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00"/>
  </p:notesMasterIdLst>
  <p:handoutMasterIdLst>
    <p:handoutMasterId r:id="rId101"/>
  </p:handoutMasterIdLst>
  <p:sldIdLst>
    <p:sldId id="1111" r:id="rId2"/>
    <p:sldId id="1051" r:id="rId3"/>
    <p:sldId id="1113" r:id="rId4"/>
    <p:sldId id="1251" r:id="rId5"/>
    <p:sldId id="1114" r:id="rId6"/>
    <p:sldId id="1257" r:id="rId7"/>
    <p:sldId id="1112" r:id="rId8"/>
    <p:sldId id="1115" r:id="rId9"/>
    <p:sldId id="1116" r:id="rId10"/>
    <p:sldId id="1141" r:id="rId11"/>
    <p:sldId id="1208" r:id="rId12"/>
    <p:sldId id="1210" r:id="rId13"/>
    <p:sldId id="1230" r:id="rId14"/>
    <p:sldId id="1228" r:id="rId15"/>
    <p:sldId id="1248" r:id="rId16"/>
    <p:sldId id="1249" r:id="rId17"/>
    <p:sldId id="1216" r:id="rId18"/>
    <p:sldId id="1200" r:id="rId19"/>
    <p:sldId id="1262" r:id="rId20"/>
    <p:sldId id="1204" r:id="rId21"/>
    <p:sldId id="1184" r:id="rId22"/>
    <p:sldId id="1110" r:id="rId23"/>
    <p:sldId id="943" r:id="rId24"/>
    <p:sldId id="944" r:id="rId25"/>
    <p:sldId id="1260" r:id="rId26"/>
    <p:sldId id="1186" r:id="rId27"/>
    <p:sldId id="1218" r:id="rId28"/>
    <p:sldId id="1252" r:id="rId29"/>
    <p:sldId id="970" r:id="rId30"/>
    <p:sldId id="971" r:id="rId31"/>
    <p:sldId id="972" r:id="rId32"/>
    <p:sldId id="973" r:id="rId33"/>
    <p:sldId id="974" r:id="rId34"/>
    <p:sldId id="1255" r:id="rId35"/>
    <p:sldId id="976" r:id="rId36"/>
    <p:sldId id="1134" r:id="rId37"/>
    <p:sldId id="1027" r:id="rId38"/>
    <p:sldId id="1028" r:id="rId39"/>
    <p:sldId id="1029" r:id="rId40"/>
    <p:sldId id="980" r:id="rId41"/>
    <p:sldId id="981" r:id="rId42"/>
    <p:sldId id="982" r:id="rId43"/>
    <p:sldId id="983" r:id="rId44"/>
    <p:sldId id="984" r:id="rId45"/>
    <p:sldId id="985" r:id="rId46"/>
    <p:sldId id="986" r:id="rId47"/>
    <p:sldId id="1181" r:id="rId48"/>
    <p:sldId id="1189" r:id="rId49"/>
    <p:sldId id="1226" r:id="rId50"/>
    <p:sldId id="1142" r:id="rId51"/>
    <p:sldId id="1258" r:id="rId52"/>
    <p:sldId id="1259" r:id="rId53"/>
    <p:sldId id="1151" r:id="rId54"/>
    <p:sldId id="1170" r:id="rId55"/>
    <p:sldId id="1171" r:id="rId56"/>
    <p:sldId id="1172" r:id="rId57"/>
    <p:sldId id="1173" r:id="rId58"/>
    <p:sldId id="1174" r:id="rId59"/>
    <p:sldId id="1175" r:id="rId60"/>
    <p:sldId id="1176" r:id="rId61"/>
    <p:sldId id="1177" r:id="rId62"/>
    <p:sldId id="1178" r:id="rId63"/>
    <p:sldId id="1131" r:id="rId64"/>
    <p:sldId id="1166" r:id="rId65"/>
    <p:sldId id="1221" r:id="rId66"/>
    <p:sldId id="1254" r:id="rId67"/>
    <p:sldId id="1225" r:id="rId68"/>
    <p:sldId id="1205" r:id="rId69"/>
    <p:sldId id="1207" r:id="rId70"/>
    <p:sldId id="1206" r:id="rId71"/>
    <p:sldId id="1214" r:id="rId72"/>
    <p:sldId id="1139" r:id="rId73"/>
    <p:sldId id="1194" r:id="rId74"/>
    <p:sldId id="1163" r:id="rId75"/>
    <p:sldId id="1195" r:id="rId76"/>
    <p:sldId id="1196" r:id="rId77"/>
    <p:sldId id="1222" r:id="rId78"/>
    <p:sldId id="1223" r:id="rId79"/>
    <p:sldId id="1234" r:id="rId80"/>
    <p:sldId id="1224" r:id="rId81"/>
    <p:sldId id="1236" r:id="rId82"/>
    <p:sldId id="1237" r:id="rId83"/>
    <p:sldId id="1263" r:id="rId84"/>
    <p:sldId id="1239" r:id="rId85"/>
    <p:sldId id="1253" r:id="rId86"/>
    <p:sldId id="1240" r:id="rId87"/>
    <p:sldId id="1246" r:id="rId88"/>
    <p:sldId id="1244" r:id="rId89"/>
    <p:sldId id="1219" r:id="rId90"/>
    <p:sldId id="1146" r:id="rId91"/>
    <p:sldId id="1220" r:id="rId92"/>
    <p:sldId id="1093" r:id="rId93"/>
    <p:sldId id="1101" r:id="rId94"/>
    <p:sldId id="1256" r:id="rId95"/>
    <p:sldId id="1147" r:id="rId96"/>
    <p:sldId id="1180" r:id="rId97"/>
    <p:sldId id="1198" r:id="rId98"/>
    <p:sldId id="1250" r:id="rId99"/>
  </p:sldIdLst>
  <p:sldSz cx="9144000" cy="6858000" type="screen4x3"/>
  <p:notesSz cx="7099300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5pPr>
    <a:lvl6pPr marL="2286000" algn="l" defTabSz="914400" rtl="0" eaLnBrk="1" latinLnBrk="0" hangingPunct="1">
      <a:defRPr kumimoji="1" sz="36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6pPr>
    <a:lvl7pPr marL="2743200" algn="l" defTabSz="914400" rtl="0" eaLnBrk="1" latinLnBrk="0" hangingPunct="1">
      <a:defRPr kumimoji="1" sz="36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7pPr>
    <a:lvl8pPr marL="3200400" algn="l" defTabSz="914400" rtl="0" eaLnBrk="1" latinLnBrk="0" hangingPunct="1">
      <a:defRPr kumimoji="1" sz="36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8pPr>
    <a:lvl9pPr marL="3657600" algn="l" defTabSz="914400" rtl="0" eaLnBrk="1" latinLnBrk="0" hangingPunct="1">
      <a:defRPr kumimoji="1" sz="36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996600"/>
    <a:srgbClr val="FBFBFB"/>
    <a:srgbClr val="FCFCFC"/>
    <a:srgbClr val="FDFDFD"/>
    <a:srgbClr val="FAFAFA"/>
    <a:srgbClr val="336600"/>
    <a:srgbClr val="006600"/>
    <a:srgbClr val="FF00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804" autoAdjust="0"/>
    <p:restoredTop sz="88064" autoAdjust="0"/>
  </p:normalViewPr>
  <p:slideViewPr>
    <p:cSldViewPr>
      <p:cViewPr>
        <p:scale>
          <a:sx n="30" d="100"/>
          <a:sy n="30" d="100"/>
        </p:scale>
        <p:origin x="-1192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936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4" tIns="49522" rIns="99044" bIns="49522" numCol="1" anchor="t" anchorCtr="0" compatLnSpc="1">
            <a:prstTxWarp prst="textNoShape">
              <a:avLst/>
            </a:prstTxWarp>
          </a:bodyPr>
          <a:lstStyle>
            <a:lvl1pPr defTabSz="99056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4" tIns="49522" rIns="99044" bIns="49522" numCol="1" anchor="t" anchorCtr="0" compatLnSpc="1">
            <a:prstTxWarp prst="textNoShape">
              <a:avLst/>
            </a:prstTxWarp>
          </a:bodyPr>
          <a:lstStyle>
            <a:lvl1pPr algn="r" defTabSz="99056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4" tIns="49522" rIns="99044" bIns="49522" numCol="1" anchor="b" anchorCtr="0" compatLnSpc="1">
            <a:prstTxWarp prst="textNoShape">
              <a:avLst/>
            </a:prstTxWarp>
          </a:bodyPr>
          <a:lstStyle>
            <a:lvl1pPr defTabSz="99056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4" tIns="49522" rIns="99044" bIns="49522" numCol="1" anchor="b" anchorCtr="0" compatLnSpc="1">
            <a:prstTxWarp prst="textNoShape">
              <a:avLst/>
            </a:prstTxWarp>
          </a:bodyPr>
          <a:lstStyle>
            <a:lvl1pPr algn="r" defTabSz="99056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40973273-768B-46C7-8AA3-F0285F9735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2498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4" tIns="49522" rIns="99044" bIns="49522" numCol="1" anchor="t" anchorCtr="0" compatLnSpc="1">
            <a:prstTxWarp prst="textNoShape">
              <a:avLst/>
            </a:prstTxWarp>
          </a:bodyPr>
          <a:lstStyle>
            <a:lvl1pPr defTabSz="99056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4" tIns="49522" rIns="99044" bIns="49522" numCol="1" anchor="t" anchorCtr="0" compatLnSpc="1">
            <a:prstTxWarp prst="textNoShape">
              <a:avLst/>
            </a:prstTxWarp>
          </a:bodyPr>
          <a:lstStyle>
            <a:lvl1pPr algn="r" defTabSz="99056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1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0926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4" tIns="49522" rIns="99044" bIns="49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4" tIns="49522" rIns="99044" bIns="49522" numCol="1" anchor="b" anchorCtr="0" compatLnSpc="1">
            <a:prstTxWarp prst="textNoShape">
              <a:avLst/>
            </a:prstTxWarp>
          </a:bodyPr>
          <a:lstStyle>
            <a:lvl1pPr defTabSz="99056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4" tIns="49522" rIns="99044" bIns="49522" numCol="1" anchor="b" anchorCtr="0" compatLnSpc="1">
            <a:prstTxWarp prst="textNoShape">
              <a:avLst/>
            </a:prstTxWarp>
          </a:bodyPr>
          <a:lstStyle>
            <a:lvl1pPr algn="r" defTabSz="99056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66AA9B59-4E26-4C1F-B56B-5518B8D9AAA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2864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enwen.soso.com/z/Search.e?sp=S%E8%A5%BF%E6%98%86%E9%85%AC%E5%94%B1%E9%9B%86&amp;ch=w.search.yjjlink&amp;cid=w.search.yjjlink" TargetMode="External"/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5A60A502-9159-4D9B-894A-4B844B3C6A86}" type="slidenum">
              <a:rPr lang="en-US" altLang="zh-TW" sz="1300">
                <a:latin typeface="Arial" charset="0"/>
              </a:rPr>
              <a:pPr eaLnBrk="1" hangingPunct="1"/>
              <a:t>1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368" eaLnBrk="1" hangingPunct="1">
              <a:defRPr/>
            </a:pPr>
            <a:r>
              <a:rPr lang="en-US" dirty="0" smtClean="0"/>
              <a:t>Introduce Alfred &amp; Helen, who shall narrate poems in Cantonese.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5F1E481E-13FE-4EE0-8820-C0481B60E62F}" type="slidenum">
              <a:rPr lang="en-US" altLang="zh-TW" sz="1300">
                <a:latin typeface="Arial" charset="0"/>
              </a:rPr>
              <a:pPr eaLnBrk="1" hangingPunct="1"/>
              <a:t>10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82980" eaLnBrk="1" hangingPunct="1">
              <a:defRPr/>
            </a:pPr>
            <a:r>
              <a:rPr lang="zh-CN" altLang="en-US" sz="1300" dirty="0" smtClean="0">
                <a:solidFill>
                  <a:schemeClr val="tx2"/>
                </a:solidFill>
              </a:rPr>
              <a:t>祖</a:t>
            </a:r>
            <a:r>
              <a:rPr lang="zh-CN" altLang="en-US" sz="1300" dirty="0">
                <a:solidFill>
                  <a:schemeClr val="tx2"/>
                </a:solidFill>
              </a:rPr>
              <a:t>籍陇</a:t>
            </a:r>
            <a:r>
              <a:rPr lang="zh-CN" altLang="en-US" sz="1300" dirty="0" smtClean="0">
                <a:solidFill>
                  <a:schemeClr val="tx2"/>
                </a:solidFill>
              </a:rPr>
              <a:t>西</a:t>
            </a:r>
            <a:r>
              <a:rPr lang="en-US" altLang="zh-CN" sz="1300" dirty="0" smtClean="0">
                <a:solidFill>
                  <a:schemeClr val="tx2"/>
                </a:solidFill>
              </a:rPr>
              <a:t>,</a:t>
            </a:r>
            <a:r>
              <a:rPr lang="zh-CN" altLang="en-US" sz="1300" dirty="0" smtClean="0">
                <a:solidFill>
                  <a:schemeClr val="tx2"/>
                </a:solidFill>
              </a:rPr>
              <a:t> </a:t>
            </a:r>
            <a:r>
              <a:rPr lang="en-US" altLang="zh-CN" sz="1300" dirty="0" smtClean="0">
                <a:solidFill>
                  <a:schemeClr val="tx2"/>
                </a:solidFill>
              </a:rPr>
              <a:t>same as </a:t>
            </a:r>
            <a:r>
              <a:rPr lang="zh-CN" altLang="en-US" sz="13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李</a:t>
            </a:r>
            <a:r>
              <a:rPr lang="zh-CN" altLang="en-US" sz="13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白</a:t>
            </a:r>
            <a:r>
              <a:rPr lang="en-US" altLang="zh-CN" sz="13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altLang="zh-CN" sz="1300" dirty="0" smtClean="0">
                <a:solidFill>
                  <a:srgbClr val="003399"/>
                </a:solidFill>
              </a:rPr>
              <a:t>In fact, </a:t>
            </a:r>
            <a:r>
              <a:rPr lang="zh-CN" altLang="en-US" sz="1300" dirty="0" smtClean="0">
                <a:solidFill>
                  <a:srgbClr val="003399"/>
                </a:solidFill>
              </a:rPr>
              <a:t>唐宗室 </a:t>
            </a:r>
            <a:r>
              <a:rPr lang="en-US" altLang="zh-CN" sz="1300" dirty="0" smtClean="0">
                <a:solidFill>
                  <a:srgbClr val="003399"/>
                </a:solidFill>
              </a:rPr>
              <a:t>distant </a:t>
            </a:r>
            <a:r>
              <a:rPr lang="zh-CN" altLang="en-US" sz="1300" dirty="0" smtClean="0">
                <a:solidFill>
                  <a:srgbClr val="003399"/>
                </a:solidFill>
              </a:rPr>
              <a:t>后裔</a:t>
            </a:r>
            <a:r>
              <a:rPr lang="en-US" altLang="zh-CN" sz="1300" dirty="0" smtClean="0">
                <a:solidFill>
                  <a:srgbClr val="003399"/>
                </a:solidFill>
              </a:rPr>
              <a:t>,</a:t>
            </a:r>
            <a:r>
              <a:rPr lang="zh-CN" altLang="en-US" sz="1300" dirty="0" smtClean="0">
                <a:solidFill>
                  <a:srgbClr val="003399"/>
                </a:solidFill>
              </a:rPr>
              <a:t> </a:t>
            </a:r>
            <a:endParaRPr lang="en-US" altLang="zh-CN" sz="1300" dirty="0" smtClean="0">
              <a:solidFill>
                <a:srgbClr val="003399"/>
              </a:solidFill>
            </a:endParaRPr>
          </a:p>
          <a:p>
            <a:pPr defTabSz="982980" eaLnBrk="1" hangingPunct="1">
              <a:defRPr/>
            </a:pPr>
            <a:r>
              <a:rPr lang="en-US" altLang="zh-CN" sz="1300" dirty="0" smtClean="0">
                <a:solidFill>
                  <a:srgbClr val="003399"/>
                </a:solidFill>
              </a:rPr>
              <a:t>《</a:t>
            </a:r>
            <a:r>
              <a:rPr lang="zh-CN" altLang="en-US" sz="1300" dirty="0">
                <a:solidFill>
                  <a:srgbClr val="003399"/>
                </a:solidFill>
              </a:rPr>
              <a:t>唐诗三百首</a:t>
            </a:r>
            <a:r>
              <a:rPr lang="en-US" altLang="zh-CN" sz="1300" dirty="0">
                <a:solidFill>
                  <a:srgbClr val="003399"/>
                </a:solidFill>
              </a:rPr>
              <a:t>》paper counting </a:t>
            </a:r>
            <a:r>
              <a:rPr lang="zh-CN" altLang="en-US" sz="1300" dirty="0">
                <a:solidFill>
                  <a:srgbClr val="003399"/>
                </a:solidFill>
              </a:rPr>
              <a:t>排</a:t>
            </a:r>
            <a:r>
              <a:rPr lang="zh-CN" altLang="en-US" sz="1300" dirty="0" smtClean="0">
                <a:solidFill>
                  <a:srgbClr val="003399"/>
                </a:solidFill>
              </a:rPr>
              <a:t>第 </a:t>
            </a:r>
            <a:r>
              <a:rPr lang="en-US" altLang="zh-CN" sz="1300" dirty="0" smtClean="0">
                <a:solidFill>
                  <a:srgbClr val="003399"/>
                </a:solidFill>
              </a:rPr>
              <a:t>4</a:t>
            </a:r>
            <a:endParaRPr lang="en-US" altLang="zh-CN" sz="13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5F1E481E-13FE-4EE0-8820-C0481B60E62F}" type="slidenum">
              <a:rPr lang="en-US" altLang="zh-TW" sz="1300">
                <a:latin typeface="Arial" charset="0"/>
              </a:rPr>
              <a:pPr eaLnBrk="1" hangingPunct="1"/>
              <a:t>11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82980" eaLnBrk="1" hangingPunct="1">
              <a:defRPr/>
            </a:pPr>
            <a:r>
              <a:rPr lang="zh-CN" altLang="en-US" sz="1300" b="1" dirty="0"/>
              <a:t>西昆</a:t>
            </a:r>
            <a:r>
              <a:rPr lang="zh-TW" altLang="en-US" sz="1300" dirty="0"/>
              <a:t>诗派</a:t>
            </a:r>
            <a:r>
              <a:rPr lang="zh-CN" altLang="en-US" sz="1300" dirty="0"/>
              <a:t>与</a:t>
            </a:r>
            <a:r>
              <a:rPr kumimoji="0" lang="zh-CN" altLang="en-US" sz="1300" dirty="0">
                <a:solidFill>
                  <a:srgbClr val="000000"/>
                </a:solidFill>
                <a:latin typeface="Arial"/>
                <a:ea typeface="新細明體"/>
              </a:rPr>
              <a:t>李商隐有密切的关系</a:t>
            </a:r>
            <a:endParaRPr kumimoji="0" lang="en-US" altLang="zh-CN" sz="1300" dirty="0">
              <a:solidFill>
                <a:srgbClr val="000000"/>
              </a:solidFill>
              <a:latin typeface="Arial"/>
              <a:ea typeface="新細明體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5F1E481E-13FE-4EE0-8820-C0481B60E62F}" type="slidenum">
              <a:rPr lang="en-US" altLang="zh-TW" sz="1300">
                <a:latin typeface="Arial" charset="0"/>
              </a:rPr>
              <a:pPr eaLnBrk="1" hangingPunct="1"/>
              <a:t>12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dirty="0" smtClean="0"/>
              <a:t>3 parts of the talk containing</a:t>
            </a:r>
            <a:r>
              <a:rPr lang="zh-CN" altLang="en-US" dirty="0" smtClean="0"/>
              <a:t> </a:t>
            </a:r>
            <a:r>
              <a:rPr kumimoji="1" lang="zh-CN" altLang="en-US" sz="1200" kern="1200" dirty="0" smtClean="0">
                <a:solidFill>
                  <a:srgbClr val="003399"/>
                </a:solidFill>
                <a:latin typeface="Arial" charset="0"/>
                <a:ea typeface="PMingLiU" pitchFamily="18" charset="-120"/>
                <a:cs typeface="Times New Roman" pitchFamily="18" charset="0"/>
              </a:rPr>
              <a:t>三大应用范畴</a:t>
            </a:r>
            <a:endParaRPr kumimoji="1" lang="en-US" altLang="zh-CN" sz="1200" kern="1200" dirty="0" smtClean="0">
              <a:solidFill>
                <a:srgbClr val="003399"/>
              </a:solidFill>
              <a:latin typeface="Arial" charset="0"/>
              <a:ea typeface="PMingLiU" pitchFamily="18" charset="-120"/>
              <a:cs typeface="Times New Roman" pitchFamily="18" charset="0"/>
            </a:endParaRPr>
          </a:p>
          <a:p>
            <a:pPr eaLnBrk="1" hangingPunct="1"/>
            <a:r>
              <a:rPr kumimoji="1" lang="en-US" altLang="zh-TW" sz="1200" kern="1200" dirty="0" smtClean="0">
                <a:solidFill>
                  <a:srgbClr val="003399"/>
                </a:solidFill>
                <a:latin typeface="Arial" charset="0"/>
                <a:ea typeface="PMingLiU" pitchFamily="18" charset="-120"/>
                <a:cs typeface="Times New Roman" pitchFamily="18" charset="0"/>
              </a:rPr>
              <a:t>(D) Security</a:t>
            </a:r>
            <a:endParaRPr lang="en-US" altLang="zh-TW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5F1E481E-13FE-4EE0-8820-C0481B60E62F}" type="slidenum">
              <a:rPr lang="en-US" altLang="zh-TW" sz="1300">
                <a:latin typeface="Arial" charset="0"/>
              </a:rPr>
              <a:pPr eaLnBrk="1" hangingPunct="1"/>
              <a:t>13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5F1E481E-13FE-4EE0-8820-C0481B60E62F}" type="slidenum">
              <a:rPr lang="en-US" altLang="zh-TW" sz="1300">
                <a:latin typeface="Arial" charset="0"/>
              </a:rPr>
              <a:pPr eaLnBrk="1" hangingPunct="1"/>
              <a:t>14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5F1E481E-13FE-4EE0-8820-C0481B60E62F}" type="slidenum">
              <a:rPr lang="en-US" altLang="zh-TW" sz="1300">
                <a:latin typeface="Arial" charset="0"/>
              </a:rPr>
              <a:pPr eaLnBrk="1" hangingPunct="1"/>
              <a:t>15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5F1E481E-13FE-4EE0-8820-C0481B60E62F}" type="slidenum">
              <a:rPr lang="en-US" altLang="zh-TW" sz="1300">
                <a:latin typeface="Arial" charset="0"/>
              </a:rPr>
              <a:pPr eaLnBrk="1" hangingPunct="1"/>
              <a:t>16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Speaking of </a:t>
            </a:r>
            <a:r>
              <a:rPr lang="zh-CN" altLang="en-US" sz="1300" b="1" dirty="0">
                <a:solidFill>
                  <a:srgbClr val="C00000"/>
                </a:solidFill>
              </a:rPr>
              <a:t>禅</a:t>
            </a:r>
            <a:r>
              <a:rPr lang="zh-CN" altLang="en-US" sz="1300" dirty="0">
                <a:solidFill>
                  <a:schemeClr val="bg1">
                    <a:lumMod val="85000"/>
                  </a:schemeClr>
                </a:solidFill>
              </a:rPr>
              <a:t>师</a:t>
            </a:r>
            <a:r>
              <a:rPr lang="en-US" altLang="zh-CN" sz="1300" dirty="0" smtClean="0">
                <a:solidFill>
                  <a:schemeClr val="bg1">
                    <a:lumMod val="85000"/>
                  </a:schemeClr>
                </a:solidFill>
              </a:rPr>
              <a:t>,</a:t>
            </a:r>
            <a:r>
              <a:rPr lang="zh-CN" altLang="en-US" sz="13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zh-CN" altLang="en-US" sz="1400" kern="0" dirty="0" smtClean="0">
                <a:solidFill>
                  <a:srgbClr val="003399"/>
                </a:solidFill>
                <a:latin typeface="Garamond"/>
                <a:ea typeface="Arial Unicode MS" pitchFamily="34" charset="-128"/>
                <a:cs typeface="Arial Unicode MS" pitchFamily="34" charset="-128"/>
              </a:rPr>
              <a:t>回想人生中的</a:t>
            </a:r>
            <a:r>
              <a:rPr lang="zh-CN" altLang="en-US" sz="1400" kern="0" dirty="0" smtClean="0">
                <a:solidFill>
                  <a:srgbClr val="C00000"/>
                </a:solidFill>
                <a:latin typeface="Garamond"/>
                <a:ea typeface="Arial Unicode MS" pitchFamily="34" charset="-128"/>
                <a:cs typeface="Arial Unicode MS" pitchFamily="34" charset="-128"/>
              </a:rPr>
              <a:t>顿悟</a:t>
            </a:r>
            <a:endParaRPr lang="en-US" sz="12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3DF6D176-17F5-4B92-BA50-31942C17BF99}" type="slidenum">
              <a:rPr lang="en-US" altLang="zh-TW" sz="1300">
                <a:latin typeface="Arial" charset="0"/>
              </a:rPr>
              <a:pPr eaLnBrk="1" hangingPunct="1"/>
              <a:t>17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4" y="4860926"/>
            <a:ext cx="52101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90" tIns="47894" rIns="95790" bIns="47894"/>
          <a:lstStyle/>
          <a:p>
            <a:pPr eaLnBrk="1" hangingPunct="1"/>
            <a:r>
              <a:rPr lang="en-US" altLang="zh-TW" b="0" baseline="0" dirty="0" smtClean="0"/>
              <a:t>Indirectly</a:t>
            </a:r>
            <a:r>
              <a:rPr lang="zh-CN" altLang="en-US" b="0" baseline="0" dirty="0" smtClean="0"/>
              <a:t> 刺激了 我</a:t>
            </a:r>
            <a:r>
              <a:rPr lang="zh-CN" altLang="en-US" kern="0" dirty="0">
                <a:solidFill>
                  <a:srgbClr val="003399"/>
                </a:solidFill>
                <a:latin typeface="Garamond"/>
                <a:ea typeface="Arial Unicode MS" pitchFamily="34" charset="-128"/>
                <a:cs typeface="Arial Unicode MS" pitchFamily="34" charset="-128"/>
              </a:rPr>
              <a:t>人生中的</a:t>
            </a:r>
            <a:r>
              <a:rPr lang="zh-CN" altLang="en-US" kern="0" dirty="0">
                <a:solidFill>
                  <a:srgbClr val="C00000"/>
                </a:solidFill>
                <a:latin typeface="Garamond"/>
                <a:ea typeface="Arial Unicode MS" pitchFamily="34" charset="-128"/>
                <a:cs typeface="Arial Unicode MS" pitchFamily="34" charset="-128"/>
              </a:rPr>
              <a:t>顿悟</a:t>
            </a:r>
            <a:endParaRPr lang="en-US" altLang="zh-TW" b="0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z="1200" kern="0" dirty="0" smtClean="0">
                <a:solidFill>
                  <a:srgbClr val="C00000"/>
                </a:solidFill>
                <a:latin typeface="Garamond"/>
                <a:ea typeface="Arial Unicode MS" pitchFamily="34" charset="-128"/>
                <a:cs typeface="Arial Unicode MS" pitchFamily="34" charset="-128"/>
              </a:rPr>
              <a:t>顿悟</a:t>
            </a:r>
            <a:r>
              <a:rPr lang="en-US" altLang="zh-CN" sz="1200" kern="0" dirty="0" smtClean="0">
                <a:solidFill>
                  <a:srgbClr val="C00000"/>
                </a:solidFill>
                <a:latin typeface="Garamond"/>
                <a:ea typeface="Arial Unicode MS" pitchFamily="34" charset="-128"/>
                <a:cs typeface="Arial Unicode MS" pitchFamily="34" charset="-128"/>
              </a:rPr>
              <a:t>led</a:t>
            </a:r>
            <a:r>
              <a:rPr lang="en-US" altLang="zh-CN" sz="1200" kern="0" baseline="0" dirty="0" smtClean="0">
                <a:solidFill>
                  <a:srgbClr val="C00000"/>
                </a:solidFill>
                <a:latin typeface="Garamond"/>
                <a:ea typeface="Arial Unicode MS" pitchFamily="34" charset="-128"/>
                <a:cs typeface="Arial Unicode MS" pitchFamily="34" charset="-128"/>
              </a:rPr>
              <a:t> me to HK. </a:t>
            </a:r>
            <a:r>
              <a:rPr lang="en-US" dirty="0" smtClean="0">
                <a:sym typeface="Symbol"/>
              </a:rPr>
              <a:t> </a:t>
            </a:r>
            <a:r>
              <a:rPr lang="en-US" dirty="0" smtClean="0"/>
              <a:t>Today </a:t>
            </a:r>
            <a:r>
              <a:rPr lang="zh-CN" altLang="en-US" dirty="0" smtClean="0"/>
              <a:t>有缘</a:t>
            </a:r>
            <a:r>
              <a:rPr lang="en-US" altLang="zh-CN" dirty="0" smtClean="0"/>
              <a:t> </a:t>
            </a:r>
            <a:r>
              <a:rPr lang="en-US" dirty="0" smtClean="0"/>
              <a:t>to meet you all.</a:t>
            </a:r>
          </a:p>
          <a:p>
            <a:pPr eaLnBrk="1" hangingPunct="1"/>
            <a:r>
              <a:rPr lang="en-US" altLang="zh-CN" dirty="0" smtClean="0"/>
              <a:t>Details are skipped because of 30-min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constraint.</a:t>
            </a:r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AA9B59-4E26-4C1F-B56B-5518B8D9AAAB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6188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3DF6D176-17F5-4B92-BA50-31942C17BF99}" type="slidenum">
              <a:rPr lang="en-US" altLang="zh-TW" sz="1300">
                <a:latin typeface="Arial" charset="0"/>
              </a:rPr>
              <a:pPr eaLnBrk="1" hangingPunct="1"/>
              <a:t>19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4" y="4860926"/>
            <a:ext cx="52101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90" tIns="47894" rIns="95790" bIns="47894"/>
          <a:lstStyle/>
          <a:p>
            <a:pPr eaLnBrk="1" hangingPunct="1"/>
            <a:r>
              <a:rPr lang="en-US" altLang="zh-TW" b="0" baseline="0" dirty="0" smtClean="0"/>
              <a:t>indirectly </a:t>
            </a:r>
            <a:r>
              <a:rPr lang="zh-CN" altLang="en-US" b="0" baseline="0" dirty="0" smtClean="0"/>
              <a:t>刺激了 我</a:t>
            </a:r>
            <a:r>
              <a:rPr lang="zh-CN" altLang="en-US" kern="0" dirty="0">
                <a:solidFill>
                  <a:srgbClr val="003399"/>
                </a:solidFill>
                <a:latin typeface="Garamond"/>
                <a:ea typeface="Arial Unicode MS" pitchFamily="34" charset="-128"/>
                <a:cs typeface="Arial Unicode MS" pitchFamily="34" charset="-128"/>
              </a:rPr>
              <a:t>人生中的</a:t>
            </a:r>
            <a:r>
              <a:rPr lang="zh-CN" altLang="en-US" kern="0" dirty="0">
                <a:solidFill>
                  <a:srgbClr val="C00000"/>
                </a:solidFill>
                <a:latin typeface="Garamond"/>
                <a:ea typeface="Arial Unicode MS" pitchFamily="34" charset="-128"/>
                <a:cs typeface="Arial Unicode MS" pitchFamily="34" charset="-128"/>
              </a:rPr>
              <a:t>顿悟</a:t>
            </a:r>
            <a:endParaRPr lang="en-US" altLang="zh-TW" b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5F1E481E-13FE-4EE0-8820-C0481B60E62F}" type="slidenum">
              <a:rPr lang="en-US" altLang="zh-TW" sz="1300">
                <a:latin typeface="Arial" charset="0"/>
              </a:rPr>
              <a:pPr eaLnBrk="1" hangingPunct="1"/>
              <a:t>2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368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title should be somewhat</a:t>
            </a:r>
            <a:r>
              <a:rPr lang="en-US" baseline="0" dirty="0" smtClean="0"/>
              <a:t> poetic.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AA9B59-4E26-4C1F-B56B-5518B8D9AAAB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7022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82980">
              <a:defRPr/>
            </a:pPr>
            <a:r>
              <a:rPr lang="en-US" altLang="zh-CN" sz="1400" dirty="0" smtClean="0"/>
              <a:t>Taiwan </a:t>
            </a:r>
            <a:r>
              <a:rPr lang="zh-CN" altLang="en-US" sz="1600" b="1" dirty="0" smtClean="0">
                <a:solidFill>
                  <a:srgbClr val="003399"/>
                </a:solidFill>
              </a:rPr>
              <a:t>科学人 </a:t>
            </a:r>
            <a:r>
              <a:rPr lang="en-US" altLang="zh-CN" sz="1600" dirty="0" smtClean="0"/>
              <a:t>magazine </a:t>
            </a:r>
            <a:r>
              <a:rPr lang="en-US" altLang="zh-CN" sz="1600" dirty="0" smtClean="0">
                <a:solidFill>
                  <a:srgbClr val="003399"/>
                </a:solidFill>
              </a:rPr>
              <a:t>wants a story on 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cs typeface="Times New Roman" pitchFamily="18" charset="0"/>
              </a:rPr>
              <a:t>网络编码</a:t>
            </a:r>
            <a:r>
              <a:rPr lang="en-US" altLang="zh-CN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cs typeface="Times New Roman" pitchFamily="18" charset="0"/>
              </a:rPr>
              <a:t>.</a:t>
            </a:r>
            <a:endParaRPr lang="en-US" altLang="zh-CN" sz="1400" b="0" dirty="0" smtClean="0"/>
          </a:p>
          <a:p>
            <a:r>
              <a:rPr lang="en-US" sz="1400" baseline="0" dirty="0" smtClean="0"/>
              <a:t>easy </a:t>
            </a:r>
            <a:r>
              <a:rPr lang="en-US" sz="1400" dirty="0" smtClean="0"/>
              <a:t>story</a:t>
            </a:r>
            <a:r>
              <a:rPr lang="en-US" sz="1400" baseline="0" dirty="0" smtClean="0"/>
              <a:t> = recollection, including interactions</a:t>
            </a:r>
          </a:p>
          <a:p>
            <a:pPr defTabSz="982980">
              <a:defRPr/>
            </a:pPr>
            <a:r>
              <a:rPr lang="zh-CN" altLang="en-US" sz="1300" b="1" dirty="0" smtClean="0">
                <a:solidFill>
                  <a:srgbClr val="003399"/>
                </a:solidFill>
              </a:rPr>
              <a:t>之</a:t>
            </a:r>
            <a:r>
              <a:rPr lang="zh-CN" altLang="en-US" sz="1300" b="1" dirty="0">
                <a:solidFill>
                  <a:srgbClr val="003399"/>
                </a:solidFill>
              </a:rPr>
              <a:t>前</a:t>
            </a:r>
            <a:r>
              <a:rPr lang="en-US" altLang="zh-CN" sz="1300" dirty="0">
                <a:solidFill>
                  <a:srgbClr val="003399"/>
                </a:solidFill>
              </a:rPr>
              <a:t>, never heard of this </a:t>
            </a:r>
            <a:r>
              <a:rPr lang="en-US" altLang="zh-CN" sz="1300" dirty="0" smtClean="0">
                <a:solidFill>
                  <a:srgbClr val="003399"/>
                </a:solidFill>
              </a:rPr>
              <a:t>magazine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AA9B59-4E26-4C1F-B56B-5518B8D9AAAB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7674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AD3B33B5-45EF-41BF-B846-446502CC5792}" type="slidenum">
              <a:rPr lang="en-US" altLang="zh-TW" sz="1300">
                <a:latin typeface="Arial" charset="0"/>
              </a:rPr>
              <a:pPr eaLnBrk="1" hangingPunct="1"/>
              <a:t>22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67939" name="Rectangle 7"/>
          <p:cNvSpPr txBox="1">
            <a:spLocks noGrp="1" noChangeArrowheads="1"/>
          </p:cNvSpPr>
          <p:nvPr/>
        </p:nvSpPr>
        <p:spPr bwMode="auto">
          <a:xfrm>
            <a:off x="4022726" y="9723439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4" tIns="49522" rIns="99044" bIns="49522" anchor="b"/>
          <a:lstStyle>
            <a:lvl1pPr defTabSz="990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990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990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990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990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r"/>
            <a:fld id="{84679B8E-35CC-49DF-9037-CE56E045703C}" type="slidenum">
              <a:rPr kumimoji="0" lang="en-US" altLang="zh-TW" sz="1300">
                <a:latin typeface="Arial" charset="0"/>
                <a:ea typeface="MS PGothic" pitchFamily="34" charset="-128"/>
              </a:rPr>
              <a:pPr algn="r"/>
              <a:t>22</a:t>
            </a:fld>
            <a:endParaRPr kumimoji="0" lang="en-US" altLang="zh-TW" sz="1300">
              <a:latin typeface="Arial" charset="0"/>
              <a:ea typeface="MS PGothic" pitchFamily="34" charset="-128"/>
            </a:endParaRPr>
          </a:p>
        </p:txBody>
      </p:sp>
      <p:sp>
        <p:nvSpPr>
          <p:cNvPr id="167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7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4" y="4860926"/>
            <a:ext cx="52101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z="24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D8021C2E-B3FD-4CB2-BEE4-009F5A4CBC3F}" type="slidenum">
              <a:rPr lang="en-US" altLang="zh-TW" sz="1300">
                <a:latin typeface="Arial" charset="0"/>
              </a:rPr>
              <a:pPr eaLnBrk="1" hangingPunct="1"/>
              <a:t>23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68963" name="Rectangle 7"/>
          <p:cNvSpPr txBox="1">
            <a:spLocks noGrp="1" noChangeArrowheads="1"/>
          </p:cNvSpPr>
          <p:nvPr/>
        </p:nvSpPr>
        <p:spPr bwMode="auto">
          <a:xfrm>
            <a:off x="4022726" y="9723439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4" tIns="49522" rIns="99044" bIns="49522" anchor="b"/>
          <a:lstStyle>
            <a:lvl1pPr defTabSz="990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990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990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990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990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r"/>
            <a:fld id="{E1B6E584-BADE-42F4-9469-EAC0AAA9D485}" type="slidenum">
              <a:rPr kumimoji="0" lang="en-US" altLang="zh-TW" sz="1300">
                <a:latin typeface="Arial" charset="0"/>
                <a:ea typeface="MS PGothic" pitchFamily="34" charset="-128"/>
              </a:rPr>
              <a:pPr algn="r"/>
              <a:t>23</a:t>
            </a:fld>
            <a:endParaRPr kumimoji="0" lang="en-US" altLang="zh-TW" sz="1300">
              <a:latin typeface="Arial" charset="0"/>
              <a:ea typeface="MS PGothic" pitchFamily="34" charset="-128"/>
            </a:endParaRPr>
          </a:p>
        </p:txBody>
      </p:sp>
      <p:sp>
        <p:nvSpPr>
          <p:cNvPr id="168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8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4" y="4860926"/>
            <a:ext cx="52101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z="200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63661128-6BE5-4B3D-A98F-493731A548BD}" type="slidenum">
              <a:rPr lang="en-US" altLang="zh-TW" sz="1300">
                <a:latin typeface="Arial" charset="0"/>
              </a:rPr>
              <a:pPr eaLnBrk="1" hangingPunct="1"/>
              <a:t>24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69987" name="Rectangle 7"/>
          <p:cNvSpPr txBox="1">
            <a:spLocks noGrp="1" noChangeArrowheads="1"/>
          </p:cNvSpPr>
          <p:nvPr/>
        </p:nvSpPr>
        <p:spPr bwMode="auto">
          <a:xfrm>
            <a:off x="4022726" y="9723439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4" tIns="49522" rIns="99044" bIns="49522" anchor="b"/>
          <a:lstStyle>
            <a:lvl1pPr defTabSz="990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990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990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990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990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r"/>
            <a:fld id="{5CB30995-DBAD-40F7-B5EE-5EFE7E759CCD}" type="slidenum">
              <a:rPr kumimoji="0" lang="en-US" altLang="zh-TW" sz="1300">
                <a:latin typeface="Arial" charset="0"/>
                <a:ea typeface="MS PGothic" pitchFamily="34" charset="-128"/>
              </a:rPr>
              <a:pPr algn="r"/>
              <a:t>24</a:t>
            </a:fld>
            <a:endParaRPr kumimoji="0" lang="en-US" altLang="zh-TW" sz="1300">
              <a:latin typeface="Arial" charset="0"/>
              <a:ea typeface="MS PGothic" pitchFamily="34" charset="-128"/>
            </a:endParaRPr>
          </a:p>
        </p:txBody>
      </p:sp>
      <p:sp>
        <p:nvSpPr>
          <p:cNvPr id="169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9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4" y="4860926"/>
            <a:ext cx="52101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z="240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8298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Becomes </a:t>
            </a:r>
            <a:r>
              <a:rPr lang="zh-CN" altLang="en-US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cs typeface="Times New Roman" pitchFamily="18" charset="0"/>
              </a:rPr>
              <a:t>网络 </a:t>
            </a:r>
            <a:r>
              <a:rPr lang="en-US" altLang="zh-CN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cs typeface="Times New Roman" pitchFamily="18" charset="0"/>
              </a:rPr>
              <a:t>when translated by MS Office.</a:t>
            </a:r>
          </a:p>
          <a:p>
            <a:pPr marL="0" marR="0" indent="0" algn="l" defTabSz="98298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cs typeface="Times New Roman" pitchFamily="18" charset="0"/>
              </a:rPr>
              <a:t>But, it is not this</a:t>
            </a:r>
            <a:r>
              <a:rPr lang="en-US" sz="1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cs typeface="Times New Roman" pitchFamily="18" charset="0"/>
              </a:rPr>
              <a:t> article that makes me </a:t>
            </a:r>
            <a:r>
              <a:rPr lang="zh-CN" altLang="en-US" sz="1400" kern="0" dirty="0" smtClean="0">
                <a:solidFill>
                  <a:srgbClr val="C00000"/>
                </a:solidFill>
                <a:latin typeface="Garamond"/>
                <a:ea typeface="Arial Unicode MS" pitchFamily="34" charset="-128"/>
                <a:cs typeface="Arial Unicode MS" pitchFamily="34" charset="-128"/>
              </a:rPr>
              <a:t>顿悟</a:t>
            </a:r>
            <a:endParaRPr lang="en-US" sz="14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AA9B59-4E26-4C1F-B56B-5518B8D9AAAB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76740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part of his article title = 8 words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AA9B59-4E26-4C1F-B56B-5518B8D9AAAB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13753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59340"/>
            <a:ext cx="5680075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zh-TW" dirty="0" smtClean="0"/>
              <a:t>All my </a:t>
            </a:r>
            <a:r>
              <a:rPr lang="zh-CN" altLang="en-US" dirty="0" smtClean="0"/>
              <a:t>小把戏 </a:t>
            </a:r>
            <a:r>
              <a:rPr lang="en-US" altLang="zh-TW" dirty="0" smtClean="0"/>
              <a:t>in making a living are under this theme.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63661128-6BE5-4B3D-A98F-493731A548BD}" type="slidenum">
              <a:rPr lang="en-US" altLang="zh-TW" sz="1300">
                <a:latin typeface="Arial" charset="0"/>
              </a:rPr>
              <a:pPr eaLnBrk="1" hangingPunct="1"/>
              <a:t>28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69987" name="Rectangle 7"/>
          <p:cNvSpPr txBox="1">
            <a:spLocks noGrp="1" noChangeArrowheads="1"/>
          </p:cNvSpPr>
          <p:nvPr/>
        </p:nvSpPr>
        <p:spPr bwMode="auto">
          <a:xfrm>
            <a:off x="4022726" y="9723439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4" tIns="49522" rIns="99044" bIns="49522" anchor="b"/>
          <a:lstStyle>
            <a:lvl1pPr defTabSz="990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990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990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990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990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r"/>
            <a:fld id="{5CB30995-DBAD-40F7-B5EE-5EFE7E759CCD}" type="slidenum">
              <a:rPr kumimoji="0" lang="en-US" altLang="zh-TW" sz="1300">
                <a:latin typeface="Arial" charset="0"/>
                <a:ea typeface="MS PGothic" pitchFamily="34" charset="-128"/>
              </a:rPr>
              <a:pPr algn="r"/>
              <a:t>28</a:t>
            </a:fld>
            <a:endParaRPr kumimoji="0" lang="en-US" altLang="zh-TW" sz="1300">
              <a:latin typeface="Arial" charset="0"/>
              <a:ea typeface="MS PGothic" pitchFamily="34" charset="-128"/>
            </a:endParaRPr>
          </a:p>
        </p:txBody>
      </p:sp>
      <p:sp>
        <p:nvSpPr>
          <p:cNvPr id="169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9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4" y="4860926"/>
            <a:ext cx="52101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z="2400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这就是 </a:t>
            </a:r>
            <a:r>
              <a:rPr lang="en-US" altLang="zh-CN" dirty="0" smtClean="0"/>
              <a:t>w</a:t>
            </a:r>
            <a:r>
              <a:rPr lang="en-US" dirty="0" smtClean="0"/>
              <a:t>ireless butterfly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AA9B59-4E26-4C1F-B56B-5518B8D9AAAB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5716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5F1E481E-13FE-4EE0-8820-C0481B60E62F}" type="slidenum">
              <a:rPr lang="en-US" altLang="zh-TW" sz="1300">
                <a:latin typeface="Arial" charset="0"/>
              </a:rPr>
              <a:pPr eaLnBrk="1" hangingPunct="1"/>
              <a:t>3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dirty="0" err="1" smtClean="0"/>
              <a:t>Ans</a:t>
            </a:r>
            <a:r>
              <a:rPr lang="zh-CN" altLang="en-US" dirty="0" smtClean="0"/>
              <a:t>：</a:t>
            </a:r>
            <a:r>
              <a:rPr lang="en-US" altLang="zh-CN" dirty="0" smtClean="0"/>
              <a:t>B;  however A deserves partial credit.</a:t>
            </a:r>
            <a:endParaRPr lang="en-US" altLang="zh-TW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FB508F0E-5954-43D8-A8EF-91B3554E294E}" type="slidenum">
              <a:rPr lang="en-US" altLang="zh-TW" sz="1300">
                <a:latin typeface="Arial" charset="0"/>
              </a:rPr>
              <a:pPr eaLnBrk="1" hangingPunct="1"/>
              <a:t>30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3337" cy="3836988"/>
          </a:xfrm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7AE18EA2-B180-453A-AF58-4BC621AE3A14}" type="slidenum">
              <a:rPr lang="en-US" altLang="zh-TW" sz="1300">
                <a:latin typeface="Arial" charset="0"/>
              </a:rPr>
              <a:pPr eaLnBrk="1" hangingPunct="1"/>
              <a:t>31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3337" cy="3836988"/>
          </a:xfrm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BEEC1CA8-0AAF-4887-B0BC-2C2C2A359369}" type="slidenum">
              <a:rPr lang="en-US" altLang="zh-TW" sz="1300">
                <a:latin typeface="Arial" charset="0"/>
              </a:rPr>
              <a:pPr eaLnBrk="1" hangingPunct="1"/>
              <a:t>32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3337" cy="3836988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9302A21A-8186-4B8F-B10D-DAEAEFABDF4E}" type="slidenum">
              <a:rPr lang="en-US" altLang="zh-TW" sz="1300">
                <a:latin typeface="Arial" charset="0"/>
              </a:rPr>
              <a:pPr eaLnBrk="1" hangingPunct="1"/>
              <a:t>33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3337" cy="3836988"/>
          </a:xfrm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b="0" dirty="0" smtClean="0"/>
              <a:t>this has been prototyped by MIT on the wireless LAN standard known as Wi-Fi or 802.11.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990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990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990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990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1792F45-CAB6-4D05-8E66-40516F09A68F}" type="slidenum">
              <a:rPr lang="en-US" altLang="zh-TW" sz="1300" smtClean="0">
                <a:latin typeface="Arial" charset="0"/>
              </a:rPr>
              <a:pPr eaLnBrk="1" hangingPunct="1"/>
              <a:t>34</a:t>
            </a:fld>
            <a:endParaRPr lang="en-US" altLang="zh-TW" sz="1300" smtClean="0">
              <a:latin typeface="Arial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93" tIns="47896" rIns="95793" bIns="47896"/>
          <a:lstStyle/>
          <a:p>
            <a:pPr eaLnBrk="1" hangingPunct="1"/>
            <a:r>
              <a:rPr lang="en-US" altLang="zh-TW" b="0" dirty="0" smtClean="0"/>
              <a:t>An example from a proposal for NASA project.</a:t>
            </a:r>
          </a:p>
          <a:p>
            <a:pPr eaLnBrk="1" hangingPunct="1"/>
            <a:r>
              <a:rPr lang="en-US" altLang="zh-TW" b="0" dirty="0" smtClean="0"/>
              <a:t>Satellite communications is so far analog. 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Emperor, who built</a:t>
            </a:r>
            <a:r>
              <a:rPr lang="en-US" baseline="0" dirty="0" smtClean="0"/>
              <a:t> the </a:t>
            </a:r>
            <a:r>
              <a:rPr lang="en-US" dirty="0" smtClean="0"/>
              <a:t>Great Wall</a:t>
            </a:r>
          </a:p>
          <a:p>
            <a:r>
              <a:rPr lang="en-US" dirty="0" smtClean="0"/>
              <a:t>The great defender against Hun over </a:t>
            </a:r>
            <a:r>
              <a:rPr lang="en-US" baseline="0" dirty="0" smtClean="0"/>
              <a:t>the </a:t>
            </a:r>
            <a:r>
              <a:rPr lang="en-US" dirty="0" smtClean="0"/>
              <a:t>Great Wall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AA9B59-4E26-4C1F-B56B-5518B8D9AAAB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85016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这一句不是唐诗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AA9B59-4E26-4C1F-B56B-5518B8D9AAAB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76740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AFBB9FB5-6A0D-44A4-8E39-8540BCCCBD63}" type="slidenum">
              <a:rPr lang="en-US" altLang="zh-TW" sz="1300">
                <a:latin typeface="Arial" charset="0"/>
              </a:rPr>
              <a:pPr eaLnBrk="1" hangingPunct="1"/>
              <a:t>37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3337" cy="3836988"/>
          </a:xfrm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7F1C469-333B-434F-8788-AEB3F70828B0}" type="slidenum">
              <a:rPr lang="en-US" altLang="zh-TW" sz="1300">
                <a:latin typeface="Arial" charset="0"/>
              </a:rPr>
              <a:pPr eaLnBrk="1" hangingPunct="1"/>
              <a:t>38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3337" cy="3836988"/>
          </a:xfrm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dirty="0" smtClean="0"/>
              <a:t>+ can be algebraic or physical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BE57093C-E30C-4BDC-ACA2-F66D5A61B1C4}" type="slidenum">
              <a:rPr lang="en-US" altLang="zh-TW" sz="1300">
                <a:latin typeface="Arial" charset="0"/>
              </a:rPr>
              <a:pPr eaLnBrk="1" hangingPunct="1"/>
              <a:t>39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3337" cy="3836988"/>
          </a:xfrm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5F1E481E-13FE-4EE0-8820-C0481B60E62F}" type="slidenum">
              <a:rPr lang="en-US" altLang="zh-TW" sz="1300">
                <a:latin typeface="Arial" charset="0"/>
              </a:rPr>
              <a:pPr eaLnBrk="1" hangingPunct="1"/>
              <a:t>4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dirty="0" err="1" smtClean="0"/>
              <a:t>Pls</a:t>
            </a:r>
            <a:r>
              <a:rPr lang="en-US" altLang="zh-TW" dirty="0" smtClean="0"/>
              <a:t> narrate.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ED093E01-EEEB-44AD-86C1-524A731DD4E9}" type="slidenum">
              <a:rPr lang="en-US" altLang="zh-TW" sz="1300">
                <a:latin typeface="Arial" charset="0"/>
              </a:rPr>
              <a:pPr eaLnBrk="1" hangingPunct="1"/>
              <a:t>40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3337" cy="3836988"/>
          </a:xfrm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dirty="0" smtClean="0"/>
              <a:t>Digital signal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A35F3FB0-6864-4516-AD09-44E376DA0336}" type="slidenum">
              <a:rPr lang="en-US" altLang="zh-TW" sz="1300">
                <a:latin typeface="Arial" charset="0"/>
              </a:rPr>
              <a:pPr eaLnBrk="1" hangingPunct="1"/>
              <a:t>41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3337" cy="3836988"/>
          </a:xfrm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C1BFDDF7-8EAE-4F8A-8CD5-44F2A2A79735}" type="slidenum">
              <a:rPr lang="en-US" altLang="zh-TW" sz="1300">
                <a:latin typeface="Arial" charset="0"/>
              </a:rPr>
              <a:pPr eaLnBrk="1" hangingPunct="1"/>
              <a:t>42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3337" cy="3836988"/>
          </a:xfrm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46450711-5794-450E-BF4F-14DAC3F62A90}" type="slidenum">
              <a:rPr lang="en-US" altLang="zh-TW" sz="1300">
                <a:latin typeface="Arial" charset="0"/>
              </a:rPr>
              <a:pPr eaLnBrk="1" hangingPunct="1"/>
              <a:t>43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3337" cy="3836988"/>
          </a:xfrm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dirty="0" smtClean="0"/>
              <a:t>MIT</a:t>
            </a:r>
            <a:r>
              <a:rPr lang="en-US" altLang="zh-TW" baseline="0" dirty="0" smtClean="0"/>
              <a:t> imitates &amp; exposes CUHK work.</a:t>
            </a:r>
          </a:p>
          <a:p>
            <a:pPr eaLnBrk="1" hangingPunct="1"/>
            <a:r>
              <a:rPr lang="en-US" altLang="zh-TW" baseline="0" dirty="0" smtClean="0"/>
              <a:t>The middle relay treat the signals as analog. Suit satellites over the earth.</a:t>
            </a:r>
            <a:endParaRPr lang="en-US" altLang="zh-TW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D8F2B019-9828-429E-B885-7B2D17DF8D6F}" type="slidenum">
              <a:rPr lang="en-US" altLang="zh-TW" sz="1300">
                <a:latin typeface="Arial" charset="0"/>
              </a:rPr>
              <a:pPr eaLnBrk="1" hangingPunct="1"/>
              <a:t>44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3337" cy="3836988"/>
          </a:xfrm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C458757C-EF56-4B3B-85C8-7AAAFD8532E1}" type="slidenum">
              <a:rPr lang="en-US" altLang="zh-TW" sz="1300">
                <a:latin typeface="Arial" charset="0"/>
              </a:rPr>
              <a:pPr eaLnBrk="1" hangingPunct="1"/>
              <a:t>45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3337" cy="3836988"/>
          </a:xfrm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B02C13F-BF0B-4288-A19D-7269A0CB5C7B}" type="slidenum">
              <a:rPr lang="en-US" altLang="zh-TW" sz="1300">
                <a:latin typeface="Arial" charset="0"/>
              </a:rPr>
              <a:pPr eaLnBrk="1" hangingPunct="1"/>
              <a:t>46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3337" cy="3836988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7F1C469-333B-434F-8788-AEB3F70828B0}" type="slidenum">
              <a:rPr lang="en-US" altLang="zh-TW" sz="1300">
                <a:latin typeface="Arial" charset="0"/>
              </a:rPr>
              <a:pPr eaLnBrk="1" hangingPunct="1"/>
              <a:t>47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3337" cy="3836988"/>
          </a:xfrm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5F1E481E-13FE-4EE0-8820-C0481B60E62F}" type="slidenum">
              <a:rPr lang="en-US" altLang="zh-TW" sz="1300">
                <a:latin typeface="Arial" charset="0"/>
              </a:rPr>
              <a:pPr eaLnBrk="1" hangingPunct="1"/>
              <a:t>48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dirty="0" smtClean="0"/>
              <a:t>Dense with </a:t>
            </a:r>
            <a:r>
              <a:rPr lang="zh-CN" altLang="en-US" dirty="0" smtClean="0"/>
              <a:t>典故</a:t>
            </a:r>
            <a:r>
              <a:rPr lang="en-US" altLang="zh-TW" dirty="0" smtClean="0"/>
              <a:t>.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5F1E481E-13FE-4EE0-8820-C0481B60E62F}" type="slidenum">
              <a:rPr lang="en-US" altLang="zh-TW" sz="1300">
                <a:latin typeface="Arial" charset="0"/>
              </a:rPr>
              <a:pPr eaLnBrk="1" hangingPunct="1"/>
              <a:t>49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solidFill>
                  <a:srgbClr val="000000"/>
                </a:solidFill>
              </a:rPr>
              <a:t>like String Thy;</a:t>
            </a:r>
            <a:r>
              <a:rPr lang="en-US" altLang="zh-CN" sz="1200" baseline="0" dirty="0" smtClean="0">
                <a:solidFill>
                  <a:srgbClr val="000000"/>
                </a:solidFill>
              </a:rPr>
              <a:t> cannot be proven wrong</a:t>
            </a:r>
            <a:r>
              <a:rPr lang="en-US" altLang="zh-CN" sz="1200" dirty="0" smtClean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5F1E481E-13FE-4EE0-8820-C0481B60E62F}" type="slidenum">
              <a:rPr lang="en-US" altLang="zh-TW" sz="1300">
                <a:latin typeface="Arial" charset="0"/>
              </a:rPr>
              <a:pPr eaLnBrk="1" hangingPunct="1"/>
              <a:t>5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82980" eaLnBrk="1" hangingPunct="1">
              <a:defRPr/>
            </a:pPr>
            <a:r>
              <a:rPr lang="en-US" altLang="zh-CN" sz="1300" dirty="0">
                <a:solidFill>
                  <a:srgbClr val="003399"/>
                </a:solidFill>
              </a:rPr>
              <a:t>This </a:t>
            </a:r>
            <a:r>
              <a:rPr lang="en-US" altLang="zh-CN" sz="1300" dirty="0" smtClean="0">
                <a:solidFill>
                  <a:srgbClr val="003399"/>
                </a:solidFill>
              </a:rPr>
              <a:t>portrait is </a:t>
            </a:r>
            <a:r>
              <a:rPr lang="en-US" altLang="zh-CN" sz="1300" dirty="0">
                <a:solidFill>
                  <a:srgbClr val="003399"/>
                </a:solidFill>
              </a:rPr>
              <a:t>not the </a:t>
            </a:r>
            <a:r>
              <a:rPr lang="en-US" altLang="zh-CN" sz="1300" dirty="0" smtClean="0">
                <a:solidFill>
                  <a:srgbClr val="003399"/>
                </a:solidFill>
              </a:rPr>
              <a:t>ridiculous one provided </a:t>
            </a:r>
            <a:r>
              <a:rPr lang="en-US" altLang="zh-CN" sz="1300" dirty="0">
                <a:solidFill>
                  <a:srgbClr val="003399"/>
                </a:solidFill>
              </a:rPr>
              <a:t>by </a:t>
            </a:r>
            <a:r>
              <a:rPr lang="zh-TW" altLang="en-US" sz="1300" dirty="0">
                <a:solidFill>
                  <a:srgbClr val="003399"/>
                </a:solidFill>
              </a:rPr>
              <a:t>百科名片</a:t>
            </a:r>
            <a:r>
              <a:rPr lang="en-US" altLang="zh-CN" sz="1300" dirty="0">
                <a:solidFill>
                  <a:srgbClr val="003399"/>
                </a:solidFill>
              </a:rPr>
              <a:t>.</a:t>
            </a:r>
          </a:p>
          <a:p>
            <a:pPr defTabSz="982980" eaLnBrk="1" hangingPunct="1">
              <a:defRPr/>
            </a:pPr>
            <a:r>
              <a:rPr lang="zh-CN" altLang="en-US" sz="1300" dirty="0"/>
              <a:t>四川江油和湖北安陆打起了李白故居的官司 </a:t>
            </a:r>
            <a:r>
              <a:rPr lang="en-US" altLang="zh-CN" sz="1300" dirty="0"/>
              <a:t>a few years ago</a:t>
            </a:r>
            <a:r>
              <a:rPr lang="zh-CN" altLang="en-US" sz="1300" dirty="0"/>
              <a:t>。</a:t>
            </a:r>
            <a:r>
              <a:rPr lang="en-US" altLang="zh-CN" sz="1300" dirty="0"/>
              <a:t>Guess who won.</a:t>
            </a:r>
            <a:endParaRPr lang="en-US" altLang="zh-HK" sz="13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5F1E481E-13FE-4EE0-8820-C0481B60E62F}" type="slidenum">
              <a:rPr lang="en-US" altLang="zh-TW" sz="1300">
                <a:latin typeface="Arial" charset="0"/>
              </a:rPr>
              <a:pPr eaLnBrk="1" hangingPunct="1"/>
              <a:t>50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dirty="0" smtClean="0"/>
              <a:t>《</a:t>
            </a:r>
            <a:r>
              <a:rPr lang="zh-TW" altLang="en-US" dirty="0" smtClean="0">
                <a:hlinkClick r:id="rId3"/>
              </a:rPr>
              <a:t>西昆酬唱集</a:t>
            </a:r>
            <a:r>
              <a:rPr lang="en-US" altLang="zh-TW" dirty="0" smtClean="0"/>
              <a:t>》, 3 editors &gt; 80%, make friends, trade awards, </a:t>
            </a:r>
            <a:r>
              <a:rPr lang="zh-CN" altLang="en-US" dirty="0" smtClean="0"/>
              <a:t>无灾无难到公卿</a:t>
            </a:r>
            <a:endParaRPr lang="en-US" altLang="zh-CN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5F1E481E-13FE-4EE0-8820-C0481B60E62F}" type="slidenum">
              <a:rPr lang="en-US" altLang="zh-TW" sz="1300">
                <a:latin typeface="Arial" charset="0"/>
              </a:rPr>
              <a:pPr eaLnBrk="1" hangingPunct="1"/>
              <a:t>51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z="1300" dirty="0"/>
              <a:t>东</a:t>
            </a:r>
            <a:r>
              <a:rPr lang="zh-CN" altLang="en-US" dirty="0" smtClean="0"/>
              <a:t>汉郑玄以</a:t>
            </a:r>
            <a:r>
              <a:rPr lang="en-US" altLang="zh-CN" dirty="0" smtClean="0"/>
              <a:t>《</a:t>
            </a:r>
            <a:r>
              <a:rPr lang="zh-CN" altLang="en-US" dirty="0" smtClean="0"/>
              <a:t>毛诗传</a:t>
            </a:r>
            <a:r>
              <a:rPr lang="en-US" altLang="zh-CN" dirty="0" smtClean="0"/>
              <a:t>》</a:t>
            </a:r>
            <a:r>
              <a:rPr lang="zh-CN" altLang="en-US" dirty="0" smtClean="0"/>
              <a:t>为主，兼采今文三家诗说，加以疏解。谦敬不敢言注，故曰</a:t>
            </a:r>
            <a:r>
              <a:rPr lang="en-US" altLang="zh-CN" dirty="0" smtClean="0"/>
              <a:t>《&lt;</a:t>
            </a:r>
            <a:r>
              <a:rPr lang="zh-CN" altLang="en-US" dirty="0" smtClean="0"/>
              <a:t>毛诗传</a:t>
            </a:r>
            <a:r>
              <a:rPr lang="en-US" altLang="zh-CN" dirty="0" smtClean="0"/>
              <a:t>&gt;</a:t>
            </a:r>
            <a:r>
              <a:rPr lang="zh-CN" altLang="en-US" dirty="0" smtClean="0"/>
              <a:t>笺</a:t>
            </a:r>
            <a:r>
              <a:rPr lang="en-US" altLang="zh-CN" dirty="0" smtClean="0"/>
              <a:t>》=</a:t>
            </a:r>
            <a:r>
              <a:rPr lang="zh-CN" altLang="en-US" sz="1200" b="1" dirty="0" smtClean="0">
                <a:solidFill>
                  <a:schemeClr val="tx2"/>
                </a:solidFill>
              </a:rPr>
              <a:t>郑笺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5F1E481E-13FE-4EE0-8820-C0481B60E62F}" type="slidenum">
              <a:rPr lang="en-US" altLang="zh-TW" sz="1300">
                <a:latin typeface="Arial" charset="0"/>
              </a:rPr>
              <a:pPr eaLnBrk="1" hangingPunct="1"/>
              <a:t>52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1300" dirty="0" smtClean="0">
                <a:solidFill>
                  <a:srgbClr val="003399"/>
                </a:solidFill>
              </a:rPr>
              <a:t>However, even </a:t>
            </a:r>
            <a:r>
              <a:rPr lang="zh-CN" altLang="en-US" sz="1300" dirty="0" smtClean="0">
                <a:solidFill>
                  <a:srgbClr val="003399"/>
                </a:solidFill>
              </a:rPr>
              <a:t>学</a:t>
            </a:r>
            <a:r>
              <a:rPr lang="zh-CN" altLang="en-US" sz="1400" dirty="0" smtClean="0">
                <a:ea typeface="Arial Unicode MS" pitchFamily="34" charset="-128"/>
                <a:cs typeface="Arial Unicode MS" pitchFamily="34" charset="-128"/>
              </a:rPr>
              <a:t>李商隐的</a:t>
            </a:r>
            <a:r>
              <a:rPr lang="en-US" altLang="zh-CN" sz="1300" dirty="0" smtClean="0">
                <a:solidFill>
                  <a:srgbClr val="003399"/>
                </a:solidFill>
              </a:rPr>
              <a:t>style </a:t>
            </a:r>
            <a:r>
              <a:rPr lang="zh-CN" altLang="en-US" sz="1300" dirty="0" smtClean="0">
                <a:solidFill>
                  <a:srgbClr val="003399"/>
                </a:solidFill>
              </a:rPr>
              <a:t>恐</a:t>
            </a:r>
            <a:r>
              <a:rPr lang="zh-CN" altLang="en-US" sz="1300" dirty="0">
                <a:solidFill>
                  <a:srgbClr val="003399"/>
                </a:solidFill>
              </a:rPr>
              <a:t>怕都需要科班出</a:t>
            </a:r>
            <a:r>
              <a:rPr lang="zh-CN" altLang="en-US" sz="1300" dirty="0" smtClean="0">
                <a:solidFill>
                  <a:srgbClr val="003399"/>
                </a:solidFill>
              </a:rPr>
              <a:t>身</a:t>
            </a:r>
            <a:endParaRPr lang="en-US" altLang="zh-CN" sz="1300" dirty="0" smtClean="0">
              <a:solidFill>
                <a:srgbClr val="003399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7F1C469-333B-434F-8788-AEB3F70828B0}" type="slidenum">
              <a:rPr lang="en-US" altLang="zh-TW" sz="1300">
                <a:latin typeface="Arial" charset="0"/>
              </a:rPr>
              <a:pPr eaLnBrk="1" hangingPunct="1"/>
              <a:t>53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3337" cy="3836988"/>
          </a:xfrm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dirty="0" smtClean="0"/>
              <a:t>The field of PNC mainly belongs Chinese researchers . </a:t>
            </a:r>
            <a:r>
              <a:rPr lang="zh-CN" altLang="en-US" sz="1200" b="0" dirty="0" smtClean="0"/>
              <a:t>西昆</a:t>
            </a:r>
            <a:r>
              <a:rPr lang="zh-TW" altLang="en-US" sz="1200" dirty="0" smtClean="0"/>
              <a:t>诗派</a:t>
            </a:r>
            <a:r>
              <a:rPr lang="zh-CN" altLang="en-US" dirty="0" smtClean="0"/>
              <a:t>的后代</a:t>
            </a:r>
            <a:r>
              <a:rPr lang="en-US" altLang="zh-CN" b="1" i="1" dirty="0" smtClean="0"/>
              <a:t>?</a:t>
            </a:r>
            <a:endParaRPr lang="en-US" altLang="zh-TW" dirty="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300" dirty="0">
                <a:solidFill>
                  <a:schemeClr val="tx2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略输文采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AA9B59-4E26-4C1F-B56B-5518B8D9AAAB}" type="slidenum">
              <a:rPr lang="en-US" altLang="zh-TW" smtClean="0"/>
              <a:pPr>
                <a:defRPr/>
              </a:pPr>
              <a:t>54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248828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0445A826-8BF9-496C-8DDF-E38762CEFE5A}" type="slidenum">
              <a:rPr lang="en-US" altLang="zh-TW" sz="1300">
                <a:latin typeface="Arial" charset="0"/>
              </a:rPr>
              <a:pPr eaLnBrk="1" hangingPunct="1"/>
              <a:t>63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3337" cy="3836988"/>
          </a:xfrm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dirty="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0445A826-8BF9-496C-8DDF-E38762CEFE5A}" type="slidenum">
              <a:rPr lang="en-US" altLang="zh-TW" sz="1300">
                <a:latin typeface="Arial" charset="0"/>
              </a:rPr>
              <a:pPr eaLnBrk="1" hangingPunct="1"/>
              <a:t>64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3337" cy="3836988"/>
          </a:xfrm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solidFill>
                  <a:srgbClr val="003399"/>
                </a:solidFill>
                <a:sym typeface="Symbol"/>
              </a:rPr>
              <a:t>Underrated poet,</a:t>
            </a:r>
            <a:r>
              <a:rPr lang="en-US" altLang="zh-CN" sz="1200" baseline="0" dirty="0" smtClean="0">
                <a:solidFill>
                  <a:srgbClr val="003399"/>
                </a:solidFill>
                <a:sym typeface="Symbol"/>
              </a:rPr>
              <a:t> e</a:t>
            </a:r>
            <a:r>
              <a:rPr lang="en-US" altLang="zh-CN" dirty="0" smtClean="0"/>
              <a:t>ven though he is in the GREAT</a:t>
            </a:r>
            <a:r>
              <a:rPr lang="zh-CN" altLang="en-US" dirty="0" smtClean="0"/>
              <a:t> </a:t>
            </a:r>
            <a:r>
              <a:rPr lang="en-US" altLang="zh-CN" dirty="0" smtClean="0"/>
              <a:t>2x2 matrix.</a:t>
            </a:r>
            <a:endParaRPr lang="en-US" altLang="zh-TW" dirty="0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3DF6D176-17F5-4B92-BA50-31942C17BF99}" type="slidenum">
              <a:rPr lang="en-US" altLang="zh-TW" sz="1300">
                <a:latin typeface="Arial" charset="0"/>
              </a:rPr>
              <a:pPr eaLnBrk="1" hangingPunct="1"/>
              <a:t>65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4" y="4860926"/>
            <a:ext cx="52101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90" tIns="47894" rIns="95790" bIns="47894"/>
          <a:lstStyle/>
          <a:p>
            <a:pPr defTabSz="914368" eaLnBrk="1" hangingPunct="1">
              <a:defRPr/>
            </a:pPr>
            <a:r>
              <a:rPr lang="zh-CN" altLang="en-US" b="0" baseline="0" dirty="0" smtClean="0"/>
              <a:t>头两句</a:t>
            </a:r>
            <a:r>
              <a:rPr lang="en-US" altLang="zh-TW" b="0" baseline="0" dirty="0" smtClean="0"/>
              <a:t>set up background</a:t>
            </a:r>
            <a:r>
              <a:rPr lang="zh-CN" altLang="en-US" b="0" baseline="0" dirty="0" smtClean="0"/>
              <a:t>，全诗重点在于后两句，</a:t>
            </a:r>
            <a:endParaRPr lang="en-US" altLang="zh-CN" b="0" baseline="0" dirty="0" smtClean="0"/>
          </a:p>
          <a:p>
            <a:pPr defTabSz="914368" eaLnBrk="1" hangingPunct="1">
              <a:defRPr/>
            </a:pPr>
            <a:r>
              <a:rPr lang="zh-CN" altLang="en-US" b="0" baseline="0" dirty="0" smtClean="0"/>
              <a:t>抒情得令人难忘。 原因之一是</a:t>
            </a:r>
            <a:r>
              <a:rPr lang="en-US" altLang="zh-CN" b="0" baseline="0" dirty="0" smtClean="0"/>
              <a:t>:</a:t>
            </a:r>
            <a:r>
              <a:rPr lang="zh-CN" altLang="en-US" b="0" baseline="0" dirty="0" smtClean="0"/>
              <a:t> </a:t>
            </a:r>
            <a:r>
              <a:rPr lang="zh-CN" altLang="en-US" dirty="0" smtClean="0"/>
              <a:t>典故用得</a:t>
            </a:r>
            <a:r>
              <a:rPr lang="zh-CN" altLang="en-US" b="0" baseline="0" dirty="0" smtClean="0"/>
              <a:t>太 </a:t>
            </a:r>
            <a:r>
              <a:rPr lang="en-US" altLang="zh-CN" b="0" baseline="0" dirty="0" smtClean="0"/>
              <a:t>s</a:t>
            </a:r>
            <a:r>
              <a:rPr lang="en-US" altLang="zh-TW" b="0" baseline="0" dirty="0" smtClean="0"/>
              <a:t>mooth. 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3DF6D176-17F5-4B92-BA50-31942C17BF99}" type="slidenum">
              <a:rPr lang="en-US" altLang="zh-TW" sz="1300">
                <a:latin typeface="Arial" charset="0"/>
              </a:rPr>
              <a:pPr eaLnBrk="1" hangingPunct="1"/>
              <a:t>66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4" y="4860926"/>
            <a:ext cx="52101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90" tIns="47894" rIns="95790" bIns="47894"/>
          <a:lstStyle/>
          <a:p>
            <a:pPr marL="0" marR="0" indent="0" algn="l" defTabSz="914368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baseline="0" dirty="0" smtClean="0"/>
              <a:t>二来，可能受佛家</a:t>
            </a:r>
            <a:r>
              <a:rPr lang="zh-CN" altLang="en-US" b="0" baseline="0" smtClean="0"/>
              <a:t>影响</a:t>
            </a:r>
            <a:r>
              <a:rPr lang="en-US" altLang="zh-CN" b="0" baseline="0" dirty="0" smtClean="0"/>
              <a:t>,</a:t>
            </a:r>
            <a:r>
              <a:rPr lang="zh-CN" altLang="en-US" b="0" baseline="0" dirty="0" smtClean="0"/>
              <a:t> </a:t>
            </a:r>
            <a:r>
              <a:rPr lang="zh-CN" altLang="en-US" b="0" baseline="0" smtClean="0"/>
              <a:t>他</a:t>
            </a:r>
            <a:r>
              <a:rPr lang="zh-CN" altLang="en-US" b="0" baseline="0" dirty="0" smtClean="0"/>
              <a:t>喜用数字，也</a:t>
            </a:r>
            <a:r>
              <a:rPr lang="zh-CN" altLang="en-US" dirty="0" smtClean="0"/>
              <a:t>用得非常</a:t>
            </a:r>
            <a:r>
              <a:rPr lang="zh-CN" altLang="en-US" b="0" baseline="0" dirty="0" smtClean="0"/>
              <a:t> </a:t>
            </a:r>
            <a:r>
              <a:rPr lang="en-US" altLang="zh-CN" b="0" baseline="0" dirty="0" smtClean="0"/>
              <a:t>s</a:t>
            </a:r>
            <a:r>
              <a:rPr lang="en-US" altLang="zh-TW" b="0" baseline="0" dirty="0" smtClean="0"/>
              <a:t>mooth. </a:t>
            </a:r>
          </a:p>
          <a:p>
            <a:pPr marL="0" marR="0" indent="0" algn="l" defTabSz="914368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b="0" baseline="0" dirty="0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3DF6D176-17F5-4B92-BA50-31942C17BF99}" type="slidenum">
              <a:rPr lang="en-US" altLang="zh-TW" sz="1300">
                <a:latin typeface="Arial" charset="0"/>
              </a:rPr>
              <a:pPr eaLnBrk="1" hangingPunct="1"/>
              <a:t>67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4" y="4860926"/>
            <a:ext cx="52101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90" tIns="47894" rIns="95790" bIns="47894"/>
          <a:lstStyle/>
          <a:p>
            <a:pPr defTabSz="914368" eaLnBrk="1" hangingPunct="1">
              <a:defRPr/>
            </a:pPr>
            <a:endParaRPr lang="en-US" altLang="zh-TW" b="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5F1E481E-13FE-4EE0-8820-C0481B60E62F}" type="slidenum">
              <a:rPr lang="en-US" altLang="zh-TW" sz="1300">
                <a:latin typeface="Arial" charset="0"/>
              </a:rPr>
              <a:pPr eaLnBrk="1" hangingPunct="1"/>
              <a:t>6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 smtClean="0">
                <a:solidFill>
                  <a:srgbClr val="003399"/>
                </a:solidFill>
              </a:rPr>
              <a:t>数 </a:t>
            </a:r>
            <a:r>
              <a:rPr lang="en-US" altLang="zh-TW" sz="1200" dirty="0" smtClean="0"/>
              <a:t>paper</a:t>
            </a:r>
            <a:r>
              <a:rPr lang="zh-CN" altLang="en-US" sz="1200" dirty="0" smtClean="0"/>
              <a:t>杜甫是状元</a:t>
            </a:r>
            <a:r>
              <a:rPr lang="en-US" altLang="zh-CN" sz="1400" dirty="0" smtClean="0">
                <a:solidFill>
                  <a:srgbClr val="003399"/>
                </a:solidFill>
              </a:rPr>
              <a:t>, </a:t>
            </a:r>
            <a:r>
              <a:rPr lang="zh-CN" altLang="en-US" sz="1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诗仙</a:t>
            </a:r>
            <a:r>
              <a:rPr lang="zh-CN" altLang="en-US" sz="1400" dirty="0" smtClean="0">
                <a:solidFill>
                  <a:srgbClr val="C00000"/>
                </a:solidFill>
              </a:rPr>
              <a:t>李白只是</a:t>
            </a:r>
            <a:r>
              <a:rPr lang="zh-CN" altLang="en-US" sz="1400" dirty="0" smtClean="0"/>
              <a:t>探花</a:t>
            </a:r>
            <a:r>
              <a:rPr lang="en-US" altLang="zh-CN" sz="1400" dirty="0" smtClean="0"/>
              <a:t>, 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榜眼是王维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诗佛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/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虽有杜甫草堂留下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没有杜甫故居的官司。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8">
              <a:defRPr/>
            </a:pPr>
            <a:r>
              <a:rPr lang="en-US" altLang="zh-CN" dirty="0"/>
              <a:t>To show: the</a:t>
            </a:r>
            <a:r>
              <a:rPr lang="zh-CN" altLang="en-US" dirty="0"/>
              <a:t> </a:t>
            </a:r>
            <a:r>
              <a:rPr lang="en-US" altLang="zh-CN" dirty="0"/>
              <a:t>greatest</a:t>
            </a:r>
            <a:r>
              <a:rPr lang="zh-CN" altLang="en-US" dirty="0"/>
              <a:t> </a:t>
            </a:r>
            <a:r>
              <a:rPr lang="en-US" altLang="zh-CN" dirty="0"/>
              <a:t>artist on redundancy is</a:t>
            </a:r>
            <a:r>
              <a:rPr lang="zh-CN" altLang="en-US" dirty="0"/>
              <a:t> </a:t>
            </a:r>
            <a:r>
              <a:rPr lang="zh-CN" altLang="en-US" b="1" dirty="0">
                <a:solidFill>
                  <a:schemeClr val="tx2"/>
                </a:solidFill>
                <a:sym typeface="Symbol" pitchFamily="18" charset="2"/>
              </a:rPr>
              <a:t>杜牧</a:t>
            </a:r>
            <a:r>
              <a:rPr lang="en-US" altLang="zh-CN" dirty="0">
                <a:sym typeface="Symbol" pitchFamily="18" charset="2"/>
              </a:rPr>
              <a:t>.  </a:t>
            </a:r>
          </a:p>
          <a:p>
            <a:pPr defTabSz="914368">
              <a:defRPr/>
            </a:pPr>
            <a:r>
              <a:rPr lang="en-US" altLang="zh-CN" dirty="0">
                <a:sym typeface="Symbol" pitchFamily="18" charset="2"/>
              </a:rPr>
              <a:t>3 consecutive versions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AA9B59-4E26-4C1F-B56B-5518B8D9AAAB}" type="slidenum">
              <a:rPr lang="en-US" altLang="zh-TW" smtClean="0"/>
              <a:pPr>
                <a:defRPr/>
              </a:pPr>
              <a:t>68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292320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5A60A502-9159-4D9B-894A-4B844B3C6A86}" type="slidenum">
              <a:rPr lang="en-US" altLang="zh-TW" sz="1300">
                <a:latin typeface="Arial" charset="0"/>
              </a:rPr>
              <a:pPr eaLnBrk="1" hangingPunct="1"/>
              <a:t>71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A8B3E10-FF35-4DE6-86C8-C57D177420AE}" type="slidenum">
              <a:rPr lang="en-US" altLang="zh-TW" sz="1300">
                <a:latin typeface="Arial" charset="0"/>
              </a:rPr>
              <a:pPr eaLnBrk="1" hangingPunct="1"/>
              <a:t>72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3337" cy="3836988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dirty="0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A8B3E10-FF35-4DE6-86C8-C57D177420AE}" type="slidenum">
              <a:rPr lang="en-US" altLang="zh-TW" sz="1300">
                <a:latin typeface="Arial" charset="0"/>
              </a:rPr>
              <a:pPr eaLnBrk="1" hangingPunct="1"/>
              <a:t>73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3337" cy="3836988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dirty="0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A8B3E10-FF35-4DE6-86C8-C57D177420AE}" type="slidenum">
              <a:rPr lang="en-US" altLang="zh-TW" sz="1300">
                <a:latin typeface="Arial" charset="0"/>
              </a:rPr>
              <a:pPr eaLnBrk="1" hangingPunct="1"/>
              <a:t>74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3337" cy="3836988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dirty="0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A8B3E10-FF35-4DE6-86C8-C57D177420AE}" type="slidenum">
              <a:rPr lang="en-US" altLang="zh-TW" sz="1300">
                <a:latin typeface="Arial" charset="0"/>
              </a:rPr>
              <a:pPr eaLnBrk="1" hangingPunct="1"/>
              <a:t>75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3337" cy="3836988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也是 </a:t>
            </a:r>
            <a:r>
              <a:rPr kumimoji="0" lang="en-US" altLang="zh-CN" sz="1200" dirty="0" smtClean="0">
                <a:solidFill>
                  <a:srgbClr val="000099"/>
                </a:solidFill>
                <a:latin typeface="Tahoma" pitchFamily="34" charset="0"/>
                <a:ea typeface="MS PGothic" pitchFamily="34" charset="-128"/>
              </a:rPr>
              <a:t>Decoding not easy</a:t>
            </a:r>
          </a:p>
          <a:p>
            <a:pPr eaLnBrk="1" hangingPunct="1"/>
            <a:r>
              <a:rPr lang="zh-CN" altLang="en-US" sz="1200" dirty="0" smtClean="0">
                <a:solidFill>
                  <a:schemeClr val="tx2"/>
                </a:solidFill>
                <a:sym typeface="Symbol" pitchFamily="18" charset="2"/>
              </a:rPr>
              <a:t>杜牧在这首诗里下了多少的 </a:t>
            </a:r>
            <a:r>
              <a:rPr lang="en-US" altLang="zh-CN" sz="1200" dirty="0" smtClean="0">
                <a:solidFill>
                  <a:schemeClr val="tx2"/>
                </a:solidFill>
                <a:sym typeface="Symbol" pitchFamily="18" charset="2"/>
              </a:rPr>
              <a:t>redundancy!</a:t>
            </a:r>
            <a:r>
              <a:rPr lang="zh-CN" altLang="en-US" sz="1200" dirty="0" smtClean="0">
                <a:solidFill>
                  <a:schemeClr val="tx2"/>
                </a:solidFill>
                <a:sym typeface="Symbol" pitchFamily="18" charset="2"/>
              </a:rPr>
              <a:t> 其结果：浑然天成</a:t>
            </a:r>
            <a:r>
              <a:rPr lang="en-US" altLang="zh-CN" sz="1200" dirty="0" smtClean="0">
                <a:solidFill>
                  <a:schemeClr val="tx2"/>
                </a:solidFill>
                <a:sym typeface="Symbol" pitchFamily="18" charset="2"/>
              </a:rPr>
              <a:t>,</a:t>
            </a:r>
            <a:r>
              <a:rPr lang="zh-CN" altLang="en-US" sz="1200" dirty="0" smtClean="0">
                <a:solidFill>
                  <a:schemeClr val="tx2"/>
                </a:solidFill>
                <a:sym typeface="Symbol" pitchFamily="18" charset="2"/>
              </a:rPr>
              <a:t> 千年以下 脍炙人口</a:t>
            </a:r>
            <a:endParaRPr lang="en-US" altLang="zh-TW" b="0" dirty="0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A8B3E10-FF35-4DE6-86C8-C57D177420AE}" type="slidenum">
              <a:rPr lang="en-US" altLang="zh-TW" sz="1300">
                <a:latin typeface="Arial" charset="0"/>
              </a:rPr>
              <a:pPr eaLnBrk="1" hangingPunct="1"/>
              <a:t>76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3337" cy="3836988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b="0" dirty="0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3DF6D176-17F5-4B92-BA50-31942C17BF99}" type="slidenum">
              <a:rPr lang="en-US" altLang="zh-TW" sz="1300">
                <a:latin typeface="Arial" charset="0"/>
              </a:rPr>
              <a:pPr eaLnBrk="1" hangingPunct="1"/>
              <a:t>77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4" y="4860926"/>
            <a:ext cx="52101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90" tIns="47894" rIns="95790" bIns="47894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6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One purpose: to </a:t>
            </a:r>
            <a:r>
              <a:rPr lang="zh-CN" altLang="en-US" baseline="0" dirty="0" smtClean="0"/>
              <a:t>激励 民族意识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AA9B59-4E26-4C1F-B56B-5518B8D9AAAB}" type="slidenum">
              <a:rPr lang="en-US" altLang="zh-TW" smtClean="0"/>
              <a:pPr>
                <a:defRPr/>
              </a:pPr>
              <a:t>78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068908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8">
              <a:defRPr/>
            </a:pPr>
            <a:r>
              <a:rPr lang="zh-TW" altLang="en-US" dirty="0"/>
              <a:t>金陵怀古 </a:t>
            </a:r>
            <a:r>
              <a:rPr lang="zh-CN" altLang="en-US" dirty="0"/>
              <a:t>调寄桂枝</a:t>
            </a:r>
            <a:r>
              <a:rPr lang="zh-CN" altLang="en-US" dirty="0" smtClean="0"/>
              <a:t>香。改革开放先驱</a:t>
            </a:r>
            <a:endParaRPr lang="en-US" altLang="zh-TW" dirty="0"/>
          </a:p>
          <a:p>
            <a:pPr defTabSz="914368">
              <a:defRPr/>
            </a:pPr>
            <a:r>
              <a:rPr lang="zh-CN" altLang="en-US" dirty="0" smtClean="0"/>
              <a:t>政</a:t>
            </a:r>
            <a:r>
              <a:rPr lang="zh-CN" altLang="en-US" dirty="0"/>
              <a:t>敌苏东坡 被他整得很</a:t>
            </a:r>
            <a:r>
              <a:rPr lang="zh-CN" altLang="en-US" dirty="0" smtClean="0"/>
              <a:t>惨</a:t>
            </a:r>
            <a:r>
              <a:rPr lang="en-US" altLang="zh-CN" dirty="0" smtClean="0"/>
              <a:t>, </a:t>
            </a:r>
            <a:r>
              <a:rPr lang="zh-CN" altLang="en-US" dirty="0" smtClean="0"/>
              <a:t>用字难免略带敌意 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AA9B59-4E26-4C1F-B56B-5518B8D9AAAB}" type="slidenum">
              <a:rPr lang="en-US" altLang="zh-TW" smtClean="0"/>
              <a:pPr>
                <a:defRPr/>
              </a:pPr>
              <a:t>79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0689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5F1E481E-13FE-4EE0-8820-C0481B60E62F}" type="slidenum">
              <a:rPr lang="en-US" altLang="zh-TW" sz="1300">
                <a:latin typeface="Arial" charset="0"/>
              </a:rPr>
              <a:pPr eaLnBrk="1" hangingPunct="1"/>
              <a:t>7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 smtClean="0">
                <a:solidFill>
                  <a:srgbClr val="C00000"/>
                </a:solidFill>
              </a:rPr>
              <a:t>但是</a:t>
            </a:r>
            <a:r>
              <a:rPr lang="zh-CN" altLang="en-US" sz="1600" smtClean="0">
                <a:solidFill>
                  <a:srgbClr val="C00000"/>
                </a:solidFill>
              </a:rPr>
              <a:t>，</a:t>
            </a:r>
            <a:r>
              <a:rPr lang="zh-CN" altLang="en-US" sz="1600" dirty="0" smtClean="0">
                <a:solidFill>
                  <a:srgbClr val="C00000"/>
                </a:solidFill>
              </a:rPr>
              <a:t>李白</a:t>
            </a:r>
            <a:r>
              <a:rPr lang="zh-CN" altLang="en-US" sz="1600" dirty="0" smtClean="0"/>
              <a:t>的</a:t>
            </a:r>
            <a:r>
              <a:rPr lang="zh-CN" altLang="en-US" sz="1600" dirty="0" smtClean="0">
                <a:ea typeface="Arial Unicode MS" pitchFamily="34" charset="-128"/>
                <a:cs typeface="Arial Unicode MS" pitchFamily="34" charset="-128"/>
              </a:rPr>
              <a:t>百科名片没有提及</a:t>
            </a:r>
            <a:r>
              <a:rPr lang="zh-CN" altLang="en-US" sz="1300" dirty="0" smtClean="0"/>
              <a:t>杜甫，</a:t>
            </a:r>
            <a:r>
              <a:rPr lang="zh-CN" altLang="en-US" sz="1600" dirty="0" smtClean="0"/>
              <a:t>杜甫的</a:t>
            </a:r>
            <a:r>
              <a:rPr lang="zh-CN" altLang="en-US" sz="1600" dirty="0" smtClean="0">
                <a:ea typeface="Arial Unicode MS" pitchFamily="34" charset="-128"/>
                <a:cs typeface="Arial Unicode MS" pitchFamily="34" charset="-128"/>
              </a:rPr>
              <a:t>提及</a:t>
            </a:r>
            <a:r>
              <a:rPr lang="zh-CN" altLang="en-US" sz="1400" dirty="0" smtClean="0">
                <a:solidFill>
                  <a:srgbClr val="C00000"/>
                </a:solidFill>
              </a:rPr>
              <a:t>李白</a:t>
            </a:r>
            <a:r>
              <a:rPr lang="en-US" altLang="zh-CN" sz="1400" smtClean="0">
                <a:solidFill>
                  <a:srgbClr val="C00000"/>
                </a:solidFill>
              </a:rPr>
              <a:t>4</a:t>
            </a:r>
            <a:r>
              <a:rPr lang="zh-CN" altLang="en-US" sz="1400" smtClean="0">
                <a:solidFill>
                  <a:srgbClr val="C00000"/>
                </a:solidFill>
              </a:rPr>
              <a:t>次，还</a:t>
            </a:r>
            <a:r>
              <a:rPr lang="zh-CN" altLang="en-US" sz="1400" dirty="0" smtClean="0">
                <a:ea typeface="Arial Unicode MS" pitchFamily="34" charset="-128"/>
                <a:cs typeface="Arial Unicode MS" pitchFamily="34" charset="-128"/>
              </a:rPr>
              <a:t>提及</a:t>
            </a:r>
            <a:r>
              <a:rPr lang="zh-CN" altLang="en-US" sz="1400" dirty="0" smtClean="0">
                <a:solidFill>
                  <a:srgbClr val="003399"/>
                </a:solidFill>
              </a:rPr>
              <a:t>李商隐与</a:t>
            </a:r>
            <a:r>
              <a:rPr lang="zh-CN" altLang="en-US" sz="1400" smtClean="0">
                <a:solidFill>
                  <a:srgbClr val="003399"/>
                </a:solidFill>
              </a:rPr>
              <a:t>杜牧</a:t>
            </a:r>
            <a:endParaRPr lang="en-US" altLang="zh-CN" sz="1300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8">
              <a:defRPr/>
            </a:pPr>
            <a:r>
              <a:rPr lang="zh-CN" altLang="en-US" dirty="0"/>
              <a:t>不是只有我一个人老是在用别人的话 </a:t>
            </a:r>
            <a:endParaRPr lang="en-US" altLang="zh-CN" dirty="0" smtClean="0"/>
          </a:p>
          <a:p>
            <a:pPr marL="0" marR="0" indent="0" algn="l" defTabSz="91436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/>
              <a:t>旷古奇才</a:t>
            </a:r>
            <a:r>
              <a:rPr lang="zh-CN" altLang="en-US" sz="1200" b="0" dirty="0" smtClean="0">
                <a:solidFill>
                  <a:srgbClr val="003399"/>
                </a:solidFill>
                <a:latin typeface="+mn-ea"/>
              </a:rPr>
              <a:t>王安石</a:t>
            </a:r>
            <a:r>
              <a:rPr lang="zh-CN" altLang="en-US" sz="1200" dirty="0" smtClean="0"/>
              <a:t> 也只是在重组</a:t>
            </a:r>
            <a:r>
              <a:rPr lang="zh-CN" altLang="en-US" dirty="0" smtClean="0"/>
              <a:t>别人的话 </a:t>
            </a:r>
            <a:endParaRPr lang="en-US" altLang="zh-CN" dirty="0"/>
          </a:p>
          <a:p>
            <a:pPr defTabSz="914368">
              <a:defRPr/>
            </a:pPr>
            <a:r>
              <a:rPr lang="en-US" altLang="zh-CN" dirty="0" smtClean="0"/>
              <a:t>not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easy being Chinese,</a:t>
            </a:r>
            <a:r>
              <a:rPr lang="zh-CN" altLang="en-US" dirty="0" smtClean="0"/>
              <a:t>文化悠久，人口众多</a:t>
            </a:r>
            <a:r>
              <a:rPr lang="en-US" altLang="zh-CN" dirty="0" smtClean="0"/>
              <a:t>. </a:t>
            </a:r>
            <a:r>
              <a:rPr lang="zh-CN" altLang="en-US" dirty="0" smtClean="0"/>
              <a:t>  好句子 </a:t>
            </a:r>
            <a:r>
              <a:rPr lang="en-US" altLang="zh-CN" dirty="0" smtClean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AA9B59-4E26-4C1F-B56B-5518B8D9AAAB}" type="slidenum">
              <a:rPr lang="en-US" altLang="zh-TW" smtClean="0"/>
              <a:pPr>
                <a:defRPr/>
              </a:pPr>
              <a:t>80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068908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5A231AC8-33CC-4EF8-B20C-A5EB442F6763}" type="slidenum">
              <a:rPr lang="en-US" altLang="zh-TW" sz="1300">
                <a:latin typeface="Arial" charset="0"/>
              </a:rPr>
              <a:pPr eaLnBrk="1" hangingPunct="1"/>
              <a:t>81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dirty="0" smtClean="0"/>
              <a:t>Part (</a:t>
            </a:r>
            <a:r>
              <a:rPr lang="en-US" altLang="zh-CN" dirty="0" smtClean="0"/>
              <a:t>C</a:t>
            </a:r>
            <a:r>
              <a:rPr lang="en-US" altLang="zh-TW" dirty="0" smtClean="0"/>
              <a:t>) of this talk.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eaLnBrk="1" hangingPunct="1"/>
            <a:r>
              <a:rPr lang="en-US" altLang="zh-TW" dirty="0" smtClean="0"/>
              <a:t>Highways</a:t>
            </a:r>
            <a:r>
              <a:rPr lang="en-US" altLang="zh-TW" baseline="0" dirty="0" smtClean="0"/>
              <a:t> connected by a ramp.</a:t>
            </a:r>
            <a:endParaRPr lang="en-US" altLang="zh-TW" dirty="0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0CED719-753E-402F-B064-F2A50399703F}" type="slidenum">
              <a:rPr lang="en-US" altLang="zh-TW" sz="1300">
                <a:latin typeface="Arial" charset="0"/>
              </a:rPr>
              <a:pPr eaLnBrk="1" hangingPunct="1"/>
              <a:t>82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0CED719-753E-402F-B064-F2A50399703F}" type="slidenum">
              <a:rPr lang="en-US" altLang="zh-TW" sz="1300">
                <a:latin typeface="Arial" charset="0"/>
              </a:rPr>
              <a:pPr eaLnBrk="1" hangingPunct="1"/>
              <a:t>83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733751C5-7203-43F1-96D1-16E64467F85B}" type="slidenum">
              <a:rPr lang="en-US" altLang="zh-TW" sz="1300">
                <a:latin typeface="Arial" charset="0"/>
              </a:rPr>
              <a:pPr eaLnBrk="1" hangingPunct="1"/>
              <a:t>84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733751C5-7203-43F1-96D1-16E64467F85B}" type="slidenum">
              <a:rPr lang="en-US" altLang="zh-TW" sz="1300">
                <a:latin typeface="Arial" charset="0"/>
              </a:rPr>
              <a:pPr eaLnBrk="1" hangingPunct="1"/>
              <a:t>85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dirty="0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88979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88979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9EA6E211-E1FD-485E-9912-4E7DE4BDF926}" type="slidenum">
              <a:rPr lang="en-US" altLang="zh-TW" sz="1300">
                <a:latin typeface="Arial" charset="0"/>
              </a:rPr>
              <a:pPr eaLnBrk="1" hangingPunct="1"/>
              <a:t>86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dirty="0" smtClean="0"/>
              <a:t>The rest are</a:t>
            </a:r>
            <a:r>
              <a:rPr lang="en-US" altLang="zh-TW" baseline="0" dirty="0" smtClean="0"/>
              <a:t> calculated top-down.</a:t>
            </a:r>
            <a:endParaRPr lang="en-US" altLang="zh-TW" dirty="0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并非因为</a:t>
            </a:r>
            <a:r>
              <a:rPr lang="en-US" dirty="0" smtClean="0"/>
              <a:t>Constructions in coding theory </a:t>
            </a:r>
            <a:r>
              <a:rPr lang="zh-CN" altLang="en-US" dirty="0" smtClean="0"/>
              <a:t>常需要</a:t>
            </a:r>
            <a:r>
              <a:rPr lang="en-US" baseline="0" dirty="0" smtClean="0"/>
              <a:t> large enough field</a:t>
            </a:r>
            <a:r>
              <a:rPr lang="zh-CN" altLang="en-US" baseline="0" dirty="0" smtClean="0"/>
              <a:t>，我们也照做</a:t>
            </a:r>
            <a:endParaRPr lang="en-US" baseline="0" dirty="0" smtClean="0"/>
          </a:p>
          <a:p>
            <a:r>
              <a:rPr lang="en-US" baseline="0" dirty="0" smtClean="0"/>
              <a:t>Th</a:t>
            </a:r>
            <a:r>
              <a:rPr lang="en-US" altLang="zh-CN" baseline="0" dirty="0" smtClean="0"/>
              <a:t>is</a:t>
            </a:r>
            <a:r>
              <a:rPr lang="en-US" baseline="0" dirty="0" smtClean="0"/>
              <a:t> example justifies such constraint.</a:t>
            </a:r>
          </a:p>
          <a:p>
            <a:r>
              <a:rPr lang="en-US" dirty="0" smtClean="0"/>
              <a:t>Actually any field but GF(2) would do.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AA9B59-4E26-4C1F-B56B-5518B8D9AAAB}" type="slidenum">
              <a:rPr lang="en-US" altLang="zh-TW" smtClean="0"/>
              <a:pPr>
                <a:defRPr/>
              </a:pPr>
              <a:t>88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801635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66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65166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65166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65166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65166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65166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65166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65166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65166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CF18DD18-4C8E-4881-BB11-54E8172DC7A5}" type="slidenum">
              <a:rPr lang="en-US" altLang="zh-TW" sz="1300">
                <a:latin typeface="Arial" charset="0"/>
              </a:rPr>
              <a:pPr eaLnBrk="1" hangingPunct="1"/>
              <a:t>89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dirty="0" smtClean="0"/>
              <a:t>We can now </a:t>
            </a:r>
            <a:r>
              <a:rPr lang="en-US" altLang="zh-TW" baseline="0" dirty="0" smtClean="0"/>
              <a:t>talk about application of NC to </a:t>
            </a:r>
            <a:r>
              <a:rPr lang="en-US" altLang="zh-TW" dirty="0" smtClean="0"/>
              <a:t>P2P </a:t>
            </a:r>
            <a:r>
              <a:rPr lang="en-US" altLang="zh-CN" sz="1200" b="0" dirty="0" smtClean="0">
                <a:latin typeface="Times New Roman" pitchFamily="18" charset="0"/>
                <a:cs typeface="Times New Roman" pitchFamily="18" charset="0"/>
              </a:rPr>
              <a:t>content delivery.</a:t>
            </a:r>
            <a:endParaRPr lang="en-US" altLang="zh-TW" b="0" dirty="0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 txBox="1">
            <a:spLocks noGrp="1" noChangeArrowheads="1"/>
          </p:cNvSpPr>
          <p:nvPr/>
        </p:nvSpPr>
        <p:spPr bwMode="auto">
          <a:xfrm>
            <a:off x="4021138" y="9721851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9" tIns="48324" rIns="96649" bIns="48324" anchor="b"/>
          <a:lstStyle>
            <a:lvl1pPr defTabSz="990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990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990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990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990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r" eaLnBrk="1" hangingPunct="1"/>
            <a:fld id="{17E1E860-967E-47A7-B52E-D68030A49051}" type="slidenum">
              <a:rPr lang="en-US" altLang="zh-TW" sz="1300">
                <a:latin typeface="Arial" charset="0"/>
              </a:rPr>
              <a:pPr algn="r" eaLnBrk="1" hangingPunct="1"/>
              <a:t>90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1300" dirty="0">
                <a:solidFill>
                  <a:srgbClr val="996600"/>
                </a:solidFill>
                <a:ea typeface="新細明體" pitchFamily="18" charset="-120"/>
                <a:cs typeface="Times New Roman" pitchFamily="18" charset="0"/>
              </a:rPr>
              <a:t>Heuristic</a:t>
            </a:r>
            <a:r>
              <a:rPr lang="en-US" altLang="zh-CN" sz="1300" dirty="0"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CN" sz="1300" dirty="0">
                <a:solidFill>
                  <a:srgbClr val="7030A0"/>
                </a:solidFill>
                <a:ea typeface="新細明體" pitchFamily="18" charset="-120"/>
                <a:cs typeface="Times New Roman" pitchFamily="18" charset="0"/>
              </a:rPr>
              <a:t>algorithm also produces </a:t>
            </a:r>
            <a:r>
              <a:rPr lang="zh-CN" altLang="en-US" sz="1300" b="1" dirty="0">
                <a:solidFill>
                  <a:srgbClr val="996600"/>
                </a:solidFill>
              </a:rPr>
              <a:t>尘埃</a:t>
            </a:r>
            <a:endParaRPr lang="en-US" altLang="zh-TW" b="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5F1E481E-13FE-4EE0-8820-C0481B60E62F}" type="slidenum">
              <a:rPr lang="en-US" altLang="zh-TW" sz="1300">
                <a:latin typeface="Arial" charset="0"/>
              </a:rPr>
              <a:pPr eaLnBrk="1" hangingPunct="1"/>
              <a:t>8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82980" eaLnBrk="1" hangingPunct="1">
              <a:defRPr/>
            </a:pPr>
            <a:r>
              <a:rPr lang="zh-CN" altLang="en-US" sz="1300" dirty="0" smtClean="0"/>
              <a:t>大</a:t>
            </a:r>
            <a:r>
              <a:rPr lang="zh-CN" altLang="en-US" sz="1300" dirty="0">
                <a:solidFill>
                  <a:srgbClr val="C00000"/>
                </a:solidFill>
              </a:rPr>
              <a:t>李</a:t>
            </a:r>
            <a:r>
              <a:rPr lang="zh-CN" altLang="en-US" sz="1300" dirty="0" smtClean="0"/>
              <a:t>杜</a:t>
            </a:r>
            <a:r>
              <a:rPr lang="en-US" altLang="zh-CN" sz="1300" dirty="0" smtClean="0"/>
              <a:t>,</a:t>
            </a:r>
            <a:r>
              <a:rPr lang="en-US" altLang="zh-CN" sz="1300" baseline="0" dirty="0" smtClean="0"/>
              <a:t> </a:t>
            </a:r>
            <a:r>
              <a:rPr lang="zh-CN" altLang="en-US" sz="1300" dirty="0" smtClean="0"/>
              <a:t>小</a:t>
            </a:r>
            <a:r>
              <a:rPr lang="zh-CN" altLang="en-US" sz="1300" dirty="0"/>
              <a:t>李</a:t>
            </a:r>
            <a:r>
              <a:rPr lang="zh-CN" altLang="en-US" sz="1300" dirty="0" smtClean="0"/>
              <a:t>杜</a:t>
            </a:r>
            <a:endParaRPr lang="en-US" altLang="zh-TW" dirty="0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 txBox="1">
            <a:spLocks noGrp="1" noChangeArrowheads="1"/>
          </p:cNvSpPr>
          <p:nvPr/>
        </p:nvSpPr>
        <p:spPr bwMode="auto">
          <a:xfrm>
            <a:off x="4021138" y="9721851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9" tIns="48324" rIns="96649" bIns="48324" anchor="b"/>
          <a:lstStyle>
            <a:lvl1pPr defTabSz="990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990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990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990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990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r" eaLnBrk="1" hangingPunct="1"/>
            <a:fld id="{17E1E860-967E-47A7-B52E-D68030A49051}" type="slidenum">
              <a:rPr lang="en-US" altLang="zh-TW" sz="1300">
                <a:latin typeface="Arial" charset="0"/>
              </a:rPr>
              <a:pPr algn="r" eaLnBrk="1" hangingPunct="1"/>
              <a:t>91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dirty="0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66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65166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65166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65166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65166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65166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65166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65166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65166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83BAA2E9-C21C-420A-9E7C-0C85BAB11886}" type="slidenum">
              <a:rPr lang="en-US" altLang="zh-TW" sz="1300">
                <a:latin typeface="Arial" charset="0"/>
              </a:rPr>
              <a:pPr eaLnBrk="1" hangingPunct="1"/>
              <a:t>92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dirty="0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 txBox="1">
            <a:spLocks noGrp="1" noChangeArrowheads="1"/>
          </p:cNvSpPr>
          <p:nvPr/>
        </p:nvSpPr>
        <p:spPr bwMode="auto">
          <a:xfrm>
            <a:off x="4021138" y="9721851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9" tIns="48324" rIns="96649" bIns="48324" anchor="b"/>
          <a:lstStyle>
            <a:lvl1pPr defTabSz="990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990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990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990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990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r" eaLnBrk="1" hangingPunct="1"/>
            <a:fld id="{17E1E860-967E-47A7-B52E-D68030A49051}" type="slidenum">
              <a:rPr lang="en-US" altLang="zh-TW" sz="1300">
                <a:latin typeface="Arial" charset="0"/>
              </a:rPr>
              <a:pPr algn="r" eaLnBrk="1" hangingPunct="1"/>
              <a:t>93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368" eaLnBrk="1" hangingPunct="1">
              <a:defRPr/>
            </a:pPr>
            <a:r>
              <a:rPr lang="en-US" altLang="zh-TW" dirty="0" smtClean="0"/>
              <a:t>Just use a little bit of Lin.</a:t>
            </a:r>
            <a:r>
              <a:rPr lang="en-US" altLang="zh-TW" baseline="0" dirty="0" smtClean="0"/>
              <a:t> Alg. Knowledge.  </a:t>
            </a:r>
          </a:p>
          <a:p>
            <a:pPr defTabSz="914368" eaLnBrk="1" hangingPunct="1">
              <a:defRPr/>
            </a:pPr>
            <a:r>
              <a:rPr lang="zh-CN" altLang="en-US" baseline="0" dirty="0" smtClean="0"/>
              <a:t>盛唐之世百花齐放，</a:t>
            </a:r>
            <a:r>
              <a:rPr lang="en-US" altLang="zh-CN" baseline="0" dirty="0" smtClean="0"/>
              <a:t>like HK today; but not </a:t>
            </a:r>
            <a:r>
              <a:rPr lang="en-US" altLang="zh-CN" baseline="0" smtClean="0"/>
              <a:t>so pragmatic</a:t>
            </a:r>
            <a:endParaRPr lang="en-US" altLang="zh-CN" baseline="0" dirty="0" smtClean="0"/>
          </a:p>
          <a:p>
            <a:pPr defTabSz="914368" eaLnBrk="1" hangingPunct="1">
              <a:defRPr/>
            </a:pPr>
            <a:r>
              <a:rPr lang="en-US" altLang="zh-TW" baseline="0" dirty="0" smtClean="0"/>
              <a:t>Hubei dialect at that time was not so different from Cantonese.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5F1E481E-13FE-4EE0-8820-C0481B60E62F}" type="slidenum">
              <a:rPr lang="en-US" altLang="zh-TW" sz="1300">
                <a:latin typeface="Arial" charset="0"/>
              </a:rPr>
              <a:pPr eaLnBrk="1" hangingPunct="1"/>
              <a:t>94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dirty="0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5F1E481E-13FE-4EE0-8820-C0481B60E62F}" type="slidenum">
              <a:rPr lang="en-US" altLang="zh-TW" sz="1300">
                <a:latin typeface="Arial" charset="0"/>
              </a:rPr>
              <a:pPr eaLnBrk="1" hangingPunct="1"/>
              <a:t>95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dirty="0" smtClean="0"/>
              <a:t>Cut is covered by </a:t>
            </a:r>
            <a:r>
              <a:rPr lang="zh-CN" altLang="en-US" dirty="0" smtClean="0"/>
              <a:t>袈裟</a:t>
            </a:r>
            <a:endParaRPr lang="en-US" altLang="zh-TW" dirty="0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5F1E481E-13FE-4EE0-8820-C0481B60E62F}" type="slidenum">
              <a:rPr lang="en-US" altLang="zh-TW" sz="1300">
                <a:latin typeface="Arial" charset="0"/>
              </a:rPr>
              <a:pPr eaLnBrk="1" hangingPunct="1"/>
              <a:t>96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solidFill>
                  <a:srgbClr val="003399"/>
                </a:solidFill>
              </a:rPr>
              <a:t>Why </a:t>
            </a:r>
            <a:r>
              <a:rPr lang="zh-CN" altLang="en-US" sz="1200" dirty="0" smtClean="0">
                <a:solidFill>
                  <a:srgbClr val="003399"/>
                </a:solidFill>
              </a:rPr>
              <a:t>就散了</a:t>
            </a:r>
            <a:r>
              <a:rPr lang="zh-CN" altLang="en-US" sz="1200" kern="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？</a:t>
            </a:r>
            <a:endParaRPr lang="en-US" altLang="zh-TW" sz="1200" kern="0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63661128-6BE5-4B3D-A98F-493731A548BD}" type="slidenum">
              <a:rPr lang="en-US" altLang="zh-TW" sz="1300">
                <a:latin typeface="Arial" charset="0"/>
              </a:rPr>
              <a:pPr eaLnBrk="1" hangingPunct="1"/>
              <a:t>97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69987" name="Rectangle 7"/>
          <p:cNvSpPr txBox="1">
            <a:spLocks noGrp="1" noChangeArrowheads="1"/>
          </p:cNvSpPr>
          <p:nvPr/>
        </p:nvSpPr>
        <p:spPr bwMode="auto">
          <a:xfrm>
            <a:off x="4022726" y="9723439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4" tIns="49522" rIns="99044" bIns="49522" anchor="b"/>
          <a:lstStyle>
            <a:lvl1pPr defTabSz="990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990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990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990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990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r"/>
            <a:fld id="{5CB30995-DBAD-40F7-B5EE-5EFE7E759CCD}" type="slidenum">
              <a:rPr kumimoji="0" lang="en-US" altLang="zh-TW" sz="1300">
                <a:latin typeface="Arial" charset="0"/>
                <a:ea typeface="MS PGothic" pitchFamily="34" charset="-128"/>
              </a:rPr>
              <a:pPr algn="r"/>
              <a:t>97</a:t>
            </a:fld>
            <a:endParaRPr kumimoji="0" lang="en-US" altLang="zh-TW" sz="1300">
              <a:latin typeface="Arial" charset="0"/>
              <a:ea typeface="MS PGothic" pitchFamily="34" charset="-128"/>
            </a:endParaRPr>
          </a:p>
        </p:txBody>
      </p:sp>
      <p:sp>
        <p:nvSpPr>
          <p:cNvPr id="169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9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4" y="4860926"/>
            <a:ext cx="52101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400" kern="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Reason: </a:t>
            </a:r>
            <a:r>
              <a:rPr lang="zh-CN" altLang="en-US" sz="2400" kern="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如果可以顿悟</a:t>
            </a:r>
            <a:r>
              <a:rPr lang="en-US" altLang="zh-CN" sz="2400" kern="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zh-CN" altLang="en-US" sz="2400" kern="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谁还需要渐悟</a:t>
            </a:r>
            <a:r>
              <a:rPr lang="en-US" altLang="zh-CN" sz="2400" kern="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altLang="zh-CN" sz="2400" kern="0" baseline="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zh-CN" altLang="en-US" sz="2400" kern="0" baseline="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我试作一个比方：</a:t>
            </a:r>
            <a:r>
              <a:rPr lang="en-US" altLang="zh-CN" sz="2400" kern="0" baseline="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altLang="zh-CN" sz="2400" kern="0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altLang="zh-TW" sz="2400" dirty="0" smtClean="0"/>
              <a:t>Prof</a:t>
            </a:r>
            <a:r>
              <a:rPr lang="en-US" altLang="zh-TW" sz="2400" dirty="0"/>
              <a:t>. Wang of NCTU told me … </a:t>
            </a:r>
            <a:r>
              <a:rPr lang="zh-CN" altLang="en-US" sz="2400" dirty="0"/>
              <a:t>不管 </a:t>
            </a:r>
            <a:r>
              <a:rPr lang="en-US" altLang="zh-TW" sz="2400" dirty="0"/>
              <a:t>speaker </a:t>
            </a:r>
            <a:r>
              <a:rPr lang="zh-CN" altLang="en-US" sz="2400" dirty="0"/>
              <a:t>难过</a:t>
            </a:r>
            <a:endParaRPr lang="en-US" altLang="zh-TW" sz="2400" dirty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4B0C3835-A731-42CE-AC54-E317F50A8D10}" type="slidenum">
              <a:rPr lang="en-US" altLang="zh-TW" sz="1300">
                <a:latin typeface="Arial" charset="0"/>
              </a:rPr>
              <a:pPr eaLnBrk="1" hangingPunct="1"/>
              <a:t>98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dirty="0" smtClean="0"/>
              <a:t>谢谢</a:t>
            </a:r>
            <a:r>
              <a:rPr lang="zh-CN" altLang="en-US" sz="1200" dirty="0" smtClean="0"/>
              <a:t>你们来</a:t>
            </a:r>
            <a:r>
              <a:rPr lang="en-US" altLang="zh-CN" sz="1200" dirty="0" smtClean="0"/>
              <a:t>, </a:t>
            </a:r>
            <a:r>
              <a:rPr lang="zh-CN" altLang="en-US" dirty="0" smtClean="0"/>
              <a:t>也谢谢那些将好句子都先用掉的人</a:t>
            </a:r>
            <a:endParaRPr lang="en-US" altLang="zh-TW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24" indent="-285740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2960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144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327" indent="-228592" defTabSz="990565" eaLnBrk="0" hangingPunct="0"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512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696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8880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064" indent="-228592" defTabSz="990565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5F1E481E-13FE-4EE0-8820-C0481B60E62F}" type="slidenum">
              <a:rPr lang="en-US" altLang="zh-TW" sz="1300">
                <a:latin typeface="Arial" charset="0"/>
              </a:rPr>
              <a:pPr eaLnBrk="1" hangingPunct="1"/>
              <a:t>9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82980" eaLnBrk="1" hangingPunct="1">
              <a:defRPr/>
            </a:pPr>
            <a:r>
              <a:rPr lang="zh-CN" altLang="en-US" dirty="0" smtClean="0"/>
              <a:t>这个</a:t>
            </a:r>
            <a:r>
              <a:rPr lang="en-US" altLang="zh-CN" dirty="0" smtClean="0"/>
              <a:t>talk</a:t>
            </a:r>
            <a:r>
              <a:rPr lang="zh-CN" altLang="en-US" dirty="0" smtClean="0"/>
              <a:t>第一个主角是</a:t>
            </a:r>
            <a:r>
              <a:rPr lang="en-US" altLang="zh-CN" dirty="0" smtClean="0"/>
              <a:t>…</a:t>
            </a:r>
            <a:endParaRPr lang="en-US" altLang="zh-TW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A7A25-B00E-468D-AFA6-C64C6F892E70}" type="datetime1">
              <a:rPr lang="zh-TW" altLang="en-US"/>
              <a:pPr>
                <a:defRPr/>
              </a:pPr>
              <a:t>2013/9/3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84438" y="6243638"/>
            <a:ext cx="428307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數學與工程的對話 </a:t>
            </a:r>
            <a:r>
              <a:rPr lang="en-US" altLang="zh-TW"/>
              <a:t>1: Linear network coding</a:t>
            </a:r>
            <a:endParaRPr lang="en-US" altLang="zh-TW">
              <a:sym typeface="Symbol" pitchFamily="18" charset="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F45DA-7E98-4BA6-96B5-DD7246CF12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757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C1E8D-F5A9-4CF9-B6BE-E6CF38A949DC}" type="datetime1">
              <a:rPr lang="zh-TW" altLang="en-US"/>
              <a:pPr>
                <a:defRPr/>
              </a:pPr>
              <a:t>2013/9/3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數學與工程的對話 </a:t>
            </a:r>
            <a:r>
              <a:rPr lang="en-US" altLang="zh-TW"/>
              <a:t>1: Linear network coding</a:t>
            </a:r>
            <a:endParaRPr lang="en-US" altLang="zh-TW">
              <a:sym typeface="Symbol" pitchFamily="18" charset="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3A929-93C5-4F7A-A281-78D5B6F9E6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449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BD4D7-3201-49A3-9853-BFADC78E1FEB}" type="datetime1">
              <a:rPr lang="zh-TW" altLang="en-US"/>
              <a:pPr>
                <a:defRPr/>
              </a:pPr>
              <a:t>2013/9/3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數學與工程的對話 </a:t>
            </a:r>
            <a:r>
              <a:rPr lang="en-US" altLang="zh-TW"/>
              <a:t>1: Linear network coding</a:t>
            </a:r>
            <a:endParaRPr lang="en-US" altLang="zh-TW">
              <a:sym typeface="Symbol" pitchFamily="18" charset="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82E20-AB03-4EA9-952D-BDC6249F57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2062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8A7FB-4CF9-45EF-84D1-2CA96EFDB3A9}" type="datetime1">
              <a:rPr lang="zh-TW" altLang="en-US"/>
              <a:pPr>
                <a:defRPr/>
              </a:pPr>
              <a:t>2013/9/3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數學與工程的對話 </a:t>
            </a:r>
            <a:r>
              <a:rPr lang="en-US" altLang="zh-TW"/>
              <a:t>1: Linear network coding</a:t>
            </a:r>
            <a:endParaRPr lang="en-US" altLang="zh-TW">
              <a:sym typeface="Symbol" pitchFamily="18" charset="2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E7BA5-50F9-4682-BA7B-422BFDDFE3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355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99E47-8205-4A3F-9CE5-80937166556A}" type="datetime1">
              <a:rPr lang="zh-TW" altLang="en-US"/>
              <a:pPr>
                <a:defRPr/>
              </a:pPr>
              <a:t>2013/9/3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數學與工程的對話 </a:t>
            </a:r>
            <a:r>
              <a:rPr lang="en-US" altLang="zh-TW"/>
              <a:t>1: Linear network coding</a:t>
            </a:r>
            <a:endParaRPr lang="en-US" altLang="zh-TW">
              <a:sym typeface="Symbol" pitchFamily="18" charset="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99C33-DDCA-43AB-A027-286CED46CD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862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DE297-75C1-4806-9010-0B8276246168}" type="datetime1">
              <a:rPr lang="zh-TW" altLang="en-US"/>
              <a:pPr>
                <a:defRPr/>
              </a:pPr>
              <a:t>2013/9/3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數學與工程的對話 </a:t>
            </a:r>
            <a:r>
              <a:rPr lang="en-US" altLang="zh-TW"/>
              <a:t>1: Linear network coding</a:t>
            </a:r>
            <a:endParaRPr lang="en-US" altLang="zh-TW">
              <a:sym typeface="Symbol" pitchFamily="18" charset="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B313D-C65F-498F-B2F1-36F7506886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317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39000-6CF6-41B2-B335-5147FA618B46}" type="datetime1">
              <a:rPr lang="zh-TW" altLang="en-US"/>
              <a:pPr>
                <a:defRPr/>
              </a:pPr>
              <a:t>2013/9/3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數學與工程的對話 </a:t>
            </a:r>
            <a:r>
              <a:rPr lang="en-US" altLang="zh-TW"/>
              <a:t>1: Linear network coding</a:t>
            </a:r>
            <a:endParaRPr lang="en-US" altLang="zh-TW">
              <a:sym typeface="Symbol" pitchFamily="18" charset="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CD82C-7BF0-4ADC-B93E-268BA199D6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184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0A0C6-1C5E-4D59-B727-608357524CBB}" type="datetime1">
              <a:rPr lang="zh-TW" altLang="en-US"/>
              <a:pPr>
                <a:defRPr/>
              </a:pPr>
              <a:t>2013/9/3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數學與工程的對話 </a:t>
            </a:r>
            <a:r>
              <a:rPr lang="en-US" altLang="zh-TW"/>
              <a:t>1: Linear network coding</a:t>
            </a:r>
            <a:endParaRPr lang="en-US" altLang="zh-TW">
              <a:sym typeface="Symbol" pitchFamily="18" charset="2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E2BC9-547F-432E-81A4-F93352CB4C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099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2E29C-F257-4785-A8F8-EFC661D60FDE}" type="datetime1">
              <a:rPr lang="zh-TW" altLang="en-US"/>
              <a:pPr>
                <a:defRPr/>
              </a:pPr>
              <a:t>2013/9/3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數學與工程的對話 </a:t>
            </a:r>
            <a:r>
              <a:rPr lang="en-US" altLang="zh-TW"/>
              <a:t>1: Linear network coding</a:t>
            </a:r>
            <a:endParaRPr lang="en-US" altLang="zh-TW">
              <a:sym typeface="Symbol" pitchFamily="18" charset="2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B4009-F01D-42A1-9903-3C21DAA7DA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350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170FE-BEF7-4C17-BC2F-83778D682FD1}" type="datetime1">
              <a:rPr lang="zh-TW" altLang="en-US"/>
              <a:pPr>
                <a:defRPr/>
              </a:pPr>
              <a:t>2013/9/3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數學與工程的對話 </a:t>
            </a:r>
            <a:r>
              <a:rPr lang="en-US" altLang="zh-TW"/>
              <a:t>1:   Linear network coding</a:t>
            </a:r>
            <a:endParaRPr lang="en-US" altLang="zh-TW">
              <a:sym typeface="Symbol" pitchFamily="18" charset="2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32CE5-1B66-4A0A-9018-DA6326676D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0107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33043-FC5D-446D-8AC5-6D9E6E47F945}" type="datetime1">
              <a:rPr lang="zh-TW" altLang="en-US"/>
              <a:pPr>
                <a:defRPr/>
              </a:pPr>
              <a:t>2013/9/3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數學與工程的對話 </a:t>
            </a:r>
            <a:r>
              <a:rPr lang="en-US" altLang="zh-TW"/>
              <a:t>1: Linear network coding</a:t>
            </a:r>
            <a:endParaRPr lang="en-US" altLang="zh-TW">
              <a:sym typeface="Symbol" pitchFamily="18" charset="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3E780-B212-4B35-B4D8-7514285FDE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8437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19F50-E598-4422-916B-A95612FD956C}" type="datetime1">
              <a:rPr lang="zh-TW" altLang="en-US"/>
              <a:pPr>
                <a:defRPr/>
              </a:pPr>
              <a:t>2013/9/3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數學與工程的對話 </a:t>
            </a:r>
            <a:r>
              <a:rPr lang="en-US" altLang="zh-TW"/>
              <a:t>1: Linear network coding</a:t>
            </a:r>
            <a:endParaRPr lang="en-US" altLang="zh-TW">
              <a:sym typeface="Symbol" pitchFamily="18" charset="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DDB3F-34FB-4DD1-BA03-D52FBDC7F2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0783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Garamond" pitchFamily="18" charset="0"/>
              </a:defRPr>
            </a:lvl1pPr>
          </a:lstStyle>
          <a:p>
            <a:pPr>
              <a:defRPr/>
            </a:pPr>
            <a:fld id="{DB46A612-237E-4FBC-9B71-E721EAE7EB66}" type="datetime1">
              <a:rPr lang="zh-TW" altLang="en-US"/>
              <a:pPr>
                <a:defRPr/>
              </a:pPr>
              <a:t>2013/9/3</a:t>
            </a:fld>
            <a:endParaRPr lang="en-US" altLang="zh-TW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237288"/>
            <a:ext cx="6408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zh-TW" altLang="en-US"/>
              <a:t>數學與工程的對話 </a:t>
            </a:r>
            <a:r>
              <a:rPr lang="en-US" altLang="zh-TW"/>
              <a:t>1: Linear network coding</a:t>
            </a:r>
            <a:endParaRPr lang="en-US" altLang="zh-TW">
              <a:sym typeface="Symbol" pitchFamily="18" charset="2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Garamond" pitchFamily="18" charset="0"/>
              </a:defRPr>
            </a:lvl1pPr>
          </a:lstStyle>
          <a:p>
            <a:pPr>
              <a:defRPr/>
            </a:pPr>
            <a:fld id="{5A6B1D59-4473-4255-B060-CE850DBC6D5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5" r:id="rId1"/>
    <p:sldLayoutId id="2147484475" r:id="rId2"/>
    <p:sldLayoutId id="2147484476" r:id="rId3"/>
    <p:sldLayoutId id="2147484477" r:id="rId4"/>
    <p:sldLayoutId id="2147484478" r:id="rId5"/>
    <p:sldLayoutId id="2147484479" r:id="rId6"/>
    <p:sldLayoutId id="2147484486" r:id="rId7"/>
    <p:sldLayoutId id="2147484480" r:id="rId8"/>
    <p:sldLayoutId id="2147484481" r:id="rId9"/>
    <p:sldLayoutId id="2147484482" r:id="rId10"/>
    <p:sldLayoutId id="2147484483" r:id="rId11"/>
    <p:sldLayoutId id="2147484484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+mj-lt"/>
          <a:ea typeface="PMingLiU" pitchFamily="18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PMingLiU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PMingLiU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PMingLiU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PMingLiU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kumimoji="1" sz="3000">
          <a:solidFill>
            <a:schemeClr val="tx1"/>
          </a:solidFill>
          <a:latin typeface="+mn-lt"/>
          <a:ea typeface="PMingLiU" pitchFamily="18" charset="-120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kumimoji="1" sz="2600">
          <a:solidFill>
            <a:schemeClr val="tx1"/>
          </a:solidFill>
          <a:latin typeface="+mn-lt"/>
          <a:ea typeface="PMingLiU" pitchFamily="18" charset="-12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kumimoji="1" sz="2200">
          <a:solidFill>
            <a:schemeClr val="tx1"/>
          </a:solidFill>
          <a:latin typeface="+mn-lt"/>
          <a:ea typeface="PMingLiU" pitchFamily="18" charset="-12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kumimoji="1" sz="2000">
          <a:solidFill>
            <a:schemeClr val="tx1"/>
          </a:solidFill>
          <a:latin typeface="+mn-lt"/>
          <a:ea typeface="PMingLiU" pitchFamily="18" charset="-12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PMingLiU" pitchFamily="18" charset="-12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a.ylib.com/read/readshow.asp?FDocNo=1041&amp;DocNo=1638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.bin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D:\Users\bobli\Documents\Network Coding\NC talks &amp; Abstracts\MuTongYaoZhiXingHuaCh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" y="980729"/>
            <a:ext cx="9144508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3001" name="Rectangle 9"/>
          <p:cNvSpPr>
            <a:spLocks noChangeArrowheads="1"/>
          </p:cNvSpPr>
          <p:nvPr/>
        </p:nvSpPr>
        <p:spPr bwMode="auto">
          <a:xfrm>
            <a:off x="3707904" y="260648"/>
            <a:ext cx="54006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120000"/>
              </a:lnSpc>
              <a:defRPr/>
            </a:pPr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唐诗的联</a:t>
            </a:r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想</a:t>
            </a:r>
            <a:r>
              <a:rPr lang="en-US" altLang="zh-C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:</a:t>
            </a:r>
          </a:p>
          <a:p>
            <a:pPr algn="r">
              <a:lnSpc>
                <a:spcPct val="120000"/>
              </a:lnSpc>
              <a:defRPr/>
            </a:pPr>
            <a:r>
              <a:rPr lang="zh-CN" altLang="en-US" sz="400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网络编码及</a:t>
            </a:r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三大应用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951610" y="1952836"/>
            <a:ext cx="1113286" cy="486339"/>
            <a:chOff x="7092280" y="3122681"/>
            <a:chExt cx="1113286" cy="486339"/>
          </a:xfrm>
        </p:grpSpPr>
        <p:pic>
          <p:nvPicPr>
            <p:cNvPr id="4098" name="Picture 2" descr="signature horizonta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8284" y="3122681"/>
              <a:ext cx="1077282" cy="486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7092280" y="3145256"/>
              <a:ext cx="1008112" cy="463764"/>
            </a:xfrm>
            <a:prstGeom prst="rect">
              <a:avLst/>
            </a:prstGeom>
            <a:solidFill>
              <a:srgbClr val="EAEAEA">
                <a:alpha val="1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884876" y="1970553"/>
            <a:ext cx="1151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HK" sz="20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(Bob Li)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90A8ACC-B836-466A-B1FA-A30A36C21739}" type="slidenum">
              <a:rPr kumimoji="0" lang="en-US" altLang="zh-TW" sz="1200" smtClean="0">
                <a:latin typeface="Garamond" pitchFamily="18" charset="0"/>
              </a:rPr>
              <a:pPr eaLnBrk="1" hangingPunct="1"/>
              <a:t>1</a:t>
            </a:fld>
            <a:endParaRPr kumimoji="0" lang="en-US" altLang="zh-TW" sz="120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57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D:\Users\bobli\Documents\Network Coding\NC talks &amp; Abstracts\242dd42a28e37d3beb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737" y="1"/>
            <a:ext cx="4910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1269095"/>
            <a:ext cx="40309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dirty="0"/>
              <a:t>李商</a:t>
            </a:r>
            <a:r>
              <a:rPr lang="zh-CN" altLang="en-US" sz="2000" dirty="0" smtClean="0"/>
              <a:t>隐，著</a:t>
            </a:r>
            <a:r>
              <a:rPr lang="zh-CN" altLang="en-US" sz="2000" dirty="0"/>
              <a:t>名诗人。擅长诗歌写</a:t>
            </a:r>
            <a:r>
              <a:rPr lang="zh-CN" altLang="en-US" sz="2000" dirty="0" smtClean="0"/>
              <a:t>作，骈</a:t>
            </a:r>
            <a:r>
              <a:rPr lang="zh-CN" altLang="en-US" sz="2000" dirty="0"/>
              <a:t>文文学价值也很</a:t>
            </a:r>
            <a:r>
              <a:rPr lang="zh-CN" altLang="en-US" sz="2000" dirty="0" smtClean="0"/>
              <a:t>高，他</a:t>
            </a:r>
            <a:r>
              <a:rPr lang="zh-CN" altLang="en-US" sz="2000" dirty="0"/>
              <a:t>是晚唐最出色的诗人之</a:t>
            </a:r>
            <a:r>
              <a:rPr lang="zh-CN" altLang="en-US" sz="2000" dirty="0" smtClean="0"/>
              <a:t>一，和</a:t>
            </a:r>
            <a:r>
              <a:rPr lang="zh-CN" altLang="en-US" sz="2000" dirty="0"/>
              <a:t>杜牧合称“小李杜</a:t>
            </a:r>
            <a:r>
              <a:rPr lang="zh-CN" altLang="en-US" sz="2000" dirty="0" smtClean="0"/>
              <a:t>”，与</a:t>
            </a:r>
            <a:r>
              <a:rPr lang="zh-CN" altLang="en-US" sz="2000" dirty="0"/>
              <a:t>温庭筠合称为“温李</a:t>
            </a:r>
            <a:r>
              <a:rPr lang="zh-CN" altLang="en-US" sz="2000" dirty="0" smtClean="0"/>
              <a:t>”，因</a:t>
            </a:r>
            <a:r>
              <a:rPr lang="zh-CN" altLang="en-US" sz="2000" dirty="0"/>
              <a:t>诗文与同时期的段成式、温庭筠风格相</a:t>
            </a:r>
            <a:r>
              <a:rPr lang="zh-CN" altLang="en-US" sz="2000" dirty="0" smtClean="0"/>
              <a:t>近，且</a:t>
            </a:r>
            <a:r>
              <a:rPr lang="zh-CN" altLang="en-US" sz="2000" dirty="0"/>
              <a:t>三人都在家族里排行第十</a:t>
            </a:r>
            <a:r>
              <a:rPr lang="zh-CN" altLang="en-US" sz="2000" dirty="0" smtClean="0"/>
              <a:t>六，故</a:t>
            </a:r>
            <a:r>
              <a:rPr lang="zh-CN" altLang="en-US" sz="2000" dirty="0"/>
              <a:t>并称为“三十六体”。其诗构思新</a:t>
            </a:r>
            <a:r>
              <a:rPr lang="zh-CN" altLang="en-US" sz="2000" dirty="0" smtClean="0"/>
              <a:t>奇，风</a:t>
            </a:r>
            <a:r>
              <a:rPr lang="zh-CN" altLang="en-US" sz="2000" dirty="0"/>
              <a:t>格秾</a:t>
            </a:r>
            <a:r>
              <a:rPr lang="zh-CN" altLang="en-US" sz="2000" dirty="0" smtClean="0"/>
              <a:t>丽，尤</a:t>
            </a:r>
            <a:r>
              <a:rPr lang="zh-CN" altLang="en-US" sz="2000" dirty="0"/>
              <a:t>其是一些爱情诗和无题诗写得缠绵悱</a:t>
            </a:r>
            <a:r>
              <a:rPr lang="zh-CN" altLang="en-US" sz="2000" dirty="0" smtClean="0"/>
              <a:t>恻，优</a:t>
            </a:r>
            <a:r>
              <a:rPr lang="zh-CN" altLang="en-US" sz="2000" dirty="0"/>
              <a:t>美动</a:t>
            </a:r>
            <a:r>
              <a:rPr lang="zh-CN" altLang="en-US" sz="2000" dirty="0" smtClean="0"/>
              <a:t>人，广</a:t>
            </a:r>
            <a:r>
              <a:rPr lang="zh-CN" altLang="en-US" sz="2000" dirty="0"/>
              <a:t>为人传诵。但部分</a:t>
            </a:r>
            <a:r>
              <a:rPr lang="zh-CN" altLang="en-US" sz="2000" b="1" dirty="0">
                <a:solidFill>
                  <a:srgbClr val="003399"/>
                </a:solidFill>
              </a:rPr>
              <a:t>诗歌过于</a:t>
            </a:r>
            <a:r>
              <a:rPr lang="zh-CN" altLang="en-US" sz="2000" b="1" dirty="0">
                <a:solidFill>
                  <a:srgbClr val="006600"/>
                </a:solidFill>
              </a:rPr>
              <a:t>隐晦迷离，难于索解</a:t>
            </a:r>
            <a:r>
              <a:rPr lang="zh-CN" altLang="en-US" sz="2000" b="1" dirty="0">
                <a:solidFill>
                  <a:srgbClr val="003399"/>
                </a:solidFill>
              </a:rPr>
              <a:t>，至有“诗家总爱</a:t>
            </a:r>
            <a:r>
              <a:rPr lang="zh-CN" altLang="en-US" sz="2000" b="1" dirty="0">
                <a:solidFill>
                  <a:srgbClr val="006600"/>
                </a:solidFill>
              </a:rPr>
              <a:t>西昆</a:t>
            </a:r>
            <a:r>
              <a:rPr lang="zh-CN" altLang="en-US" sz="2000" b="1" dirty="0" smtClean="0">
                <a:solidFill>
                  <a:srgbClr val="003399"/>
                </a:solidFill>
              </a:rPr>
              <a:t>好，独</a:t>
            </a:r>
            <a:r>
              <a:rPr lang="zh-CN" altLang="en-US" sz="2000" b="1" dirty="0">
                <a:solidFill>
                  <a:srgbClr val="003399"/>
                </a:solidFill>
              </a:rPr>
              <a:t>恨无人作郑笺”之说。</a:t>
            </a:r>
            <a:r>
              <a:rPr lang="zh-CN" altLang="en-US" sz="2000" dirty="0"/>
              <a:t>因处于牛李党争的夹缝之</a:t>
            </a:r>
            <a:r>
              <a:rPr lang="zh-CN" altLang="en-US" sz="2000" dirty="0" smtClean="0"/>
              <a:t>中，一</a:t>
            </a:r>
            <a:r>
              <a:rPr lang="zh-CN" altLang="en-US" sz="2000" dirty="0"/>
              <a:t>生很不得志。死后葬于家乡沁阳（今沁阳与博爱县交界之处）。作品收录为</a:t>
            </a:r>
            <a:r>
              <a:rPr lang="en-US" altLang="zh-CN" sz="2000" dirty="0"/>
              <a:t>《</a:t>
            </a:r>
            <a:r>
              <a:rPr lang="zh-CN" altLang="en-US" sz="2000" dirty="0"/>
              <a:t>李义山诗集</a:t>
            </a:r>
            <a:r>
              <a:rPr lang="en-US" altLang="zh-CN" sz="2000" dirty="0"/>
              <a:t>》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altLang="zh-TW" sz="2000" dirty="0" smtClean="0"/>
              <a:t>813</a:t>
            </a:r>
            <a:r>
              <a:rPr lang="zh-TW" altLang="en-US" sz="2000" dirty="0" smtClean="0"/>
              <a:t>年－</a:t>
            </a:r>
            <a:r>
              <a:rPr lang="zh-TW" altLang="en-US" sz="2000" dirty="0"/>
              <a:t>約</a:t>
            </a:r>
            <a:r>
              <a:rPr lang="en-US" altLang="zh-TW" sz="2000" dirty="0"/>
              <a:t>858</a:t>
            </a:r>
            <a:r>
              <a:rPr lang="zh-TW" altLang="en-US" sz="2000" dirty="0" smtClean="0"/>
              <a:t>年</a:t>
            </a:r>
            <a:endParaRPr lang="en-US" altLang="zh-CN" sz="2000" dirty="0" smtClean="0">
              <a:solidFill>
                <a:srgbClr val="003399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>
          <a:xfrm>
            <a:off x="431540" y="296652"/>
            <a:ext cx="5760640" cy="900435"/>
          </a:xfrm>
        </p:spPr>
        <p:txBody>
          <a:bodyPr/>
          <a:lstStyle/>
          <a:p>
            <a:pPr eaLnBrk="1" hangingPunct="1"/>
            <a:r>
              <a:rPr lang="zh-CN" altLang="en-US" sz="4400" dirty="0">
                <a:ea typeface="Arial Unicode MS" pitchFamily="34" charset="-128"/>
                <a:cs typeface="Arial Unicode MS" pitchFamily="34" charset="-128"/>
              </a:rPr>
              <a:t>百</a:t>
            </a:r>
            <a:r>
              <a:rPr lang="zh-CN" altLang="en-US" sz="4400" dirty="0" smtClean="0">
                <a:ea typeface="Arial Unicode MS" pitchFamily="34" charset="-128"/>
                <a:cs typeface="Arial Unicode MS" pitchFamily="34" charset="-128"/>
              </a:rPr>
              <a:t>度 百</a:t>
            </a:r>
            <a:r>
              <a:rPr lang="zh-CN" altLang="en-US" sz="4400" dirty="0">
                <a:ea typeface="Arial Unicode MS" pitchFamily="34" charset="-128"/>
                <a:cs typeface="Arial Unicode MS" pitchFamily="34" charset="-128"/>
              </a:rPr>
              <a:t>科名</a:t>
            </a:r>
            <a:r>
              <a:rPr lang="zh-CN" altLang="en-US" sz="4400" dirty="0" smtClean="0">
                <a:ea typeface="Arial Unicode MS" pitchFamily="34" charset="-128"/>
                <a:cs typeface="Arial Unicode MS" pitchFamily="34" charset="-128"/>
              </a:rPr>
              <a:t>片</a:t>
            </a:r>
            <a:r>
              <a:rPr lang="en-US" altLang="zh-CN" sz="4400" dirty="0" smtClean="0"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zh-CN" altLang="en-US" sz="4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zh-CN" altLang="en-US" sz="4400" dirty="0" smtClean="0">
                <a:ea typeface="Arial Unicode MS" pitchFamily="34" charset="-128"/>
                <a:cs typeface="Arial Unicode MS" pitchFamily="34" charset="-128"/>
              </a:rPr>
              <a:t>李</a:t>
            </a:r>
            <a:r>
              <a:rPr lang="zh-CN" altLang="en-US" sz="4400" dirty="0">
                <a:ea typeface="Arial Unicode MS" pitchFamily="34" charset="-128"/>
                <a:cs typeface="Arial Unicode MS" pitchFamily="34" charset="-128"/>
              </a:rPr>
              <a:t>商隐</a:t>
            </a:r>
            <a:endParaRPr lang="en-US" altLang="zh-TW" sz="44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1367644" y="4581128"/>
            <a:ext cx="827318" cy="50405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4394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8524" y="2859324"/>
            <a:ext cx="1915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400" dirty="0" smtClean="0">
                <a:solidFill>
                  <a:srgbClr val="000000"/>
                </a:solidFill>
                <a:latin typeface="Arial"/>
                <a:ea typeface="新細明體"/>
              </a:rPr>
              <a:t>李</a:t>
            </a:r>
            <a:r>
              <a:rPr kumimoji="0" lang="zh-CN" altLang="en-US" sz="2400" dirty="0">
                <a:solidFill>
                  <a:srgbClr val="000000"/>
                </a:solidFill>
                <a:latin typeface="Arial"/>
                <a:ea typeface="新細明體"/>
              </a:rPr>
              <a:t>商隐</a:t>
            </a:r>
            <a:endParaRPr kumimoji="0" lang="en-US" sz="2400" dirty="0">
              <a:solidFill>
                <a:srgbClr val="000000"/>
              </a:solidFill>
              <a:latin typeface="Arial"/>
              <a:ea typeface="新細明體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16116" y="2819252"/>
            <a:ext cx="3204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003399"/>
                </a:solidFill>
                <a:ea typeface="+mn-ea"/>
                <a:cs typeface="Times New Roman" pitchFamily="18" charset="0"/>
              </a:rPr>
              <a:t>NC</a:t>
            </a:r>
            <a:r>
              <a:rPr lang="en-US" sz="2000" dirty="0" smtClean="0">
                <a:solidFill>
                  <a:srgbClr val="003399"/>
                </a:solidFill>
                <a:ea typeface="+mn-ea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3399"/>
                </a:solidFill>
                <a:ea typeface="+mn-ea"/>
                <a:cs typeface="Times New Roman" pitchFamily="18" charset="0"/>
              </a:rPr>
              <a:t>=</a:t>
            </a:r>
            <a:r>
              <a:rPr lang="zh-CN" altLang="en-US" sz="2000" dirty="0" smtClean="0">
                <a:solidFill>
                  <a:srgbClr val="003399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3399"/>
                </a:solidFill>
                <a:ea typeface="+mn-ea"/>
                <a:cs typeface="Times New Roman" pitchFamily="18" charset="0"/>
              </a:rPr>
              <a:t>Butterfly Network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67543" y="332656"/>
            <a:ext cx="8136905" cy="2247347"/>
            <a:chOff x="467543" y="512675"/>
            <a:chExt cx="8136905" cy="2247347"/>
          </a:xfrm>
        </p:grpSpPr>
        <p:grpSp>
          <p:nvGrpSpPr>
            <p:cNvPr id="14" name="Group 13"/>
            <p:cNvGrpSpPr/>
            <p:nvPr/>
          </p:nvGrpSpPr>
          <p:grpSpPr>
            <a:xfrm>
              <a:off x="1046317" y="1861664"/>
              <a:ext cx="7558131" cy="898358"/>
              <a:chOff x="1334349" y="1861664"/>
              <a:chExt cx="7558131" cy="898358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334349" y="2175247"/>
                <a:ext cx="10054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omic Sans MS" pitchFamily="66" charset="0"/>
                    <a:ea typeface="Arial Unicode MS" pitchFamily="34" charset="-122"/>
                    <a:cs typeface="Arial Unicode MS" pitchFamily="34" charset="-122"/>
                  </a:rPr>
                  <a:t>唐诗</a:t>
                </a:r>
                <a:endParaRPr lang="en-US" sz="3200" dirty="0"/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5892484" y="2126464"/>
                <a:ext cx="29999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+mn-lt"/>
                  </a:rPr>
                  <a:t>Network coding</a:t>
                </a:r>
                <a:endParaRPr lang="en-US" sz="3200" dirty="0">
                  <a:latin typeface="+mn-lt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239852" y="1861664"/>
                <a:ext cx="144015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800" kern="0" dirty="0">
                    <a:solidFill>
                      <a:srgbClr val="003399"/>
                    </a:solidFill>
                    <a:latin typeface="Garamond"/>
                    <a:ea typeface="Arial Unicode MS" pitchFamily="34" charset="-128"/>
                    <a:cs typeface="Arial Unicode MS" pitchFamily="34" charset="-128"/>
                  </a:rPr>
                  <a:t>联</a:t>
                </a:r>
                <a:r>
                  <a:rPr lang="zh-CN" altLang="en-US" sz="2800" kern="0" dirty="0" smtClean="0">
                    <a:solidFill>
                      <a:srgbClr val="003399"/>
                    </a:solidFill>
                    <a:latin typeface="Garamond"/>
                    <a:ea typeface="Arial Unicode MS" pitchFamily="34" charset="-128"/>
                    <a:cs typeface="Arial Unicode MS" pitchFamily="34" charset="-128"/>
                  </a:rPr>
                  <a:t>想</a:t>
                </a:r>
                <a:endParaRPr lang="en-US" sz="2400" dirty="0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 bwMode="auto">
              <a:xfrm flipV="1">
                <a:off x="2519772" y="2390996"/>
                <a:ext cx="3220875" cy="2589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3399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</p:cxnSp>
        </p:grpSp>
        <p:sp>
          <p:nvSpPr>
            <p:cNvPr id="23" name="Rectangle 6"/>
            <p:cNvSpPr txBox="1">
              <a:spLocks noChangeArrowheads="1"/>
            </p:cNvSpPr>
            <p:nvPr/>
          </p:nvSpPr>
          <p:spPr>
            <a:xfrm>
              <a:off x="467543" y="512675"/>
              <a:ext cx="6984777" cy="1044117"/>
            </a:xfrm>
            <a:prstGeom prst="rect">
              <a:avLst/>
            </a:prstGeom>
          </p:spPr>
          <p:txBody>
            <a:bodyPr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200">
                  <a:solidFill>
                    <a:schemeClr val="tx2"/>
                  </a:solidFill>
                  <a:latin typeface="+mj-lt"/>
                  <a:ea typeface="PMingLiU" pitchFamily="18" charset="-120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200">
                  <a:solidFill>
                    <a:schemeClr val="tx2"/>
                  </a:solidFill>
                  <a:latin typeface="Garamond" pitchFamily="18" charset="0"/>
                  <a:ea typeface="PMingLiU" pitchFamily="18" charset="-12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200">
                  <a:solidFill>
                    <a:schemeClr val="tx2"/>
                  </a:solidFill>
                  <a:latin typeface="Garamond" pitchFamily="18" charset="0"/>
                  <a:ea typeface="PMingLiU" pitchFamily="18" charset="-12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200">
                  <a:solidFill>
                    <a:schemeClr val="tx2"/>
                  </a:solidFill>
                  <a:latin typeface="Garamond" pitchFamily="18" charset="0"/>
                  <a:ea typeface="PMingLiU" pitchFamily="18" charset="-12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200">
                  <a:solidFill>
                    <a:schemeClr val="tx2"/>
                  </a:solidFill>
                  <a:latin typeface="Garamond" pitchFamily="18" charset="0"/>
                  <a:ea typeface="PMingLiU" pitchFamily="18" charset="-12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4200">
                  <a:solidFill>
                    <a:schemeClr val="tx2"/>
                  </a:solidFill>
                  <a:latin typeface="Garamond" pitchFamily="18" charset="0"/>
                  <a:ea typeface="新細明體" pitchFamily="18" charset="-12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4200">
                  <a:solidFill>
                    <a:schemeClr val="tx2"/>
                  </a:solidFill>
                  <a:latin typeface="Garamond" pitchFamily="18" charset="0"/>
                  <a:ea typeface="新細明體" pitchFamily="18" charset="-12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4200">
                  <a:solidFill>
                    <a:schemeClr val="tx2"/>
                  </a:solidFill>
                  <a:latin typeface="Garamond" pitchFamily="18" charset="0"/>
                  <a:ea typeface="新細明體" pitchFamily="18" charset="-12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4200">
                  <a:solidFill>
                    <a:schemeClr val="tx2"/>
                  </a:solidFill>
                  <a:latin typeface="Garamond" pitchFamily="18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CN" sz="5400" b="1" kern="0" dirty="0" smtClean="0">
                  <a:ea typeface="Arial Unicode MS" pitchFamily="34" charset="-128"/>
                  <a:cs typeface="Arial Unicode MS" pitchFamily="34" charset="-128"/>
                </a:rPr>
                <a:t>Contents</a:t>
              </a:r>
              <a:endParaRPr lang="en-US" altLang="zh-TW" sz="4800" b="1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90A8ACC-B836-466A-B1FA-A30A36C21739}" type="slidenum">
              <a:rPr kumimoji="0" lang="en-US" altLang="zh-TW" sz="1200" smtClean="0">
                <a:latin typeface="Garamond" pitchFamily="18" charset="0"/>
              </a:rPr>
              <a:pPr eaLnBrk="1" hangingPunct="1"/>
              <a:t>11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1580" y="3831432"/>
            <a:ext cx="1414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/>
              <a:t>西昆</a:t>
            </a:r>
            <a:r>
              <a:rPr lang="zh-TW" altLang="en-US" sz="2400" dirty="0"/>
              <a:t>诗派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042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8524" y="2859323"/>
            <a:ext cx="1915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400" dirty="0" smtClean="0">
                <a:solidFill>
                  <a:srgbClr val="000000"/>
                </a:solidFill>
                <a:latin typeface="Arial"/>
                <a:ea typeface="新細明體"/>
              </a:rPr>
              <a:t>李</a:t>
            </a:r>
            <a:r>
              <a:rPr kumimoji="0" lang="zh-CN" altLang="en-US" sz="2400" dirty="0">
                <a:solidFill>
                  <a:srgbClr val="000000"/>
                </a:solidFill>
                <a:latin typeface="Arial"/>
                <a:ea typeface="新細明體"/>
              </a:rPr>
              <a:t>商隐</a:t>
            </a:r>
            <a:endParaRPr kumimoji="0" lang="en-US" sz="2400" dirty="0">
              <a:solidFill>
                <a:srgbClr val="000000"/>
              </a:solidFill>
              <a:latin typeface="Arial"/>
              <a:ea typeface="新細明體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16116" y="2819251"/>
            <a:ext cx="33843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000" b="1" dirty="0">
                <a:solidFill>
                  <a:srgbClr val="003399"/>
                </a:solidFill>
                <a:cs typeface="Times New Roman" pitchFamily="18" charset="0"/>
              </a:rPr>
              <a:t>NC</a:t>
            </a:r>
            <a:r>
              <a:rPr lang="en-US" sz="2000" dirty="0">
                <a:solidFill>
                  <a:srgbClr val="003399"/>
                </a:solidFill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3399"/>
                </a:solidFill>
                <a:cs typeface="Times New Roman" pitchFamily="18" charset="0"/>
              </a:rPr>
              <a:t>=</a:t>
            </a:r>
            <a:r>
              <a:rPr lang="zh-CN" altLang="en-US" sz="2000" dirty="0" smtClean="0">
                <a:solidFill>
                  <a:srgbClr val="003399"/>
                </a:solidFill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3399"/>
                </a:solidFill>
                <a:ea typeface="+mn-ea"/>
                <a:cs typeface="Times New Roman" pitchFamily="18" charset="0"/>
              </a:rPr>
              <a:t>Butterfly</a:t>
            </a:r>
            <a:r>
              <a:rPr lang="en-US" sz="2000" dirty="0" smtClean="0">
                <a:solidFill>
                  <a:srgbClr val="003399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3399"/>
                </a:solidFill>
                <a:ea typeface="+mn-ea"/>
                <a:cs typeface="Times New Roman" pitchFamily="18" charset="0"/>
              </a:rPr>
              <a:t>N</a:t>
            </a:r>
            <a:r>
              <a:rPr lang="en-US" sz="2000" b="1" dirty="0" smtClean="0">
                <a:solidFill>
                  <a:srgbClr val="003399"/>
                </a:solidFill>
                <a:ea typeface="+mn-ea"/>
                <a:cs typeface="Times New Roman" pitchFamily="18" charset="0"/>
              </a:rPr>
              <a:t>etwork</a:t>
            </a:r>
          </a:p>
          <a:p>
            <a:pPr>
              <a:spcBef>
                <a:spcPts val="1800"/>
              </a:spcBef>
            </a:pPr>
            <a:r>
              <a:rPr lang="zh-CN" altLang="en-US" sz="2000" dirty="0" smtClean="0">
                <a:solidFill>
                  <a:srgbClr val="003399"/>
                </a:solidFill>
                <a:ea typeface="+mn-ea"/>
                <a:cs typeface="Times New Roman" pitchFamily="18" charset="0"/>
              </a:rPr>
              <a:t>简介</a:t>
            </a:r>
            <a:r>
              <a:rPr lang="en-US" sz="2000" dirty="0" smtClean="0">
                <a:solidFill>
                  <a:srgbClr val="003399"/>
                </a:solidFill>
                <a:ea typeface="+mn-ea"/>
                <a:cs typeface="Times New Roman" pitchFamily="18" charset="0"/>
              </a:rPr>
              <a:t>NC </a:t>
            </a:r>
            <a:r>
              <a:rPr lang="zh-CN" altLang="en-US" sz="2000" dirty="0" smtClean="0">
                <a:solidFill>
                  <a:srgbClr val="003399"/>
                </a:solidFill>
                <a:ea typeface="+mn-ea"/>
                <a:cs typeface="Times New Roman" pitchFamily="18" charset="0"/>
              </a:rPr>
              <a:t>理论 及其 三</a:t>
            </a:r>
            <a:r>
              <a:rPr lang="zh-CN" altLang="en-US" sz="2000" dirty="0">
                <a:solidFill>
                  <a:srgbClr val="003399"/>
                </a:solidFill>
                <a:ea typeface="+mn-ea"/>
                <a:cs typeface="Times New Roman" pitchFamily="18" charset="0"/>
              </a:rPr>
              <a:t>大应用范畴</a:t>
            </a:r>
            <a:r>
              <a:rPr lang="en-US" sz="2000" dirty="0">
                <a:solidFill>
                  <a:srgbClr val="003399"/>
                </a:solidFill>
                <a:ea typeface="+mn-ea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003399"/>
                </a:solidFill>
                <a:ea typeface="新細明體"/>
                <a:cs typeface="Times New Roman" pitchFamily="18" charset="0"/>
              </a:rPr>
              <a:t>(A) </a:t>
            </a:r>
            <a:r>
              <a:rPr lang="en-US" sz="2000" b="1" dirty="0" smtClean="0">
                <a:ea typeface="+mn-ea"/>
                <a:cs typeface="Times New Roman" pitchFamily="18" charset="0"/>
              </a:rPr>
              <a:t>Wireless</a:t>
            </a:r>
            <a:r>
              <a:rPr lang="en-US" sz="2000" dirty="0" smtClean="0">
                <a:ea typeface="+mn-ea"/>
                <a:cs typeface="Times New Roman" pitchFamily="18" charset="0"/>
              </a:rPr>
              <a:t> </a:t>
            </a:r>
            <a:r>
              <a:rPr lang="en-US" sz="2000" b="1" dirty="0" smtClean="0">
                <a:ea typeface="+mn-ea"/>
                <a:cs typeface="Times New Roman" pitchFamily="18" charset="0"/>
              </a:rPr>
              <a:t>communications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00B050"/>
                </a:solidFill>
                <a:ea typeface="新細明體"/>
                <a:cs typeface="Times New Roman" pitchFamily="18" charset="0"/>
              </a:rPr>
              <a:t>(B) </a:t>
            </a:r>
            <a:r>
              <a:rPr lang="en-US" sz="2000" b="1" dirty="0" smtClean="0">
                <a:ea typeface="+mn-ea"/>
                <a:cs typeface="Times New Roman" pitchFamily="18" charset="0"/>
              </a:rPr>
              <a:t>Redundant</a:t>
            </a:r>
            <a:r>
              <a:rPr lang="en-US" sz="2000" dirty="0" smtClean="0">
                <a:ea typeface="+mn-ea"/>
                <a:cs typeface="Times New Roman" pitchFamily="18" charset="0"/>
              </a:rPr>
              <a:t> </a:t>
            </a:r>
            <a:r>
              <a:rPr lang="en-US" sz="2000" b="1" dirty="0">
                <a:ea typeface="+mn-ea"/>
                <a:cs typeface="Times New Roman" pitchFamily="18" charset="0"/>
              </a:rPr>
              <a:t>storage</a:t>
            </a:r>
            <a:endParaRPr lang="en-US" sz="2000" dirty="0">
              <a:ea typeface="+mn-ea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CC0099"/>
                </a:solidFill>
                <a:ea typeface="新細明體"/>
                <a:cs typeface="Times New Roman" pitchFamily="18" charset="0"/>
              </a:rPr>
              <a:t>(C) </a:t>
            </a:r>
            <a:r>
              <a:rPr lang="en-US" sz="2000" b="1" dirty="0" smtClean="0">
                <a:ea typeface="+mn-ea"/>
                <a:cs typeface="Times New Roman" pitchFamily="18" charset="0"/>
              </a:rPr>
              <a:t>P2P</a:t>
            </a:r>
            <a:r>
              <a:rPr lang="en-US" sz="2000" dirty="0" smtClean="0">
                <a:ea typeface="+mn-ea"/>
                <a:cs typeface="Times New Roman" pitchFamily="18" charset="0"/>
              </a:rPr>
              <a:t> </a:t>
            </a:r>
            <a:r>
              <a:rPr lang="en-US" sz="2000" b="1" dirty="0" smtClean="0">
                <a:ea typeface="+mn-ea"/>
                <a:cs typeface="Times New Roman" pitchFamily="18" charset="0"/>
              </a:rPr>
              <a:t>content delivery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90A8ACC-B836-466A-B1FA-A30A36C21739}" type="slidenum">
              <a:rPr kumimoji="0" lang="en-US" altLang="zh-TW" sz="1200" smtClean="0">
                <a:latin typeface="Garamond" pitchFamily="18" charset="0"/>
              </a:rPr>
              <a:pPr eaLnBrk="1" hangingPunct="1"/>
              <a:t>12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1580" y="3831431"/>
            <a:ext cx="1414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/>
              <a:t>西昆</a:t>
            </a:r>
            <a:r>
              <a:rPr lang="zh-TW" altLang="en-US" sz="2400" dirty="0"/>
              <a:t>诗派</a:t>
            </a:r>
            <a:endParaRPr lang="en-US" sz="2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467543" y="332656"/>
            <a:ext cx="8136905" cy="2247347"/>
            <a:chOff x="467543" y="512675"/>
            <a:chExt cx="8136905" cy="2247347"/>
          </a:xfrm>
        </p:grpSpPr>
        <p:grpSp>
          <p:nvGrpSpPr>
            <p:cNvPr id="29" name="Group 28"/>
            <p:cNvGrpSpPr/>
            <p:nvPr/>
          </p:nvGrpSpPr>
          <p:grpSpPr>
            <a:xfrm>
              <a:off x="1046317" y="1861664"/>
              <a:ext cx="7558131" cy="898358"/>
              <a:chOff x="1334349" y="1861664"/>
              <a:chExt cx="7558131" cy="898358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334349" y="2175247"/>
                <a:ext cx="10054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omic Sans MS" pitchFamily="66" charset="0"/>
                    <a:ea typeface="Arial Unicode MS" pitchFamily="34" charset="-122"/>
                    <a:cs typeface="Arial Unicode MS" pitchFamily="34" charset="-122"/>
                  </a:rPr>
                  <a:t>唐诗</a:t>
                </a:r>
                <a:endParaRPr lang="en-US" sz="32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892484" y="2126464"/>
                <a:ext cx="29999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+mn-lt"/>
                  </a:rPr>
                  <a:t>Network coding</a:t>
                </a:r>
                <a:endParaRPr lang="en-US" sz="3200" dirty="0">
                  <a:latin typeface="+mn-lt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239852" y="1861664"/>
                <a:ext cx="144015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800" kern="0" dirty="0">
                    <a:solidFill>
                      <a:srgbClr val="003399"/>
                    </a:solidFill>
                    <a:latin typeface="Garamond"/>
                    <a:ea typeface="Arial Unicode MS" pitchFamily="34" charset="-128"/>
                    <a:cs typeface="Arial Unicode MS" pitchFamily="34" charset="-128"/>
                  </a:rPr>
                  <a:t>联</a:t>
                </a:r>
                <a:r>
                  <a:rPr lang="zh-CN" altLang="en-US" sz="2800" kern="0" dirty="0" smtClean="0">
                    <a:solidFill>
                      <a:srgbClr val="003399"/>
                    </a:solidFill>
                    <a:latin typeface="Garamond"/>
                    <a:ea typeface="Arial Unicode MS" pitchFamily="34" charset="-128"/>
                    <a:cs typeface="Arial Unicode MS" pitchFamily="34" charset="-128"/>
                  </a:rPr>
                  <a:t>想</a:t>
                </a:r>
                <a:endParaRPr lang="en-US" sz="2400" dirty="0"/>
              </a:p>
            </p:txBody>
          </p:sp>
          <p:cxnSp>
            <p:nvCxnSpPr>
              <p:cNvPr id="34" name="Straight Arrow Connector 33"/>
              <p:cNvCxnSpPr/>
              <p:nvPr/>
            </p:nvCxnSpPr>
            <p:spPr bwMode="auto">
              <a:xfrm flipV="1">
                <a:off x="2519772" y="2390996"/>
                <a:ext cx="3220875" cy="2589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3399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</p:cxnSp>
        </p:grpSp>
        <p:sp>
          <p:nvSpPr>
            <p:cNvPr id="30" name="Rectangle 6"/>
            <p:cNvSpPr txBox="1">
              <a:spLocks noChangeArrowheads="1"/>
            </p:cNvSpPr>
            <p:nvPr/>
          </p:nvSpPr>
          <p:spPr>
            <a:xfrm>
              <a:off x="467543" y="512675"/>
              <a:ext cx="6984777" cy="1044117"/>
            </a:xfrm>
            <a:prstGeom prst="rect">
              <a:avLst/>
            </a:prstGeom>
          </p:spPr>
          <p:txBody>
            <a:bodyPr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200">
                  <a:solidFill>
                    <a:schemeClr val="tx2"/>
                  </a:solidFill>
                  <a:latin typeface="+mj-lt"/>
                  <a:ea typeface="PMingLiU" pitchFamily="18" charset="-120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200">
                  <a:solidFill>
                    <a:schemeClr val="tx2"/>
                  </a:solidFill>
                  <a:latin typeface="Garamond" pitchFamily="18" charset="0"/>
                  <a:ea typeface="PMingLiU" pitchFamily="18" charset="-12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200">
                  <a:solidFill>
                    <a:schemeClr val="tx2"/>
                  </a:solidFill>
                  <a:latin typeface="Garamond" pitchFamily="18" charset="0"/>
                  <a:ea typeface="PMingLiU" pitchFamily="18" charset="-12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200">
                  <a:solidFill>
                    <a:schemeClr val="tx2"/>
                  </a:solidFill>
                  <a:latin typeface="Garamond" pitchFamily="18" charset="0"/>
                  <a:ea typeface="PMingLiU" pitchFamily="18" charset="-12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200">
                  <a:solidFill>
                    <a:schemeClr val="tx2"/>
                  </a:solidFill>
                  <a:latin typeface="Garamond" pitchFamily="18" charset="0"/>
                  <a:ea typeface="PMingLiU" pitchFamily="18" charset="-12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4200">
                  <a:solidFill>
                    <a:schemeClr val="tx2"/>
                  </a:solidFill>
                  <a:latin typeface="Garamond" pitchFamily="18" charset="0"/>
                  <a:ea typeface="新細明體" pitchFamily="18" charset="-12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4200">
                  <a:solidFill>
                    <a:schemeClr val="tx2"/>
                  </a:solidFill>
                  <a:latin typeface="Garamond" pitchFamily="18" charset="0"/>
                  <a:ea typeface="新細明體" pitchFamily="18" charset="-12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4200">
                  <a:solidFill>
                    <a:schemeClr val="tx2"/>
                  </a:solidFill>
                  <a:latin typeface="Garamond" pitchFamily="18" charset="0"/>
                  <a:ea typeface="新細明體" pitchFamily="18" charset="-12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4200">
                  <a:solidFill>
                    <a:schemeClr val="tx2"/>
                  </a:solidFill>
                  <a:latin typeface="Garamond" pitchFamily="18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CN" sz="5400" b="1" kern="0" dirty="0" smtClean="0">
                  <a:ea typeface="Arial Unicode MS" pitchFamily="34" charset="-128"/>
                  <a:cs typeface="Arial Unicode MS" pitchFamily="34" charset="-128"/>
                </a:rPr>
                <a:t>Contents</a:t>
              </a:r>
              <a:endParaRPr lang="en-US" altLang="zh-TW" sz="4800" b="1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0341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8524" y="2859323"/>
            <a:ext cx="1915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400" dirty="0" smtClean="0">
                <a:solidFill>
                  <a:srgbClr val="000000"/>
                </a:solidFill>
                <a:latin typeface="Arial"/>
                <a:ea typeface="新細明體"/>
              </a:rPr>
              <a:t>李</a:t>
            </a:r>
            <a:r>
              <a:rPr kumimoji="0" lang="zh-CN" altLang="en-US" sz="2400" dirty="0">
                <a:solidFill>
                  <a:srgbClr val="000000"/>
                </a:solidFill>
                <a:latin typeface="Arial"/>
                <a:ea typeface="新細明體"/>
              </a:rPr>
              <a:t>商隐</a:t>
            </a:r>
            <a:endParaRPr kumimoji="0" lang="en-US" sz="2400" dirty="0">
              <a:solidFill>
                <a:srgbClr val="000000"/>
              </a:solidFill>
              <a:latin typeface="Arial"/>
              <a:ea typeface="新細明體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16116" y="2819251"/>
            <a:ext cx="32043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000" b="1" dirty="0" smtClean="0">
                <a:solidFill>
                  <a:srgbClr val="003399"/>
                </a:solidFill>
                <a:ea typeface="+mn-ea"/>
                <a:cs typeface="Times New Roman" pitchFamily="18" charset="0"/>
              </a:rPr>
              <a:t>Butterfly</a:t>
            </a:r>
            <a:r>
              <a:rPr lang="en-US" sz="2000" dirty="0" smtClean="0">
                <a:solidFill>
                  <a:srgbClr val="003399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3399"/>
                </a:solidFill>
                <a:ea typeface="+mn-ea"/>
                <a:cs typeface="Times New Roman" pitchFamily="18" charset="0"/>
              </a:rPr>
              <a:t>N</a:t>
            </a:r>
            <a:r>
              <a:rPr lang="en-US" sz="2000" b="1" dirty="0" smtClean="0">
                <a:solidFill>
                  <a:srgbClr val="003399"/>
                </a:solidFill>
                <a:ea typeface="+mn-ea"/>
                <a:cs typeface="Times New Roman" pitchFamily="18" charset="0"/>
              </a:rPr>
              <a:t>etwork</a:t>
            </a:r>
          </a:p>
          <a:p>
            <a:pPr>
              <a:spcBef>
                <a:spcPts val="1800"/>
              </a:spcBef>
            </a:pPr>
            <a:r>
              <a:rPr lang="en-US" sz="2000" b="1" dirty="0" smtClean="0">
                <a:ea typeface="+mn-ea"/>
                <a:cs typeface="Times New Roman" pitchFamily="18" charset="0"/>
              </a:rPr>
              <a:t>Wireless</a:t>
            </a:r>
            <a:r>
              <a:rPr lang="en-US" sz="2000" dirty="0" smtClean="0">
                <a:ea typeface="+mn-ea"/>
                <a:cs typeface="Times New Roman" pitchFamily="18" charset="0"/>
              </a:rPr>
              <a:t> Butterfly </a:t>
            </a:r>
            <a:r>
              <a:rPr lang="en-US" sz="2000" dirty="0">
                <a:cs typeface="Times New Roman" pitchFamily="18" charset="0"/>
              </a:rPr>
              <a:t>N</a:t>
            </a:r>
            <a:r>
              <a:rPr lang="en-US" sz="2000" dirty="0" smtClean="0">
                <a:cs typeface="Times New Roman" pitchFamily="18" charset="0"/>
              </a:rPr>
              <a:t>etwork</a:t>
            </a:r>
            <a:endParaRPr lang="en-US" sz="2000" dirty="0" smtClean="0">
              <a:ea typeface="+mn-ea"/>
              <a:cs typeface="Times New Roman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2000" dirty="0" smtClean="0">
                <a:ea typeface="+mn-ea"/>
                <a:cs typeface="Times New Roman" pitchFamily="18" charset="0"/>
              </a:rPr>
              <a:t>Physical-layer NC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90A8ACC-B836-466A-B1FA-A30A36C21739}" type="slidenum">
              <a:rPr kumimoji="0" lang="en-US" altLang="zh-TW" sz="1200" smtClean="0">
                <a:latin typeface="Garamond" pitchFamily="18" charset="0"/>
              </a:rPr>
              <a:pPr eaLnBrk="1" hangingPunct="1"/>
              <a:t>13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555156" y="3561141"/>
            <a:ext cx="121920" cy="365760"/>
          </a:xfrm>
          <a:custGeom>
            <a:avLst/>
            <a:gdLst>
              <a:gd name="connsiteX0" fmla="*/ 121920 w 121920"/>
              <a:gd name="connsiteY0" fmla="*/ 0 h 365760"/>
              <a:gd name="connsiteX1" fmla="*/ 0 w 121920"/>
              <a:gd name="connsiteY1" fmla="*/ 207264 h 365760"/>
              <a:gd name="connsiteX2" fmla="*/ 121920 w 121920"/>
              <a:gd name="connsiteY2" fmla="*/ 36576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" h="365760">
                <a:moveTo>
                  <a:pt x="121920" y="0"/>
                </a:moveTo>
                <a:cubicBezTo>
                  <a:pt x="60960" y="73152"/>
                  <a:pt x="0" y="146304"/>
                  <a:pt x="0" y="207264"/>
                </a:cubicBezTo>
                <a:cubicBezTo>
                  <a:pt x="0" y="268224"/>
                  <a:pt x="60960" y="316992"/>
                  <a:pt x="121920" y="365760"/>
                </a:cubicBezTo>
              </a:path>
            </a:pathLst>
          </a:custGeom>
          <a:noFill/>
          <a:ln w="12700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5562952" y="3135248"/>
            <a:ext cx="121920" cy="365760"/>
          </a:xfrm>
          <a:custGeom>
            <a:avLst/>
            <a:gdLst>
              <a:gd name="connsiteX0" fmla="*/ 121920 w 121920"/>
              <a:gd name="connsiteY0" fmla="*/ 0 h 365760"/>
              <a:gd name="connsiteX1" fmla="*/ 0 w 121920"/>
              <a:gd name="connsiteY1" fmla="*/ 207264 h 365760"/>
              <a:gd name="connsiteX2" fmla="*/ 121920 w 121920"/>
              <a:gd name="connsiteY2" fmla="*/ 36576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" h="365760">
                <a:moveTo>
                  <a:pt x="121920" y="0"/>
                </a:moveTo>
                <a:cubicBezTo>
                  <a:pt x="60960" y="73152"/>
                  <a:pt x="0" y="146304"/>
                  <a:pt x="0" y="207264"/>
                </a:cubicBezTo>
                <a:cubicBezTo>
                  <a:pt x="0" y="268224"/>
                  <a:pt x="60960" y="316992"/>
                  <a:pt x="121920" y="365760"/>
                </a:cubicBezTo>
              </a:path>
            </a:pathLst>
          </a:custGeom>
          <a:noFill/>
          <a:ln w="12700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1580" y="3831431"/>
            <a:ext cx="1414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/>
              <a:t>西昆</a:t>
            </a:r>
            <a:r>
              <a:rPr lang="zh-TW" altLang="en-US" sz="2400" dirty="0"/>
              <a:t>诗派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3623873" y="2668728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3399"/>
                </a:solidFill>
                <a:ea typeface="新細明體"/>
                <a:cs typeface="Times New Roman" pitchFamily="18" charset="0"/>
              </a:rPr>
              <a:t>(1</a:t>
            </a:r>
            <a:r>
              <a:rPr lang="en-US" sz="2000" dirty="0">
                <a:solidFill>
                  <a:srgbClr val="003399"/>
                </a:solidFill>
                <a:ea typeface="新細明體"/>
                <a:cs typeface="Times New Roman" pitchFamily="18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ea typeface="新細明體"/>
                <a:cs typeface="Times New Roman" pitchFamily="18" charset="0"/>
              </a:rPr>
              <a:t> 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2161412" y="3032956"/>
            <a:ext cx="3443040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endCxn id="32" idx="0"/>
          </p:cNvCxnSpPr>
          <p:nvPr/>
        </p:nvCxnSpPr>
        <p:spPr bwMode="auto">
          <a:xfrm flipH="1" flipV="1">
            <a:off x="2161412" y="3297874"/>
            <a:ext cx="3490708" cy="74319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Freeform 31"/>
          <p:cNvSpPr/>
          <p:nvPr/>
        </p:nvSpPr>
        <p:spPr bwMode="auto">
          <a:xfrm flipH="1">
            <a:off x="2161412" y="3297874"/>
            <a:ext cx="121920" cy="671186"/>
          </a:xfrm>
          <a:custGeom>
            <a:avLst/>
            <a:gdLst>
              <a:gd name="connsiteX0" fmla="*/ 121920 w 121920"/>
              <a:gd name="connsiteY0" fmla="*/ 0 h 365760"/>
              <a:gd name="connsiteX1" fmla="*/ 0 w 121920"/>
              <a:gd name="connsiteY1" fmla="*/ 207264 h 365760"/>
              <a:gd name="connsiteX2" fmla="*/ 121920 w 121920"/>
              <a:gd name="connsiteY2" fmla="*/ 36576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" h="365760">
                <a:moveTo>
                  <a:pt x="121920" y="0"/>
                </a:moveTo>
                <a:cubicBezTo>
                  <a:pt x="60960" y="73152"/>
                  <a:pt x="0" y="146304"/>
                  <a:pt x="0" y="207264"/>
                </a:cubicBezTo>
                <a:cubicBezTo>
                  <a:pt x="0" y="268224"/>
                  <a:pt x="60960" y="316992"/>
                  <a:pt x="121920" y="36576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03547" y="332656"/>
            <a:ext cx="8136905" cy="2247347"/>
            <a:chOff x="503547" y="512675"/>
            <a:chExt cx="8136905" cy="2247347"/>
          </a:xfrm>
        </p:grpSpPr>
        <p:grpSp>
          <p:nvGrpSpPr>
            <p:cNvPr id="33" name="Group 32"/>
            <p:cNvGrpSpPr/>
            <p:nvPr/>
          </p:nvGrpSpPr>
          <p:grpSpPr>
            <a:xfrm>
              <a:off x="1046317" y="1861664"/>
              <a:ext cx="7558131" cy="898358"/>
              <a:chOff x="1334349" y="1861664"/>
              <a:chExt cx="7558131" cy="898358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334349" y="2175247"/>
                <a:ext cx="10054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omic Sans MS" pitchFamily="66" charset="0"/>
                    <a:ea typeface="Arial Unicode MS" pitchFamily="34" charset="-122"/>
                    <a:cs typeface="Arial Unicode MS" pitchFamily="34" charset="-122"/>
                  </a:rPr>
                  <a:t>唐诗</a:t>
                </a:r>
                <a:endParaRPr lang="en-US" sz="32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892484" y="2126464"/>
                <a:ext cx="29999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+mn-lt"/>
                  </a:rPr>
                  <a:t>Network coding</a:t>
                </a:r>
                <a:endParaRPr lang="en-US" sz="3200" dirty="0">
                  <a:latin typeface="+mn-lt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239852" y="1861664"/>
                <a:ext cx="144015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800" kern="0" dirty="0">
                    <a:solidFill>
                      <a:srgbClr val="003399"/>
                    </a:solidFill>
                    <a:latin typeface="Garamond"/>
                    <a:ea typeface="Arial Unicode MS" pitchFamily="34" charset="-128"/>
                    <a:cs typeface="Arial Unicode MS" pitchFamily="34" charset="-128"/>
                  </a:rPr>
                  <a:t>联</a:t>
                </a:r>
                <a:r>
                  <a:rPr lang="zh-CN" altLang="en-US" sz="2800" kern="0" dirty="0" smtClean="0">
                    <a:solidFill>
                      <a:srgbClr val="003399"/>
                    </a:solidFill>
                    <a:latin typeface="Garamond"/>
                    <a:ea typeface="Arial Unicode MS" pitchFamily="34" charset="-128"/>
                    <a:cs typeface="Arial Unicode MS" pitchFamily="34" charset="-128"/>
                  </a:rPr>
                  <a:t>想</a:t>
                </a:r>
                <a:endParaRPr lang="en-US" sz="2400" dirty="0"/>
              </a:p>
            </p:txBody>
          </p:sp>
          <p:cxnSp>
            <p:nvCxnSpPr>
              <p:cNvPr id="38" name="Straight Arrow Connector 37"/>
              <p:cNvCxnSpPr/>
              <p:nvPr/>
            </p:nvCxnSpPr>
            <p:spPr bwMode="auto">
              <a:xfrm flipV="1">
                <a:off x="2519772" y="2390996"/>
                <a:ext cx="3220875" cy="2589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3399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</p:cxnSp>
        </p:grpSp>
        <p:sp>
          <p:nvSpPr>
            <p:cNvPr id="34" name="Rectangle 6"/>
            <p:cNvSpPr txBox="1">
              <a:spLocks noChangeArrowheads="1"/>
            </p:cNvSpPr>
            <p:nvPr/>
          </p:nvSpPr>
          <p:spPr>
            <a:xfrm>
              <a:off x="503547" y="512675"/>
              <a:ext cx="8136905" cy="1044117"/>
            </a:xfrm>
            <a:prstGeom prst="rect">
              <a:avLst/>
            </a:prstGeom>
          </p:spPr>
          <p:txBody>
            <a:bodyPr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200">
                  <a:solidFill>
                    <a:schemeClr val="tx2"/>
                  </a:solidFill>
                  <a:latin typeface="+mj-lt"/>
                  <a:ea typeface="PMingLiU" pitchFamily="18" charset="-120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200">
                  <a:solidFill>
                    <a:schemeClr val="tx2"/>
                  </a:solidFill>
                  <a:latin typeface="Garamond" pitchFamily="18" charset="0"/>
                  <a:ea typeface="PMingLiU" pitchFamily="18" charset="-12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200">
                  <a:solidFill>
                    <a:schemeClr val="tx2"/>
                  </a:solidFill>
                  <a:latin typeface="Garamond" pitchFamily="18" charset="0"/>
                  <a:ea typeface="PMingLiU" pitchFamily="18" charset="-12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200">
                  <a:solidFill>
                    <a:schemeClr val="tx2"/>
                  </a:solidFill>
                  <a:latin typeface="Garamond" pitchFamily="18" charset="0"/>
                  <a:ea typeface="PMingLiU" pitchFamily="18" charset="-12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200">
                  <a:solidFill>
                    <a:schemeClr val="tx2"/>
                  </a:solidFill>
                  <a:latin typeface="Garamond" pitchFamily="18" charset="0"/>
                  <a:ea typeface="PMingLiU" pitchFamily="18" charset="-12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4200">
                  <a:solidFill>
                    <a:schemeClr val="tx2"/>
                  </a:solidFill>
                  <a:latin typeface="Garamond" pitchFamily="18" charset="0"/>
                  <a:ea typeface="新細明體" pitchFamily="18" charset="-12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4200">
                  <a:solidFill>
                    <a:schemeClr val="tx2"/>
                  </a:solidFill>
                  <a:latin typeface="Garamond" pitchFamily="18" charset="0"/>
                  <a:ea typeface="新細明體" pitchFamily="18" charset="-12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4200">
                  <a:solidFill>
                    <a:schemeClr val="tx2"/>
                  </a:solidFill>
                  <a:latin typeface="Garamond" pitchFamily="18" charset="0"/>
                  <a:ea typeface="新細明體" pitchFamily="18" charset="-12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4200">
                  <a:solidFill>
                    <a:schemeClr val="tx2"/>
                  </a:solidFill>
                  <a:latin typeface="Garamond" pitchFamily="18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CN" sz="3600" b="1" kern="0" dirty="0" smtClean="0">
                  <a:ea typeface="Arial Unicode MS" pitchFamily="34" charset="-128"/>
                  <a:cs typeface="Arial Unicode MS" pitchFamily="34" charset="-128"/>
                </a:rPr>
                <a:t>Part (A): </a:t>
              </a:r>
              <a:r>
                <a:rPr lang="en-US" sz="3600" b="1" dirty="0">
                  <a:cs typeface="Times New Roman" pitchFamily="18" charset="0"/>
                </a:rPr>
                <a:t>Wireless</a:t>
              </a:r>
              <a:r>
                <a:rPr lang="en-US" sz="3600" dirty="0">
                  <a:cs typeface="Times New Roman" pitchFamily="18" charset="0"/>
                </a:rPr>
                <a:t> </a:t>
              </a:r>
              <a:r>
                <a:rPr lang="en-US" sz="3600" b="1" dirty="0">
                  <a:cs typeface="Times New Roman" pitchFamily="18" charset="0"/>
                </a:rPr>
                <a:t>communications</a:t>
              </a:r>
              <a:endParaRPr lang="en-US" altLang="zh-TW" sz="3600" b="1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3524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  <p:bldP spid="16" grpId="0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xfrm>
            <a:off x="935596" y="332656"/>
            <a:ext cx="7272486" cy="900435"/>
          </a:xfrm>
        </p:spPr>
        <p:txBody>
          <a:bodyPr/>
          <a:lstStyle/>
          <a:p>
            <a:pPr algn="ctr" eaLnBrk="1" hangingPunct="1"/>
            <a:r>
              <a:rPr lang="en-US" altLang="zh-CN" sz="3600" b="1" dirty="0">
                <a:ea typeface="Arial Unicode MS" pitchFamily="34" charset="-128"/>
                <a:cs typeface="Arial Unicode MS" pitchFamily="34" charset="-128"/>
              </a:rPr>
              <a:t>Part </a:t>
            </a:r>
            <a:r>
              <a:rPr lang="en-US" altLang="zh-CN" sz="3600" b="1" dirty="0" smtClean="0">
                <a:solidFill>
                  <a:srgbClr val="00B050"/>
                </a:solidFill>
                <a:ea typeface="Arial Unicode MS" pitchFamily="34" charset="-128"/>
                <a:cs typeface="Arial Unicode MS" pitchFamily="34" charset="-128"/>
              </a:rPr>
              <a:t>(B)</a:t>
            </a:r>
            <a:r>
              <a:rPr lang="en-US" altLang="zh-CN" sz="3600" b="1" dirty="0">
                <a:cs typeface="Times New Roman" pitchFamily="18" charset="0"/>
              </a:rPr>
              <a:t>:</a:t>
            </a:r>
            <a:r>
              <a:rPr lang="en-US" altLang="zh-CN" sz="3600" b="1" dirty="0" smtClean="0">
                <a:solidFill>
                  <a:srgbClr val="00B05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b="1" dirty="0">
                <a:cs typeface="Times New Roman" pitchFamily="18" charset="0"/>
              </a:rPr>
              <a:t>Redundant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b="1" dirty="0">
                <a:cs typeface="Times New Roman" pitchFamily="18" charset="0"/>
              </a:rPr>
              <a:t>storage</a:t>
            </a:r>
            <a:r>
              <a:rPr lang="en-US" sz="4000" dirty="0">
                <a:cs typeface="Times New Roman" pitchFamily="18" charset="0"/>
              </a:rPr>
              <a:t/>
            </a:r>
            <a:br>
              <a:rPr lang="en-US" sz="4000" dirty="0">
                <a:cs typeface="Times New Roman" pitchFamily="18" charset="0"/>
              </a:rPr>
            </a:br>
            <a:endParaRPr lang="en-US" altLang="zh-TW" sz="4000" b="1" dirty="0" smtClean="0">
              <a:solidFill>
                <a:srgbClr val="003399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8524" y="2859323"/>
            <a:ext cx="1915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400" dirty="0" smtClean="0">
                <a:solidFill>
                  <a:srgbClr val="000000"/>
                </a:solidFill>
                <a:latin typeface="Arial"/>
                <a:ea typeface="新細明體"/>
              </a:rPr>
              <a:t>李</a:t>
            </a:r>
            <a:r>
              <a:rPr kumimoji="0" lang="zh-CN" altLang="en-US" sz="2400" dirty="0">
                <a:solidFill>
                  <a:srgbClr val="000000"/>
                </a:solidFill>
                <a:latin typeface="Arial"/>
                <a:ea typeface="新細明體"/>
              </a:rPr>
              <a:t>商隐</a:t>
            </a:r>
            <a:endParaRPr kumimoji="0" lang="en-US" sz="2400" dirty="0">
              <a:solidFill>
                <a:srgbClr val="000000"/>
              </a:solidFill>
              <a:latin typeface="Arial"/>
              <a:ea typeface="新細明體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1580" y="3831431"/>
            <a:ext cx="1414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/>
              <a:t>西昆</a:t>
            </a:r>
            <a:r>
              <a:rPr lang="zh-TW" altLang="en-US" sz="2400" dirty="0"/>
              <a:t>诗派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161412" y="3032956"/>
            <a:ext cx="3443040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616116" y="2819251"/>
            <a:ext cx="32043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000" b="1" dirty="0" smtClean="0">
                <a:solidFill>
                  <a:srgbClr val="003399"/>
                </a:solidFill>
                <a:ea typeface="+mn-ea"/>
                <a:cs typeface="Times New Roman" pitchFamily="18" charset="0"/>
              </a:rPr>
              <a:t>Butterfly</a:t>
            </a:r>
            <a:r>
              <a:rPr lang="en-US" sz="2000" dirty="0" smtClean="0">
                <a:solidFill>
                  <a:srgbClr val="003399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3399"/>
                </a:solidFill>
                <a:ea typeface="+mn-ea"/>
                <a:cs typeface="Times New Roman" pitchFamily="18" charset="0"/>
              </a:rPr>
              <a:t>N</a:t>
            </a:r>
            <a:r>
              <a:rPr lang="en-US" sz="2000" b="1" dirty="0" smtClean="0">
                <a:solidFill>
                  <a:srgbClr val="003399"/>
                </a:solidFill>
                <a:ea typeface="+mn-ea"/>
                <a:cs typeface="Times New Roman" pitchFamily="18" charset="0"/>
              </a:rPr>
              <a:t>etwork</a:t>
            </a:r>
          </a:p>
          <a:p>
            <a:pPr>
              <a:spcBef>
                <a:spcPts val="1800"/>
              </a:spcBef>
            </a:pPr>
            <a:r>
              <a:rPr lang="en-US" sz="2000" b="1" dirty="0" smtClean="0">
                <a:ea typeface="+mn-ea"/>
                <a:cs typeface="Times New Roman" pitchFamily="18" charset="0"/>
              </a:rPr>
              <a:t>Wireless</a:t>
            </a:r>
            <a:r>
              <a:rPr lang="en-US" sz="2000" dirty="0" smtClean="0">
                <a:ea typeface="+mn-ea"/>
                <a:cs typeface="Times New Roman" pitchFamily="18" charset="0"/>
              </a:rPr>
              <a:t> Butterfly </a:t>
            </a:r>
            <a:r>
              <a:rPr lang="en-US" sz="2000" dirty="0">
                <a:cs typeface="Times New Roman" pitchFamily="18" charset="0"/>
              </a:rPr>
              <a:t>N</a:t>
            </a:r>
            <a:r>
              <a:rPr lang="en-US" sz="2000" dirty="0" smtClean="0">
                <a:cs typeface="Times New Roman" pitchFamily="18" charset="0"/>
              </a:rPr>
              <a:t>etwork</a:t>
            </a:r>
            <a:endParaRPr lang="en-US" sz="2000" dirty="0" smtClean="0">
              <a:ea typeface="+mn-ea"/>
              <a:cs typeface="Times New Roman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2000" dirty="0" smtClean="0">
                <a:ea typeface="+mn-ea"/>
                <a:cs typeface="Times New Roman" pitchFamily="18" charset="0"/>
              </a:rPr>
              <a:t>Physical-layer NC</a:t>
            </a:r>
          </a:p>
          <a:p>
            <a:pPr>
              <a:spcBef>
                <a:spcPts val="1800"/>
              </a:spcBef>
            </a:pPr>
            <a:r>
              <a:rPr lang="en-US" sz="2000" dirty="0">
                <a:ea typeface="+mn-ea"/>
                <a:cs typeface="Times New Roman" pitchFamily="18" charset="0"/>
              </a:rPr>
              <a:t>NC for </a:t>
            </a:r>
            <a:r>
              <a:rPr lang="en-US" sz="2000" b="1" dirty="0">
                <a:ea typeface="+mn-ea"/>
                <a:cs typeface="Times New Roman" pitchFamily="18" charset="0"/>
              </a:rPr>
              <a:t>redundant</a:t>
            </a:r>
            <a:r>
              <a:rPr lang="en-US" sz="2000" dirty="0">
                <a:ea typeface="+mn-ea"/>
                <a:cs typeface="Times New Roman" pitchFamily="18" charset="0"/>
              </a:rPr>
              <a:t> </a:t>
            </a:r>
            <a:r>
              <a:rPr lang="en-US" sz="2000" b="1" dirty="0">
                <a:ea typeface="+mn-ea"/>
                <a:cs typeface="Times New Roman" pitchFamily="18" charset="0"/>
              </a:rPr>
              <a:t>storage</a:t>
            </a:r>
            <a:endParaRPr lang="en-US" sz="2000" dirty="0">
              <a:ea typeface="+mn-ea"/>
              <a:cs typeface="Times New Roman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2000" dirty="0" smtClean="0">
                <a:ea typeface="+mn-ea"/>
                <a:cs typeface="Times New Roman" pitchFamily="18" charset="0"/>
              </a:rPr>
              <a:t>Coding redundancy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90A8ACC-B836-466A-B1FA-A30A36C21739}" type="slidenum">
              <a:rPr kumimoji="0" lang="en-US" altLang="zh-TW" sz="1200" smtClean="0">
                <a:latin typeface="Garamond" pitchFamily="18" charset="0"/>
              </a:rPr>
              <a:pPr eaLnBrk="1" hangingPunct="1"/>
              <a:t>14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555156" y="3561141"/>
            <a:ext cx="121920" cy="365760"/>
          </a:xfrm>
          <a:custGeom>
            <a:avLst/>
            <a:gdLst>
              <a:gd name="connsiteX0" fmla="*/ 121920 w 121920"/>
              <a:gd name="connsiteY0" fmla="*/ 0 h 365760"/>
              <a:gd name="connsiteX1" fmla="*/ 0 w 121920"/>
              <a:gd name="connsiteY1" fmla="*/ 207264 h 365760"/>
              <a:gd name="connsiteX2" fmla="*/ 121920 w 121920"/>
              <a:gd name="connsiteY2" fmla="*/ 36576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" h="365760">
                <a:moveTo>
                  <a:pt x="121920" y="0"/>
                </a:moveTo>
                <a:cubicBezTo>
                  <a:pt x="60960" y="73152"/>
                  <a:pt x="0" y="146304"/>
                  <a:pt x="0" y="207264"/>
                </a:cubicBezTo>
                <a:cubicBezTo>
                  <a:pt x="0" y="268224"/>
                  <a:pt x="60960" y="316992"/>
                  <a:pt x="121920" y="365760"/>
                </a:cubicBezTo>
              </a:path>
            </a:pathLst>
          </a:custGeom>
          <a:noFill/>
          <a:ln w="12700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5562952" y="3135248"/>
            <a:ext cx="121920" cy="365760"/>
          </a:xfrm>
          <a:custGeom>
            <a:avLst/>
            <a:gdLst>
              <a:gd name="connsiteX0" fmla="*/ 121920 w 121920"/>
              <a:gd name="connsiteY0" fmla="*/ 0 h 365760"/>
              <a:gd name="connsiteX1" fmla="*/ 0 w 121920"/>
              <a:gd name="connsiteY1" fmla="*/ 207264 h 365760"/>
              <a:gd name="connsiteX2" fmla="*/ 121920 w 121920"/>
              <a:gd name="connsiteY2" fmla="*/ 36576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" h="365760">
                <a:moveTo>
                  <a:pt x="121920" y="0"/>
                </a:moveTo>
                <a:cubicBezTo>
                  <a:pt x="60960" y="73152"/>
                  <a:pt x="0" y="146304"/>
                  <a:pt x="0" y="207264"/>
                </a:cubicBezTo>
                <a:cubicBezTo>
                  <a:pt x="0" y="268224"/>
                  <a:pt x="60960" y="316992"/>
                  <a:pt x="121920" y="365760"/>
                </a:cubicBezTo>
              </a:path>
            </a:pathLst>
          </a:custGeom>
          <a:noFill/>
          <a:ln w="12700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07485" y="491155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400" dirty="0" smtClean="0">
                <a:solidFill>
                  <a:srgbClr val="000000"/>
                </a:solidFill>
                <a:latin typeface="+mn-ea"/>
                <a:ea typeface="+mn-ea"/>
              </a:rPr>
              <a:t>杜</a:t>
            </a:r>
            <a:r>
              <a:rPr kumimoji="0" lang="zh-CN" altLang="en-US" sz="2400" dirty="0">
                <a:solidFill>
                  <a:srgbClr val="000000"/>
                </a:solidFill>
                <a:latin typeface="+mn-ea"/>
                <a:ea typeface="+mn-ea"/>
              </a:rPr>
              <a:t>牧</a:t>
            </a:r>
            <a:endParaRPr kumimoji="0" lang="en-US" sz="24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2206394" y="5157192"/>
            <a:ext cx="333143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Freeform 19"/>
          <p:cNvSpPr/>
          <p:nvPr/>
        </p:nvSpPr>
        <p:spPr bwMode="auto">
          <a:xfrm>
            <a:off x="5530200" y="4728671"/>
            <a:ext cx="121920" cy="365760"/>
          </a:xfrm>
          <a:custGeom>
            <a:avLst/>
            <a:gdLst>
              <a:gd name="connsiteX0" fmla="*/ 121920 w 121920"/>
              <a:gd name="connsiteY0" fmla="*/ 0 h 365760"/>
              <a:gd name="connsiteX1" fmla="*/ 0 w 121920"/>
              <a:gd name="connsiteY1" fmla="*/ 207264 h 365760"/>
              <a:gd name="connsiteX2" fmla="*/ 121920 w 121920"/>
              <a:gd name="connsiteY2" fmla="*/ 36576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" h="365760">
                <a:moveTo>
                  <a:pt x="121920" y="0"/>
                </a:moveTo>
                <a:cubicBezTo>
                  <a:pt x="60960" y="73152"/>
                  <a:pt x="0" y="146304"/>
                  <a:pt x="0" y="207264"/>
                </a:cubicBezTo>
                <a:cubicBezTo>
                  <a:pt x="0" y="268224"/>
                  <a:pt x="60960" y="316992"/>
                  <a:pt x="121920" y="365760"/>
                </a:cubicBezTo>
              </a:path>
            </a:pathLst>
          </a:cu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cxnSp>
        <p:nvCxnSpPr>
          <p:cNvPr id="25" name="Straight Arrow Connector 24"/>
          <p:cNvCxnSpPr>
            <a:endCxn id="32" idx="0"/>
          </p:cNvCxnSpPr>
          <p:nvPr/>
        </p:nvCxnSpPr>
        <p:spPr bwMode="auto">
          <a:xfrm flipH="1" flipV="1">
            <a:off x="2161412" y="3297874"/>
            <a:ext cx="3490708" cy="74319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26"/>
          <p:cNvSpPr/>
          <p:nvPr/>
        </p:nvSpPr>
        <p:spPr>
          <a:xfrm>
            <a:off x="5184068" y="4392570"/>
            <a:ext cx="590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ea typeface="新細明體"/>
                <a:cs typeface="Times New Roman" pitchFamily="18" charset="0"/>
              </a:rPr>
              <a:t>(B) 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46317" y="1681644"/>
            <a:ext cx="7558131" cy="898358"/>
            <a:chOff x="1334349" y="1861664"/>
            <a:chExt cx="7558131" cy="898358"/>
          </a:xfrm>
        </p:grpSpPr>
        <p:sp>
          <p:nvSpPr>
            <p:cNvPr id="28" name="Rectangle 27"/>
            <p:cNvSpPr/>
            <p:nvPr/>
          </p:nvSpPr>
          <p:spPr>
            <a:xfrm>
              <a:off x="1334349" y="2175247"/>
              <a:ext cx="100540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itchFamily="66" charset="0"/>
                  <a:ea typeface="Arial Unicode MS" pitchFamily="34" charset="-122"/>
                  <a:cs typeface="Arial Unicode MS" pitchFamily="34" charset="-122"/>
                </a:rPr>
                <a:t>唐诗</a:t>
              </a:r>
              <a:endParaRPr lang="en-US" sz="3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892484" y="2126464"/>
              <a:ext cx="29999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n-lt"/>
                </a:rPr>
                <a:t>Network coding</a:t>
              </a:r>
              <a:endParaRPr lang="en-US" sz="3200" dirty="0">
                <a:latin typeface="+mn-lt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374446" y="1861664"/>
              <a:ext cx="112554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kern="0" dirty="0">
                  <a:solidFill>
                    <a:srgbClr val="003399"/>
                  </a:solidFill>
                  <a:latin typeface="Garamond"/>
                  <a:ea typeface="Arial Unicode MS" pitchFamily="34" charset="-128"/>
                  <a:cs typeface="Arial Unicode MS" pitchFamily="34" charset="-128"/>
                </a:rPr>
                <a:t>联</a:t>
              </a:r>
              <a:r>
                <a:rPr lang="zh-CN" altLang="en-US" sz="2800" kern="0" dirty="0" smtClean="0">
                  <a:solidFill>
                    <a:srgbClr val="003399"/>
                  </a:solidFill>
                  <a:latin typeface="Garamond"/>
                  <a:ea typeface="Arial Unicode MS" pitchFamily="34" charset="-128"/>
                  <a:cs typeface="Arial Unicode MS" pitchFamily="34" charset="-128"/>
                </a:rPr>
                <a:t>想</a:t>
              </a:r>
              <a:endParaRPr lang="en-US" sz="2400" dirty="0"/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 flipV="1">
              <a:off x="2519772" y="2390996"/>
              <a:ext cx="3220875" cy="2589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99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</p:grpSp>
      <p:sp>
        <p:nvSpPr>
          <p:cNvPr id="32" name="Freeform 31"/>
          <p:cNvSpPr/>
          <p:nvPr/>
        </p:nvSpPr>
        <p:spPr bwMode="auto">
          <a:xfrm flipH="1">
            <a:off x="2161412" y="3297874"/>
            <a:ext cx="121920" cy="671186"/>
          </a:xfrm>
          <a:custGeom>
            <a:avLst/>
            <a:gdLst>
              <a:gd name="connsiteX0" fmla="*/ 121920 w 121920"/>
              <a:gd name="connsiteY0" fmla="*/ 0 h 365760"/>
              <a:gd name="connsiteX1" fmla="*/ 0 w 121920"/>
              <a:gd name="connsiteY1" fmla="*/ 207264 h 365760"/>
              <a:gd name="connsiteX2" fmla="*/ 121920 w 121920"/>
              <a:gd name="connsiteY2" fmla="*/ 36576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" h="365760">
                <a:moveTo>
                  <a:pt x="121920" y="0"/>
                </a:moveTo>
                <a:cubicBezTo>
                  <a:pt x="60960" y="73152"/>
                  <a:pt x="0" y="146304"/>
                  <a:pt x="0" y="207264"/>
                </a:cubicBezTo>
                <a:cubicBezTo>
                  <a:pt x="0" y="268224"/>
                  <a:pt x="60960" y="316992"/>
                  <a:pt x="121920" y="365760"/>
                </a:cubicBezTo>
              </a:path>
            </a:pathLst>
          </a:custGeom>
          <a:noFill/>
          <a:ln w="12700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4254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xfrm>
            <a:off x="935918" y="332656"/>
            <a:ext cx="7272486" cy="900435"/>
          </a:xfrm>
        </p:spPr>
        <p:txBody>
          <a:bodyPr/>
          <a:lstStyle/>
          <a:p>
            <a:pPr algn="ctr" eaLnBrk="1" hangingPunct="1"/>
            <a:r>
              <a:rPr lang="en-US" altLang="zh-CN" sz="3600" b="1" dirty="0">
                <a:ea typeface="Arial Unicode MS" pitchFamily="34" charset="-128"/>
                <a:cs typeface="Arial Unicode MS" pitchFamily="34" charset="-128"/>
              </a:rPr>
              <a:t>Part</a:t>
            </a:r>
            <a:r>
              <a:rPr lang="en-US" altLang="zh-CN" sz="3600" b="1" dirty="0">
                <a:solidFill>
                  <a:srgbClr val="CC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zh-CN" sz="3600" b="1" dirty="0" smtClean="0">
                <a:solidFill>
                  <a:srgbClr val="CC0099"/>
                </a:solidFill>
                <a:ea typeface="Arial Unicode MS" pitchFamily="34" charset="-128"/>
                <a:cs typeface="Arial Unicode MS" pitchFamily="34" charset="-128"/>
              </a:rPr>
              <a:t>(C)</a:t>
            </a:r>
            <a:r>
              <a:rPr lang="en-US" altLang="zh-CN" sz="3600" b="1" dirty="0">
                <a:cs typeface="Times New Roman" pitchFamily="18" charset="0"/>
              </a:rPr>
              <a:t>:</a:t>
            </a:r>
            <a:r>
              <a:rPr lang="en-US" sz="3600" b="1" dirty="0">
                <a:cs typeface="Times New Roman" pitchFamily="18" charset="0"/>
              </a:rPr>
              <a:t> P2P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b="1" dirty="0">
                <a:cs typeface="Times New Roman" pitchFamily="18" charset="0"/>
              </a:rPr>
              <a:t>content delivery</a:t>
            </a:r>
            <a:endParaRPr lang="en-US" altLang="zh-TW" sz="3600" b="1" dirty="0" smtClean="0">
              <a:solidFill>
                <a:srgbClr val="CC0099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8524" y="2859323"/>
            <a:ext cx="1915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400" dirty="0" smtClean="0">
                <a:solidFill>
                  <a:srgbClr val="000000"/>
                </a:solidFill>
                <a:latin typeface="Arial"/>
                <a:ea typeface="新細明體"/>
              </a:rPr>
              <a:t>李</a:t>
            </a:r>
            <a:r>
              <a:rPr kumimoji="0" lang="zh-CN" altLang="en-US" sz="2400" dirty="0">
                <a:solidFill>
                  <a:srgbClr val="000000"/>
                </a:solidFill>
                <a:latin typeface="Arial"/>
                <a:ea typeface="新細明體"/>
              </a:rPr>
              <a:t>商隐</a:t>
            </a:r>
            <a:endParaRPr kumimoji="0" lang="en-US" sz="2400" dirty="0">
              <a:solidFill>
                <a:srgbClr val="000000"/>
              </a:solidFill>
              <a:latin typeface="Arial"/>
              <a:ea typeface="新細明體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1580" y="3831431"/>
            <a:ext cx="1414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/>
              <a:t>西昆</a:t>
            </a:r>
            <a:r>
              <a:rPr lang="zh-TW" altLang="en-US" sz="2400" dirty="0"/>
              <a:t>诗派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161412" y="3032956"/>
            <a:ext cx="3443040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616116" y="2819251"/>
            <a:ext cx="320435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000" b="1" dirty="0" smtClean="0">
                <a:solidFill>
                  <a:srgbClr val="003399"/>
                </a:solidFill>
                <a:ea typeface="+mn-ea"/>
                <a:cs typeface="Times New Roman" pitchFamily="18" charset="0"/>
              </a:rPr>
              <a:t>Butterfly</a:t>
            </a:r>
            <a:r>
              <a:rPr lang="en-US" sz="2000" dirty="0" smtClean="0">
                <a:solidFill>
                  <a:srgbClr val="003399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3399"/>
                </a:solidFill>
                <a:ea typeface="+mn-ea"/>
                <a:cs typeface="Times New Roman" pitchFamily="18" charset="0"/>
              </a:rPr>
              <a:t>N</a:t>
            </a:r>
            <a:r>
              <a:rPr lang="en-US" sz="2000" b="1" dirty="0" smtClean="0">
                <a:solidFill>
                  <a:srgbClr val="003399"/>
                </a:solidFill>
                <a:ea typeface="+mn-ea"/>
                <a:cs typeface="Times New Roman" pitchFamily="18" charset="0"/>
              </a:rPr>
              <a:t>etwork</a:t>
            </a:r>
          </a:p>
          <a:p>
            <a:pPr>
              <a:spcBef>
                <a:spcPts val="1800"/>
              </a:spcBef>
            </a:pPr>
            <a:r>
              <a:rPr lang="en-US" sz="2000" b="1" dirty="0" smtClean="0">
                <a:ea typeface="+mn-ea"/>
                <a:cs typeface="Times New Roman" pitchFamily="18" charset="0"/>
              </a:rPr>
              <a:t>Wireless</a:t>
            </a:r>
            <a:r>
              <a:rPr lang="en-US" sz="2000" dirty="0" smtClean="0">
                <a:ea typeface="+mn-ea"/>
                <a:cs typeface="Times New Roman" pitchFamily="18" charset="0"/>
              </a:rPr>
              <a:t> Butterfly </a:t>
            </a:r>
            <a:r>
              <a:rPr lang="en-US" sz="2000" dirty="0">
                <a:cs typeface="Times New Roman" pitchFamily="18" charset="0"/>
              </a:rPr>
              <a:t>N</a:t>
            </a:r>
            <a:r>
              <a:rPr lang="en-US" sz="2000" dirty="0" smtClean="0">
                <a:cs typeface="Times New Roman" pitchFamily="18" charset="0"/>
              </a:rPr>
              <a:t>etwork</a:t>
            </a:r>
            <a:endParaRPr lang="en-US" sz="2000" dirty="0" smtClean="0">
              <a:ea typeface="+mn-ea"/>
              <a:cs typeface="Times New Roman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2000" dirty="0" smtClean="0">
                <a:ea typeface="+mn-ea"/>
                <a:cs typeface="Times New Roman" pitchFamily="18" charset="0"/>
              </a:rPr>
              <a:t>Physical-layer NC</a:t>
            </a:r>
          </a:p>
          <a:p>
            <a:pPr>
              <a:spcBef>
                <a:spcPts val="1800"/>
              </a:spcBef>
            </a:pPr>
            <a:r>
              <a:rPr lang="en-US" sz="2000" dirty="0">
                <a:ea typeface="+mn-ea"/>
                <a:cs typeface="Times New Roman" pitchFamily="18" charset="0"/>
              </a:rPr>
              <a:t>NC for </a:t>
            </a:r>
            <a:r>
              <a:rPr lang="en-US" sz="2000" b="1" dirty="0">
                <a:ea typeface="+mn-ea"/>
                <a:cs typeface="Times New Roman" pitchFamily="18" charset="0"/>
              </a:rPr>
              <a:t>redundant</a:t>
            </a:r>
            <a:r>
              <a:rPr lang="en-US" sz="2000" dirty="0">
                <a:ea typeface="+mn-ea"/>
                <a:cs typeface="Times New Roman" pitchFamily="18" charset="0"/>
              </a:rPr>
              <a:t> </a:t>
            </a:r>
            <a:r>
              <a:rPr lang="en-US" sz="2000" b="1" dirty="0">
                <a:ea typeface="+mn-ea"/>
                <a:cs typeface="Times New Roman" pitchFamily="18" charset="0"/>
              </a:rPr>
              <a:t>storage</a:t>
            </a:r>
            <a:endParaRPr lang="en-US" sz="2000" dirty="0">
              <a:ea typeface="+mn-ea"/>
              <a:cs typeface="Times New Roman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2000" dirty="0" smtClean="0">
                <a:ea typeface="+mn-ea"/>
                <a:cs typeface="Times New Roman" pitchFamily="18" charset="0"/>
              </a:rPr>
              <a:t>Coding redundancy</a:t>
            </a:r>
          </a:p>
          <a:p>
            <a:pPr>
              <a:spcBef>
                <a:spcPts val="1800"/>
              </a:spcBef>
            </a:pPr>
            <a:r>
              <a:rPr lang="zh-CN" altLang="en-US" sz="2000" dirty="0">
                <a:solidFill>
                  <a:srgbClr val="003399"/>
                </a:solidFill>
                <a:cs typeface="Times New Roman" pitchFamily="18" charset="0"/>
              </a:rPr>
              <a:t>简介</a:t>
            </a:r>
            <a:r>
              <a:rPr lang="en-US" sz="2000" dirty="0">
                <a:solidFill>
                  <a:srgbClr val="003399"/>
                </a:solidFill>
                <a:cs typeface="Times New Roman" pitchFamily="18" charset="0"/>
              </a:rPr>
              <a:t>NC </a:t>
            </a:r>
            <a:r>
              <a:rPr lang="zh-CN" altLang="en-US" sz="2000" dirty="0">
                <a:solidFill>
                  <a:srgbClr val="003399"/>
                </a:solidFill>
                <a:cs typeface="Times New Roman" pitchFamily="18" charset="0"/>
              </a:rPr>
              <a:t>理论 </a:t>
            </a:r>
            <a:endParaRPr lang="en-US" sz="2000" b="1" dirty="0" smtClean="0">
              <a:solidFill>
                <a:srgbClr val="003399"/>
              </a:solidFill>
              <a:cs typeface="Times New Roman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2000" dirty="0" smtClean="0">
                <a:cs typeface="Times New Roman" pitchFamily="18" charset="0"/>
              </a:rPr>
              <a:t>NC for </a:t>
            </a:r>
            <a:r>
              <a:rPr lang="en-US" sz="2000" b="1" dirty="0" smtClean="0">
                <a:cs typeface="Times New Roman" pitchFamily="18" charset="0"/>
              </a:rPr>
              <a:t>P2P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b="1" dirty="0" smtClean="0">
                <a:cs typeface="Times New Roman" pitchFamily="18" charset="0"/>
              </a:rPr>
              <a:t>content delivery</a:t>
            </a:r>
            <a:endParaRPr lang="en-US" sz="2000" b="1" dirty="0">
              <a:cs typeface="Times New Roman" pitchFamily="18" charset="0"/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90A8ACC-B836-466A-B1FA-A30A36C21739}" type="slidenum">
              <a:rPr kumimoji="0" lang="en-US" altLang="zh-TW" sz="1200" smtClean="0">
                <a:latin typeface="Garamond" pitchFamily="18" charset="0"/>
              </a:rPr>
              <a:pPr eaLnBrk="1" hangingPunct="1"/>
              <a:t>15</a:t>
            </a:fld>
            <a:endParaRPr kumimoji="0" lang="en-US" altLang="zh-TW" sz="1200" dirty="0" smtClean="0">
              <a:latin typeface="Garamond" pitchFamily="18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555156" y="3561141"/>
            <a:ext cx="121920" cy="365760"/>
          </a:xfrm>
          <a:custGeom>
            <a:avLst/>
            <a:gdLst>
              <a:gd name="connsiteX0" fmla="*/ 121920 w 121920"/>
              <a:gd name="connsiteY0" fmla="*/ 0 h 365760"/>
              <a:gd name="connsiteX1" fmla="*/ 0 w 121920"/>
              <a:gd name="connsiteY1" fmla="*/ 207264 h 365760"/>
              <a:gd name="connsiteX2" fmla="*/ 121920 w 121920"/>
              <a:gd name="connsiteY2" fmla="*/ 36576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" h="365760">
                <a:moveTo>
                  <a:pt x="121920" y="0"/>
                </a:moveTo>
                <a:cubicBezTo>
                  <a:pt x="60960" y="73152"/>
                  <a:pt x="0" y="146304"/>
                  <a:pt x="0" y="207264"/>
                </a:cubicBezTo>
                <a:cubicBezTo>
                  <a:pt x="0" y="268224"/>
                  <a:pt x="60960" y="316992"/>
                  <a:pt x="121920" y="365760"/>
                </a:cubicBezTo>
              </a:path>
            </a:pathLst>
          </a:custGeom>
          <a:noFill/>
          <a:ln w="12700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5562952" y="3135248"/>
            <a:ext cx="121920" cy="365760"/>
          </a:xfrm>
          <a:custGeom>
            <a:avLst/>
            <a:gdLst>
              <a:gd name="connsiteX0" fmla="*/ 121920 w 121920"/>
              <a:gd name="connsiteY0" fmla="*/ 0 h 365760"/>
              <a:gd name="connsiteX1" fmla="*/ 0 w 121920"/>
              <a:gd name="connsiteY1" fmla="*/ 207264 h 365760"/>
              <a:gd name="connsiteX2" fmla="*/ 121920 w 121920"/>
              <a:gd name="connsiteY2" fmla="*/ 36576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" h="365760">
                <a:moveTo>
                  <a:pt x="121920" y="0"/>
                </a:moveTo>
                <a:cubicBezTo>
                  <a:pt x="60960" y="73152"/>
                  <a:pt x="0" y="146304"/>
                  <a:pt x="0" y="207264"/>
                </a:cubicBezTo>
                <a:cubicBezTo>
                  <a:pt x="0" y="268224"/>
                  <a:pt x="60960" y="316992"/>
                  <a:pt x="121920" y="365760"/>
                </a:cubicBezTo>
              </a:path>
            </a:pathLst>
          </a:custGeom>
          <a:noFill/>
          <a:ln w="12700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07485" y="491155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400" dirty="0" smtClean="0">
                <a:solidFill>
                  <a:srgbClr val="000000"/>
                </a:solidFill>
                <a:latin typeface="+mn-ea"/>
                <a:ea typeface="+mn-ea"/>
              </a:rPr>
              <a:t>杜</a:t>
            </a:r>
            <a:r>
              <a:rPr kumimoji="0" lang="zh-CN" altLang="en-US" sz="2400" dirty="0">
                <a:solidFill>
                  <a:srgbClr val="000000"/>
                </a:solidFill>
                <a:latin typeface="+mn-ea"/>
                <a:ea typeface="+mn-ea"/>
              </a:rPr>
              <a:t>牧</a:t>
            </a:r>
            <a:endParaRPr kumimoji="0" lang="en-US" sz="24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2206394" y="5157192"/>
            <a:ext cx="333143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Freeform 19"/>
          <p:cNvSpPr/>
          <p:nvPr/>
        </p:nvSpPr>
        <p:spPr bwMode="auto">
          <a:xfrm>
            <a:off x="5530200" y="4728671"/>
            <a:ext cx="121920" cy="365760"/>
          </a:xfrm>
          <a:custGeom>
            <a:avLst/>
            <a:gdLst>
              <a:gd name="connsiteX0" fmla="*/ 121920 w 121920"/>
              <a:gd name="connsiteY0" fmla="*/ 0 h 365760"/>
              <a:gd name="connsiteX1" fmla="*/ 0 w 121920"/>
              <a:gd name="connsiteY1" fmla="*/ 207264 h 365760"/>
              <a:gd name="connsiteX2" fmla="*/ 121920 w 121920"/>
              <a:gd name="connsiteY2" fmla="*/ 36576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" h="365760">
                <a:moveTo>
                  <a:pt x="121920" y="0"/>
                </a:moveTo>
                <a:cubicBezTo>
                  <a:pt x="60960" y="73152"/>
                  <a:pt x="0" y="146304"/>
                  <a:pt x="0" y="207264"/>
                </a:cubicBezTo>
                <a:cubicBezTo>
                  <a:pt x="0" y="268224"/>
                  <a:pt x="60960" y="316992"/>
                  <a:pt x="121920" y="365760"/>
                </a:cubicBezTo>
              </a:path>
            </a:pathLst>
          </a:cu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 flipV="1">
            <a:off x="2161412" y="3297874"/>
            <a:ext cx="3490708" cy="74319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1" name="Group 20"/>
          <p:cNvGrpSpPr/>
          <p:nvPr/>
        </p:nvGrpSpPr>
        <p:grpSpPr>
          <a:xfrm>
            <a:off x="1046317" y="1681644"/>
            <a:ext cx="7558131" cy="898358"/>
            <a:chOff x="1334349" y="1861664"/>
            <a:chExt cx="7558131" cy="898358"/>
          </a:xfrm>
        </p:grpSpPr>
        <p:sp>
          <p:nvSpPr>
            <p:cNvPr id="28" name="Rectangle 27"/>
            <p:cNvSpPr/>
            <p:nvPr/>
          </p:nvSpPr>
          <p:spPr>
            <a:xfrm>
              <a:off x="1334349" y="2175247"/>
              <a:ext cx="100540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itchFamily="66" charset="0"/>
                  <a:ea typeface="Arial Unicode MS" pitchFamily="34" charset="-122"/>
                  <a:cs typeface="Arial Unicode MS" pitchFamily="34" charset="-122"/>
                </a:rPr>
                <a:t>唐诗</a:t>
              </a:r>
              <a:endParaRPr lang="en-US" sz="3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892484" y="2126464"/>
              <a:ext cx="29999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n-lt"/>
                </a:rPr>
                <a:t>Network coding</a:t>
              </a:r>
              <a:endParaRPr lang="en-US" sz="3200" dirty="0">
                <a:latin typeface="+mn-lt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374446" y="1861664"/>
              <a:ext cx="112554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kern="0" dirty="0">
                  <a:solidFill>
                    <a:srgbClr val="003399"/>
                  </a:solidFill>
                  <a:latin typeface="Garamond"/>
                  <a:ea typeface="Arial Unicode MS" pitchFamily="34" charset="-128"/>
                  <a:cs typeface="Arial Unicode MS" pitchFamily="34" charset="-128"/>
                </a:rPr>
                <a:t>联</a:t>
              </a:r>
              <a:r>
                <a:rPr lang="zh-CN" altLang="en-US" sz="2800" kern="0" dirty="0" smtClean="0">
                  <a:solidFill>
                    <a:srgbClr val="003399"/>
                  </a:solidFill>
                  <a:latin typeface="Garamond"/>
                  <a:ea typeface="Arial Unicode MS" pitchFamily="34" charset="-128"/>
                  <a:cs typeface="Arial Unicode MS" pitchFamily="34" charset="-128"/>
                </a:rPr>
                <a:t>想</a:t>
              </a:r>
              <a:endParaRPr lang="en-US" sz="2400" dirty="0"/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 flipV="1">
              <a:off x="2519772" y="2390996"/>
              <a:ext cx="3220875" cy="2589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99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</p:grpSp>
      <p:sp>
        <p:nvSpPr>
          <p:cNvPr id="32" name="Freeform 31"/>
          <p:cNvSpPr/>
          <p:nvPr/>
        </p:nvSpPr>
        <p:spPr bwMode="auto">
          <a:xfrm flipH="1">
            <a:off x="2161412" y="3297874"/>
            <a:ext cx="121920" cy="671186"/>
          </a:xfrm>
          <a:custGeom>
            <a:avLst/>
            <a:gdLst>
              <a:gd name="connsiteX0" fmla="*/ 121920 w 121920"/>
              <a:gd name="connsiteY0" fmla="*/ 0 h 365760"/>
              <a:gd name="connsiteX1" fmla="*/ 0 w 121920"/>
              <a:gd name="connsiteY1" fmla="*/ 207264 h 365760"/>
              <a:gd name="connsiteX2" fmla="*/ 121920 w 121920"/>
              <a:gd name="connsiteY2" fmla="*/ 36576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" h="365760">
                <a:moveTo>
                  <a:pt x="121920" y="0"/>
                </a:moveTo>
                <a:cubicBezTo>
                  <a:pt x="60960" y="73152"/>
                  <a:pt x="0" y="146304"/>
                  <a:pt x="0" y="207264"/>
                </a:cubicBezTo>
                <a:cubicBezTo>
                  <a:pt x="0" y="268224"/>
                  <a:pt x="60960" y="316992"/>
                  <a:pt x="121920" y="365760"/>
                </a:cubicBezTo>
              </a:path>
            </a:pathLst>
          </a:custGeom>
          <a:noFill/>
          <a:ln w="12700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184068" y="5477162"/>
            <a:ext cx="590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C0099"/>
                </a:solidFill>
                <a:ea typeface="新細明體"/>
                <a:cs typeface="Times New Roman" pitchFamily="18" charset="0"/>
              </a:rPr>
              <a:t>(C) </a:t>
            </a:r>
            <a:endParaRPr lang="en-US" dirty="0">
              <a:solidFill>
                <a:srgbClr val="CC0099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H="1">
            <a:off x="2212672" y="6273316"/>
            <a:ext cx="333143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C00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2231740" y="3135248"/>
            <a:ext cx="3298460" cy="299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C00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Freeform 35"/>
          <p:cNvSpPr/>
          <p:nvPr/>
        </p:nvSpPr>
        <p:spPr bwMode="auto">
          <a:xfrm>
            <a:off x="5544108" y="5763540"/>
            <a:ext cx="121920" cy="365760"/>
          </a:xfrm>
          <a:custGeom>
            <a:avLst/>
            <a:gdLst>
              <a:gd name="connsiteX0" fmla="*/ 121920 w 121920"/>
              <a:gd name="connsiteY0" fmla="*/ 0 h 365760"/>
              <a:gd name="connsiteX1" fmla="*/ 0 w 121920"/>
              <a:gd name="connsiteY1" fmla="*/ 207264 h 365760"/>
              <a:gd name="connsiteX2" fmla="*/ 121920 w 121920"/>
              <a:gd name="connsiteY2" fmla="*/ 36576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" h="365760">
                <a:moveTo>
                  <a:pt x="121920" y="0"/>
                </a:moveTo>
                <a:cubicBezTo>
                  <a:pt x="60960" y="73152"/>
                  <a:pt x="0" y="146304"/>
                  <a:pt x="0" y="207264"/>
                </a:cubicBezTo>
                <a:cubicBezTo>
                  <a:pt x="0" y="268224"/>
                  <a:pt x="60960" y="316992"/>
                  <a:pt x="121920" y="365760"/>
                </a:cubicBezTo>
              </a:path>
            </a:pathLst>
          </a:custGeom>
          <a:noFill/>
          <a:ln w="12700" cap="flat" cmpd="sng" algn="ctr">
            <a:solidFill>
              <a:srgbClr val="CC0099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rgbClr val="CC0099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0885" y="5919663"/>
            <a:ext cx="1836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禅</a:t>
            </a:r>
            <a:r>
              <a:rPr lang="zh-CN" altLang="en-US" sz="2400" dirty="0" smtClean="0"/>
              <a:t>师</a:t>
            </a:r>
            <a:r>
              <a:rPr lang="zh-CN" altLang="en-US" sz="2400" dirty="0"/>
              <a:t>的</a:t>
            </a:r>
            <a:r>
              <a:rPr lang="zh-TW" altLang="en-US" sz="2400" dirty="0" smtClean="0"/>
              <a:t>偈</a:t>
            </a:r>
            <a:r>
              <a:rPr lang="zh-CN" altLang="en-US" sz="2400" dirty="0">
                <a:ea typeface="+mj-ea"/>
                <a:cs typeface="Times New Roman" pitchFamily="18" charset="0"/>
              </a:rPr>
              <a:t>子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3399904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xfrm>
            <a:off x="935596" y="332656"/>
            <a:ext cx="7272486" cy="900435"/>
          </a:xfrm>
        </p:spPr>
        <p:txBody>
          <a:bodyPr/>
          <a:lstStyle/>
          <a:p>
            <a:pPr eaLnBrk="1" hangingPunct="1"/>
            <a:r>
              <a:rPr lang="en-US" altLang="zh-CN" sz="3600" b="1" dirty="0">
                <a:ea typeface="Arial Unicode MS" pitchFamily="34" charset="-128"/>
                <a:cs typeface="Arial Unicode MS" pitchFamily="34" charset="-128"/>
              </a:rPr>
              <a:t>Part (A): </a:t>
            </a:r>
            <a:r>
              <a:rPr lang="en-US" sz="3600" b="1" dirty="0">
                <a:cs typeface="Times New Roman" pitchFamily="18" charset="0"/>
              </a:rPr>
              <a:t>Wireless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b="1" dirty="0">
                <a:cs typeface="Times New Roman" pitchFamily="18" charset="0"/>
              </a:rPr>
              <a:t>communications</a:t>
            </a:r>
            <a:endParaRPr lang="en-US" altLang="zh-TW" sz="3600" b="1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16116" y="2819251"/>
            <a:ext cx="320435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ea typeface="+mn-ea"/>
                <a:cs typeface="Times New Roman" pitchFamily="18" charset="0"/>
              </a:rPr>
              <a:t>Butterfly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ea typeface="+mn-ea"/>
                <a:cs typeface="Times New Roman" pitchFamily="18" charset="0"/>
              </a:rPr>
              <a:t>N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ea typeface="+mn-ea"/>
                <a:cs typeface="Times New Roman" pitchFamily="18" charset="0"/>
              </a:rPr>
              <a:t>etwork</a:t>
            </a:r>
          </a:p>
          <a:p>
            <a:pPr>
              <a:spcBef>
                <a:spcPts val="1800"/>
              </a:spcBef>
            </a:pP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ea typeface="+mn-ea"/>
                <a:cs typeface="Times New Roman" pitchFamily="18" charset="0"/>
              </a:rPr>
              <a:t>Wireless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ea typeface="+mn-ea"/>
                <a:cs typeface="Times New Roman" pitchFamily="18" charset="0"/>
              </a:rPr>
              <a:t> Butterfly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N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etwork</a:t>
            </a:r>
            <a:endParaRPr lang="en-US" sz="2000" dirty="0" smtClean="0">
              <a:solidFill>
                <a:schemeClr val="bg1">
                  <a:lumMod val="85000"/>
                </a:schemeClr>
              </a:solidFill>
              <a:ea typeface="+mn-ea"/>
              <a:cs typeface="Times New Roman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ea typeface="+mn-ea"/>
                <a:cs typeface="Times New Roman" pitchFamily="18" charset="0"/>
              </a:rPr>
              <a:t>Physical-layer NC</a:t>
            </a:r>
          </a:p>
          <a:p>
            <a:pPr>
              <a:spcBef>
                <a:spcPts val="1800"/>
              </a:spcBef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ea typeface="+mn-ea"/>
                <a:cs typeface="Times New Roman" pitchFamily="18" charset="0"/>
              </a:rPr>
              <a:t>NC for 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ea typeface="+mn-ea"/>
                <a:cs typeface="Times New Roman" pitchFamily="18" charset="0"/>
              </a:rPr>
              <a:t>redundant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ea typeface="+mn-ea"/>
                <a:cs typeface="Times New Roman" pitchFamily="18" charset="0"/>
              </a:rPr>
              <a:t>storage</a:t>
            </a:r>
            <a:endParaRPr lang="en-US" sz="2000" dirty="0">
              <a:solidFill>
                <a:schemeClr val="bg1">
                  <a:lumMod val="85000"/>
                </a:schemeClr>
              </a:solidFill>
              <a:ea typeface="+mn-ea"/>
              <a:cs typeface="Times New Roman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ea typeface="+mn-ea"/>
                <a:cs typeface="Times New Roman" pitchFamily="18" charset="0"/>
              </a:rPr>
              <a:t>Coding redundancy</a:t>
            </a:r>
          </a:p>
          <a:p>
            <a:pPr>
              <a:spcBef>
                <a:spcPts val="1800"/>
              </a:spcBef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ea typeface="+mn-ea"/>
                <a:cs typeface="Times New Roman" pitchFamily="18" charset="0"/>
              </a:rPr>
              <a:t>Introduction to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ea typeface="+mn-ea"/>
                <a:cs typeface="Times New Roman" pitchFamily="18" charset="0"/>
              </a:rPr>
              <a:t>NC theory</a:t>
            </a:r>
          </a:p>
          <a:p>
            <a:pPr>
              <a:spcBef>
                <a:spcPts val="1800"/>
              </a:spcBef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NC for 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P2P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content 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delivery</a:t>
            </a:r>
            <a:endParaRPr lang="en-US" sz="20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07485" y="491155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400" dirty="0" smtClean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杜</a:t>
            </a:r>
            <a:r>
              <a:rPr kumimoji="0" lang="zh-CN" altLang="en-US" sz="2400" dirty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牧</a:t>
            </a:r>
            <a:endParaRPr kumimoji="0" lang="en-US" sz="2400" dirty="0">
              <a:solidFill>
                <a:schemeClr val="bg1">
                  <a:lumMod val="85000"/>
                </a:schemeClr>
              </a:solidFill>
              <a:latin typeface="+mn-ea"/>
              <a:ea typeface="+mn-ea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2206394" y="5157192"/>
            <a:ext cx="333143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Freeform 19"/>
          <p:cNvSpPr/>
          <p:nvPr/>
        </p:nvSpPr>
        <p:spPr bwMode="auto">
          <a:xfrm>
            <a:off x="5530200" y="4728671"/>
            <a:ext cx="121920" cy="365760"/>
          </a:xfrm>
          <a:custGeom>
            <a:avLst/>
            <a:gdLst>
              <a:gd name="connsiteX0" fmla="*/ 121920 w 121920"/>
              <a:gd name="connsiteY0" fmla="*/ 0 h 365760"/>
              <a:gd name="connsiteX1" fmla="*/ 0 w 121920"/>
              <a:gd name="connsiteY1" fmla="*/ 207264 h 365760"/>
              <a:gd name="connsiteX2" fmla="*/ 121920 w 121920"/>
              <a:gd name="connsiteY2" fmla="*/ 36576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" h="365760">
                <a:moveTo>
                  <a:pt x="121920" y="0"/>
                </a:moveTo>
                <a:cubicBezTo>
                  <a:pt x="60960" y="73152"/>
                  <a:pt x="0" y="146304"/>
                  <a:pt x="0" y="207264"/>
                </a:cubicBezTo>
                <a:cubicBezTo>
                  <a:pt x="0" y="268224"/>
                  <a:pt x="60960" y="316992"/>
                  <a:pt x="121920" y="365760"/>
                </a:cubicBezTo>
              </a:path>
            </a:pathLst>
          </a:cu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56727" y="4361038"/>
            <a:ext cx="546945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ea typeface="新細明體"/>
                <a:cs typeface="Times New Roman" pitchFamily="18" charset="0"/>
              </a:rPr>
              <a:t>(2)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46317" y="1681644"/>
            <a:ext cx="7558131" cy="898358"/>
            <a:chOff x="1334349" y="1861664"/>
            <a:chExt cx="7558131" cy="898358"/>
          </a:xfrm>
        </p:grpSpPr>
        <p:sp>
          <p:nvSpPr>
            <p:cNvPr id="28" name="Rectangle 27"/>
            <p:cNvSpPr/>
            <p:nvPr/>
          </p:nvSpPr>
          <p:spPr>
            <a:xfrm>
              <a:off x="1334349" y="2175247"/>
              <a:ext cx="100540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itchFamily="66" charset="0"/>
                  <a:ea typeface="Arial Unicode MS" pitchFamily="34" charset="-122"/>
                  <a:cs typeface="Arial Unicode MS" pitchFamily="34" charset="-122"/>
                </a:rPr>
                <a:t>唐诗</a:t>
              </a:r>
              <a:endParaRPr lang="en-US" sz="3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892484" y="2126464"/>
              <a:ext cx="29999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n-lt"/>
                </a:rPr>
                <a:t>Network coding</a:t>
              </a:r>
              <a:endParaRPr lang="en-US" sz="3200" dirty="0">
                <a:latin typeface="+mn-lt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374446" y="1861664"/>
              <a:ext cx="112554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kern="0" dirty="0">
                  <a:solidFill>
                    <a:srgbClr val="003399"/>
                  </a:solidFill>
                  <a:latin typeface="Garamond"/>
                  <a:ea typeface="Arial Unicode MS" pitchFamily="34" charset="-128"/>
                  <a:cs typeface="Arial Unicode MS" pitchFamily="34" charset="-128"/>
                </a:rPr>
                <a:t>联</a:t>
              </a:r>
              <a:r>
                <a:rPr lang="zh-CN" altLang="en-US" sz="2800" kern="0" dirty="0" smtClean="0">
                  <a:solidFill>
                    <a:srgbClr val="003399"/>
                  </a:solidFill>
                  <a:latin typeface="Garamond"/>
                  <a:ea typeface="Arial Unicode MS" pitchFamily="34" charset="-128"/>
                  <a:cs typeface="Arial Unicode MS" pitchFamily="34" charset="-128"/>
                </a:rPr>
                <a:t>想</a:t>
              </a:r>
              <a:endParaRPr lang="en-US" sz="2400" dirty="0"/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 flipV="1">
              <a:off x="2519772" y="2390996"/>
              <a:ext cx="3220875" cy="2589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99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</p:grpSp>
      <p:sp>
        <p:nvSpPr>
          <p:cNvPr id="33" name="Rectangle 32"/>
          <p:cNvSpPr/>
          <p:nvPr/>
        </p:nvSpPr>
        <p:spPr>
          <a:xfrm>
            <a:off x="5299207" y="5265204"/>
            <a:ext cx="546945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ea typeface="新細明體"/>
                <a:cs typeface="Times New Roman" pitchFamily="18" charset="0"/>
              </a:rPr>
              <a:t>(3)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H="1">
            <a:off x="2212672" y="6273316"/>
            <a:ext cx="333143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2231740" y="3135248"/>
            <a:ext cx="3298460" cy="299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Freeform 35"/>
          <p:cNvSpPr/>
          <p:nvPr/>
        </p:nvSpPr>
        <p:spPr bwMode="auto">
          <a:xfrm>
            <a:off x="5544108" y="5763540"/>
            <a:ext cx="121920" cy="365760"/>
          </a:xfrm>
          <a:custGeom>
            <a:avLst/>
            <a:gdLst>
              <a:gd name="connsiteX0" fmla="*/ 121920 w 121920"/>
              <a:gd name="connsiteY0" fmla="*/ 0 h 365760"/>
              <a:gd name="connsiteX1" fmla="*/ 0 w 121920"/>
              <a:gd name="connsiteY1" fmla="*/ 207264 h 365760"/>
              <a:gd name="connsiteX2" fmla="*/ 121920 w 121920"/>
              <a:gd name="connsiteY2" fmla="*/ 36576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" h="365760">
                <a:moveTo>
                  <a:pt x="121920" y="0"/>
                </a:moveTo>
                <a:cubicBezTo>
                  <a:pt x="60960" y="73152"/>
                  <a:pt x="0" y="146304"/>
                  <a:pt x="0" y="207264"/>
                </a:cubicBezTo>
                <a:cubicBezTo>
                  <a:pt x="0" y="268224"/>
                  <a:pt x="60960" y="316992"/>
                  <a:pt x="121920" y="365760"/>
                </a:cubicBezTo>
              </a:path>
            </a:pathLst>
          </a:cu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0885" y="5919663"/>
            <a:ext cx="1836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</a:rPr>
              <a:t>禅师</a:t>
            </a:r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</a:rPr>
              <a:t>的</a:t>
            </a:r>
            <a:r>
              <a:rPr lang="zh-TW" altLang="en-US" sz="2400" dirty="0" smtClean="0">
                <a:solidFill>
                  <a:schemeClr val="bg1">
                    <a:lumMod val="85000"/>
                  </a:schemeClr>
                </a:solidFill>
              </a:rPr>
              <a:t>偈</a:t>
            </a:r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ea typeface="+mj-ea"/>
                <a:cs typeface="Times New Roman" pitchFamily="18" charset="0"/>
              </a:rPr>
              <a:t>子</a:t>
            </a:r>
            <a:endParaRPr lang="en-US" altLang="zh-TW" sz="24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663789" y="2596842"/>
            <a:ext cx="25562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kern="0" dirty="0">
                <a:solidFill>
                  <a:srgbClr val="003399"/>
                </a:solidFill>
                <a:latin typeface="Garamond"/>
                <a:ea typeface="Arial Unicode MS" pitchFamily="34" charset="-128"/>
                <a:cs typeface="Arial Unicode MS" pitchFamily="34" charset="-128"/>
              </a:rPr>
              <a:t>回</a:t>
            </a:r>
            <a:r>
              <a:rPr lang="zh-CN" altLang="en-US" sz="2000" kern="0" dirty="0" smtClean="0">
                <a:solidFill>
                  <a:srgbClr val="003399"/>
                </a:solidFill>
                <a:latin typeface="Garamond"/>
                <a:ea typeface="Arial Unicode MS" pitchFamily="34" charset="-128"/>
                <a:cs typeface="Arial Unicode MS" pitchFamily="34" charset="-128"/>
              </a:rPr>
              <a:t>想人生中的</a:t>
            </a:r>
            <a:r>
              <a:rPr lang="zh-CN" altLang="en-US" sz="2000" kern="0" dirty="0" smtClean="0">
                <a:solidFill>
                  <a:srgbClr val="C00000"/>
                </a:solidFill>
                <a:latin typeface="Garamond"/>
                <a:ea typeface="Arial Unicode MS" pitchFamily="34" charset="-128"/>
                <a:cs typeface="Arial Unicode MS" pitchFamily="34" charset="-128"/>
              </a:rPr>
              <a:t>顿悟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28524" y="2859323"/>
            <a:ext cx="1915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400" dirty="0" smtClean="0">
                <a:solidFill>
                  <a:srgbClr val="000000"/>
                </a:solidFill>
                <a:latin typeface="Arial"/>
                <a:ea typeface="新細明體"/>
              </a:rPr>
              <a:t>李</a:t>
            </a:r>
            <a:r>
              <a:rPr kumimoji="0" lang="zh-CN" altLang="en-US" sz="2400" dirty="0">
                <a:solidFill>
                  <a:srgbClr val="000000"/>
                </a:solidFill>
                <a:latin typeface="Arial"/>
                <a:ea typeface="新細明體"/>
              </a:rPr>
              <a:t>商隐</a:t>
            </a:r>
            <a:endParaRPr kumimoji="0" lang="en-US" sz="2400" dirty="0">
              <a:solidFill>
                <a:srgbClr val="000000"/>
              </a:solidFill>
              <a:latin typeface="Arial"/>
              <a:ea typeface="新細明體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16116" y="2819251"/>
            <a:ext cx="32043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000" b="1" dirty="0" smtClean="0">
                <a:solidFill>
                  <a:srgbClr val="003399"/>
                </a:solidFill>
                <a:ea typeface="+mn-ea"/>
                <a:cs typeface="Times New Roman" pitchFamily="18" charset="0"/>
              </a:rPr>
              <a:t>Butterfly</a:t>
            </a:r>
            <a:r>
              <a:rPr lang="en-US" sz="2000" dirty="0" smtClean="0">
                <a:solidFill>
                  <a:srgbClr val="003399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3399"/>
                </a:solidFill>
                <a:ea typeface="+mn-ea"/>
                <a:cs typeface="Times New Roman" pitchFamily="18" charset="0"/>
              </a:rPr>
              <a:t>N</a:t>
            </a:r>
            <a:r>
              <a:rPr lang="en-US" sz="2000" b="1" dirty="0" smtClean="0">
                <a:solidFill>
                  <a:srgbClr val="003399"/>
                </a:solidFill>
                <a:ea typeface="+mn-ea"/>
                <a:cs typeface="Times New Roman" pitchFamily="18" charset="0"/>
              </a:rPr>
              <a:t>etwork</a:t>
            </a:r>
          </a:p>
          <a:p>
            <a:pPr>
              <a:spcBef>
                <a:spcPts val="1800"/>
              </a:spcBef>
            </a:pPr>
            <a:r>
              <a:rPr lang="en-US" sz="2000" b="1" dirty="0" smtClean="0">
                <a:ea typeface="+mn-ea"/>
                <a:cs typeface="Times New Roman" pitchFamily="18" charset="0"/>
              </a:rPr>
              <a:t>Wireless</a:t>
            </a:r>
            <a:r>
              <a:rPr lang="en-US" sz="2000" dirty="0" smtClean="0">
                <a:ea typeface="+mn-ea"/>
                <a:cs typeface="Times New Roman" pitchFamily="18" charset="0"/>
              </a:rPr>
              <a:t> Butterfly </a:t>
            </a:r>
            <a:r>
              <a:rPr lang="en-US" sz="2000" dirty="0">
                <a:cs typeface="Times New Roman" pitchFamily="18" charset="0"/>
              </a:rPr>
              <a:t>N</a:t>
            </a:r>
            <a:r>
              <a:rPr lang="en-US" sz="2000" dirty="0" smtClean="0">
                <a:cs typeface="Times New Roman" pitchFamily="18" charset="0"/>
              </a:rPr>
              <a:t>etwork</a:t>
            </a:r>
            <a:endParaRPr lang="en-US" sz="2000" dirty="0" smtClean="0">
              <a:ea typeface="+mn-ea"/>
              <a:cs typeface="Times New Roman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2000" dirty="0" smtClean="0">
                <a:ea typeface="+mn-ea"/>
                <a:cs typeface="Times New Roman" pitchFamily="18" charset="0"/>
              </a:rPr>
              <a:t>Physical-layer NC</a:t>
            </a:r>
          </a:p>
        </p:txBody>
      </p:sp>
      <p:sp>
        <p:nvSpPr>
          <p:cNvPr id="42" name="Freeform 41"/>
          <p:cNvSpPr/>
          <p:nvPr/>
        </p:nvSpPr>
        <p:spPr bwMode="auto">
          <a:xfrm>
            <a:off x="5555156" y="3561141"/>
            <a:ext cx="121920" cy="365760"/>
          </a:xfrm>
          <a:custGeom>
            <a:avLst/>
            <a:gdLst>
              <a:gd name="connsiteX0" fmla="*/ 121920 w 121920"/>
              <a:gd name="connsiteY0" fmla="*/ 0 h 365760"/>
              <a:gd name="connsiteX1" fmla="*/ 0 w 121920"/>
              <a:gd name="connsiteY1" fmla="*/ 207264 h 365760"/>
              <a:gd name="connsiteX2" fmla="*/ 121920 w 121920"/>
              <a:gd name="connsiteY2" fmla="*/ 36576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" h="365760">
                <a:moveTo>
                  <a:pt x="121920" y="0"/>
                </a:moveTo>
                <a:cubicBezTo>
                  <a:pt x="60960" y="73152"/>
                  <a:pt x="0" y="146304"/>
                  <a:pt x="0" y="207264"/>
                </a:cubicBezTo>
                <a:cubicBezTo>
                  <a:pt x="0" y="268224"/>
                  <a:pt x="60960" y="316992"/>
                  <a:pt x="121920" y="365760"/>
                </a:cubicBezTo>
              </a:path>
            </a:pathLst>
          </a:custGeom>
          <a:noFill/>
          <a:ln w="12700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5562952" y="3135248"/>
            <a:ext cx="121920" cy="365760"/>
          </a:xfrm>
          <a:custGeom>
            <a:avLst/>
            <a:gdLst>
              <a:gd name="connsiteX0" fmla="*/ 121920 w 121920"/>
              <a:gd name="connsiteY0" fmla="*/ 0 h 365760"/>
              <a:gd name="connsiteX1" fmla="*/ 0 w 121920"/>
              <a:gd name="connsiteY1" fmla="*/ 207264 h 365760"/>
              <a:gd name="connsiteX2" fmla="*/ 121920 w 121920"/>
              <a:gd name="connsiteY2" fmla="*/ 36576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" h="365760">
                <a:moveTo>
                  <a:pt x="121920" y="0"/>
                </a:moveTo>
                <a:cubicBezTo>
                  <a:pt x="60960" y="73152"/>
                  <a:pt x="0" y="146304"/>
                  <a:pt x="0" y="207264"/>
                </a:cubicBezTo>
                <a:cubicBezTo>
                  <a:pt x="0" y="268224"/>
                  <a:pt x="60960" y="316992"/>
                  <a:pt x="121920" y="365760"/>
                </a:cubicBezTo>
              </a:path>
            </a:pathLst>
          </a:custGeom>
          <a:noFill/>
          <a:ln w="12700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91580" y="3831431"/>
            <a:ext cx="1414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/>
              <a:t>西昆</a:t>
            </a:r>
            <a:r>
              <a:rPr lang="zh-TW" altLang="en-US" sz="2400" dirty="0"/>
              <a:t>诗派</a:t>
            </a:r>
            <a:endParaRPr lang="en-US" sz="2400" dirty="0"/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2161412" y="3032956"/>
            <a:ext cx="3443040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flipH="1" flipV="1">
            <a:off x="2161412" y="3297874"/>
            <a:ext cx="3490708" cy="74319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Freeform 48"/>
          <p:cNvSpPr/>
          <p:nvPr/>
        </p:nvSpPr>
        <p:spPr bwMode="auto">
          <a:xfrm flipH="1">
            <a:off x="2161412" y="3297874"/>
            <a:ext cx="121920" cy="671186"/>
          </a:xfrm>
          <a:custGeom>
            <a:avLst/>
            <a:gdLst>
              <a:gd name="connsiteX0" fmla="*/ 121920 w 121920"/>
              <a:gd name="connsiteY0" fmla="*/ 0 h 365760"/>
              <a:gd name="connsiteX1" fmla="*/ 0 w 121920"/>
              <a:gd name="connsiteY1" fmla="*/ 207264 h 365760"/>
              <a:gd name="connsiteX2" fmla="*/ 121920 w 121920"/>
              <a:gd name="connsiteY2" fmla="*/ 36576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" h="365760">
                <a:moveTo>
                  <a:pt x="121920" y="0"/>
                </a:moveTo>
                <a:cubicBezTo>
                  <a:pt x="60960" y="73152"/>
                  <a:pt x="0" y="146304"/>
                  <a:pt x="0" y="207264"/>
                </a:cubicBezTo>
                <a:cubicBezTo>
                  <a:pt x="0" y="268224"/>
                  <a:pt x="60960" y="316992"/>
                  <a:pt x="121920" y="365760"/>
                </a:cubicBezTo>
              </a:path>
            </a:pathLst>
          </a:custGeom>
          <a:noFill/>
          <a:ln w="12700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4851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AE93E632-2D4F-49FA-B0E3-B9B77C44BF76}" type="datetime1">
              <a:rPr kumimoji="0" lang="zh-TW" altLang="en-US" sz="1200" smtClean="0">
                <a:latin typeface="Garamond" pitchFamily="18" charset="0"/>
              </a:rPr>
              <a:pPr eaLnBrk="1" hangingPunct="1"/>
              <a:t>2013/9/3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A059F49F-ED34-47B0-B675-7BFF633D7C91}" type="slidenum">
              <a:rPr kumimoji="0" lang="en-US" altLang="zh-TW" sz="1200" smtClean="0">
                <a:latin typeface="Garamond" pitchFamily="18" charset="0"/>
              </a:rPr>
              <a:pPr eaLnBrk="1" hangingPunct="1"/>
              <a:t>17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6068" y="830317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>
                <a:solidFill>
                  <a:schemeClr val="bg1">
                    <a:lumMod val="75000"/>
                  </a:schemeClr>
                </a:solidFill>
              </a:rPr>
              <a:t>《</a:t>
            </a:r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</a:rPr>
              <a:t>锦瑟</a:t>
            </a:r>
            <a:r>
              <a:rPr lang="en-US" altLang="zh-CN" sz="2400" dirty="0">
                <a:solidFill>
                  <a:schemeClr val="bg1">
                    <a:lumMod val="75000"/>
                  </a:schemeClr>
                </a:solidFill>
              </a:rPr>
              <a:t>》</a:t>
            </a:r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</a:rPr>
              <a:t>锦瑟无端五十弦，一弦一柱思华年。</a:t>
            </a:r>
            <a:endParaRPr lang="en-US" altLang="zh-CN" sz="2400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</a:rPr>
              <a:t>庄生晓梦迷蝴蝶，望帝春心托杜鹃。</a:t>
            </a:r>
            <a:endParaRPr lang="en-US" altLang="zh-CN" sz="2400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</a:rPr>
              <a:t>沧海月明珠有泪，蓝田日暖玉生烟。</a:t>
            </a:r>
            <a:endParaRPr lang="en-US" altLang="zh-CN" sz="2400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</a:rPr>
              <a:t>此情可待成追忆，只是当时已惘然。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algn="r" latinLnBrk="1"/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</a:rPr>
              <a:t>《</a:t>
            </a:r>
            <a:r>
              <a:rPr lang="zh-CN" altLang="en-US" sz="2400" b="1" dirty="0">
                <a:solidFill>
                  <a:schemeClr val="bg1">
                    <a:lumMod val="75000"/>
                  </a:schemeClr>
                </a:solidFill>
              </a:rPr>
              <a:t>无题</a:t>
            </a:r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</a:rPr>
              <a:t>》</a:t>
            </a:r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</a:rPr>
              <a:t>昨夜星辰昨夜</a:t>
            </a:r>
            <a:r>
              <a:rPr lang="zh-CN" altLang="en-US" sz="2400" dirty="0" smtClean="0">
                <a:solidFill>
                  <a:schemeClr val="bg1">
                    <a:lumMod val="75000"/>
                  </a:schemeClr>
                </a:solidFill>
              </a:rPr>
              <a:t>风，画</a:t>
            </a:r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</a:rPr>
              <a:t>楼西畔桂堂东</a:t>
            </a:r>
            <a:r>
              <a:rPr lang="zh-CN" altLang="en-US" sz="2400" dirty="0" smtClean="0">
                <a:solidFill>
                  <a:schemeClr val="bg1">
                    <a:lumMod val="75000"/>
                  </a:schemeClr>
                </a:solidFill>
              </a:rPr>
              <a:t>。</a:t>
            </a:r>
            <a:endParaRPr lang="en-US" altLang="zh-CN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r" latinLnBrk="1"/>
            <a:r>
              <a:rPr lang="zh-CN" altLang="en-US" sz="2400" dirty="0" smtClean="0">
                <a:solidFill>
                  <a:schemeClr val="bg1">
                    <a:lumMod val="75000"/>
                  </a:schemeClr>
                </a:solidFill>
              </a:rPr>
              <a:t>身</a:t>
            </a:r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</a:rPr>
              <a:t>无彩凤双飞</a:t>
            </a:r>
            <a:r>
              <a:rPr lang="zh-CN" altLang="en-US" sz="2400" dirty="0" smtClean="0">
                <a:solidFill>
                  <a:schemeClr val="bg1">
                    <a:lumMod val="75000"/>
                  </a:schemeClr>
                </a:solidFill>
              </a:rPr>
              <a:t>翼，心</a:t>
            </a:r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</a:rPr>
              <a:t>有灵犀一点通</a:t>
            </a:r>
            <a:r>
              <a:rPr lang="zh-CN" altLang="en-US" sz="2400" dirty="0" smtClean="0">
                <a:solidFill>
                  <a:schemeClr val="bg1">
                    <a:lumMod val="75000"/>
                  </a:schemeClr>
                </a:solidFill>
              </a:rPr>
              <a:t>。</a:t>
            </a:r>
            <a:endParaRPr lang="en-US" altLang="zh-CN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r" latinLnBrk="1"/>
            <a:r>
              <a:rPr lang="zh-CN" altLang="en-US" sz="2400" dirty="0" smtClean="0">
                <a:solidFill>
                  <a:schemeClr val="bg1">
                    <a:lumMod val="75000"/>
                  </a:schemeClr>
                </a:solidFill>
              </a:rPr>
              <a:t>隔</a:t>
            </a:r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</a:rPr>
              <a:t>座送钩春酒</a:t>
            </a:r>
            <a:r>
              <a:rPr lang="zh-CN" altLang="en-US" sz="2400" dirty="0" smtClean="0">
                <a:solidFill>
                  <a:schemeClr val="bg1">
                    <a:lumMod val="75000"/>
                  </a:schemeClr>
                </a:solidFill>
              </a:rPr>
              <a:t>暖，分</a:t>
            </a:r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</a:rPr>
              <a:t>曹射覆蜡灯红</a:t>
            </a:r>
            <a:r>
              <a:rPr lang="zh-CN" altLang="en-US" sz="2400" dirty="0" smtClean="0">
                <a:solidFill>
                  <a:schemeClr val="bg1">
                    <a:lumMod val="75000"/>
                  </a:schemeClr>
                </a:solidFill>
              </a:rPr>
              <a:t>。</a:t>
            </a:r>
            <a:endParaRPr lang="en-US" altLang="zh-CN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r" latinLnBrk="1"/>
            <a:r>
              <a:rPr lang="zh-CN" altLang="en-US" sz="2400" dirty="0" smtClean="0">
                <a:solidFill>
                  <a:schemeClr val="bg1">
                    <a:lumMod val="75000"/>
                  </a:schemeClr>
                </a:solidFill>
              </a:rPr>
              <a:t>嗟</a:t>
            </a:r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</a:rPr>
              <a:t>余听鼓应官</a:t>
            </a:r>
            <a:r>
              <a:rPr lang="zh-CN" altLang="en-US" sz="2400" dirty="0" smtClean="0">
                <a:solidFill>
                  <a:schemeClr val="bg1">
                    <a:lumMod val="75000"/>
                  </a:schemeClr>
                </a:solidFill>
              </a:rPr>
              <a:t>去，走</a:t>
            </a:r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</a:rPr>
              <a:t>马兰台类转蓬。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algn="r" latinLnBrk="1"/>
            <a:r>
              <a:rPr lang="en-US" altLang="zh-CN" sz="2400" b="1" dirty="0"/>
              <a:t>《</a:t>
            </a:r>
            <a:r>
              <a:rPr lang="zh-CN" altLang="en-US" sz="2400" b="1" dirty="0"/>
              <a:t>无题</a:t>
            </a:r>
            <a:r>
              <a:rPr lang="en-US" altLang="zh-CN" sz="2400" b="1" dirty="0"/>
              <a:t>》</a:t>
            </a:r>
            <a:r>
              <a:rPr lang="zh-CN" altLang="en-US" sz="2400" b="1" dirty="0"/>
              <a:t>相见时难别亦</a:t>
            </a:r>
            <a:r>
              <a:rPr lang="zh-CN" altLang="en-US" sz="2400" b="1" dirty="0" smtClean="0"/>
              <a:t>难，东</a:t>
            </a:r>
            <a:r>
              <a:rPr lang="zh-CN" altLang="en-US" sz="2400" b="1" dirty="0"/>
              <a:t>风无力百花残</a:t>
            </a:r>
            <a:r>
              <a:rPr lang="zh-CN" altLang="en-US" sz="2400" b="1" dirty="0" smtClean="0"/>
              <a:t>。</a:t>
            </a:r>
            <a:endParaRPr lang="en-US" altLang="zh-CN" sz="2400" b="1" dirty="0" smtClean="0"/>
          </a:p>
          <a:p>
            <a:pPr algn="r" latinLnBrk="1"/>
            <a:r>
              <a:rPr lang="zh-CN" altLang="en-US" sz="2400" b="1" dirty="0" smtClean="0"/>
              <a:t>春</a:t>
            </a:r>
            <a:r>
              <a:rPr lang="zh-CN" altLang="en-US" sz="2400" b="1" dirty="0"/>
              <a:t>蚕到死丝方</a:t>
            </a:r>
            <a:r>
              <a:rPr lang="zh-CN" altLang="en-US" sz="2400" b="1" dirty="0" smtClean="0"/>
              <a:t>尽，蜡</a:t>
            </a:r>
            <a:r>
              <a:rPr lang="zh-CN" altLang="en-US" sz="2400" b="1" dirty="0"/>
              <a:t>炬成灰泪始干</a:t>
            </a:r>
            <a:r>
              <a:rPr lang="zh-CN" altLang="en-US" sz="2400" b="1" dirty="0" smtClean="0"/>
              <a:t>。</a:t>
            </a:r>
            <a:endParaRPr lang="en-US" altLang="zh-CN" sz="2400" b="1" dirty="0" smtClean="0"/>
          </a:p>
          <a:p>
            <a:pPr algn="r" latinLnBrk="1"/>
            <a:r>
              <a:rPr lang="zh-CN" altLang="en-US" sz="2400" b="1" dirty="0" smtClean="0"/>
              <a:t>晓</a:t>
            </a:r>
            <a:r>
              <a:rPr lang="zh-CN" altLang="en-US" sz="2400" b="1" dirty="0"/>
              <a:t>镜但愁云鬓</a:t>
            </a:r>
            <a:r>
              <a:rPr lang="zh-CN" altLang="en-US" sz="2400" b="1" dirty="0" smtClean="0"/>
              <a:t>改，夜</a:t>
            </a:r>
            <a:r>
              <a:rPr lang="zh-CN" altLang="en-US" sz="2400" b="1" dirty="0"/>
              <a:t>吟应觉月光寒</a:t>
            </a:r>
            <a:r>
              <a:rPr lang="zh-CN" altLang="en-US" sz="2400" b="1" dirty="0" smtClean="0"/>
              <a:t>。</a:t>
            </a:r>
            <a:endParaRPr lang="en-US" altLang="zh-CN" sz="2400" b="1" dirty="0" smtClean="0"/>
          </a:p>
          <a:p>
            <a:pPr algn="r" latinLnBrk="1"/>
            <a:r>
              <a:rPr lang="zh-CN" altLang="en-US" sz="2400" b="1" dirty="0" smtClean="0"/>
              <a:t>蓬</a:t>
            </a:r>
            <a:r>
              <a:rPr lang="zh-CN" altLang="en-US" sz="2400" b="1" dirty="0"/>
              <a:t>山此去无多</a:t>
            </a:r>
            <a:r>
              <a:rPr lang="zh-CN" altLang="en-US" sz="2400" b="1" dirty="0" smtClean="0"/>
              <a:t>路，青</a:t>
            </a:r>
            <a:r>
              <a:rPr lang="zh-CN" altLang="en-US" sz="2400" b="1" dirty="0"/>
              <a:t>鸟殷勤为探看。</a:t>
            </a:r>
            <a:endParaRPr lang="en-US" sz="2400" b="1" dirty="0"/>
          </a:p>
          <a:p>
            <a:pPr algn="r" latinLnBrk="1"/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</a:rPr>
              <a:t>《</a:t>
            </a:r>
            <a:r>
              <a:rPr lang="zh-CN" altLang="en-US" sz="2400" b="1" dirty="0">
                <a:solidFill>
                  <a:schemeClr val="bg1">
                    <a:lumMod val="75000"/>
                  </a:schemeClr>
                </a:solidFill>
              </a:rPr>
              <a:t>夜雨寄北</a:t>
            </a:r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</a:rPr>
              <a:t>》</a:t>
            </a:r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</a:rPr>
              <a:t>君问归期未有</a:t>
            </a:r>
            <a:r>
              <a:rPr lang="zh-CN" altLang="en-US" sz="2400" dirty="0" smtClean="0">
                <a:solidFill>
                  <a:schemeClr val="bg1">
                    <a:lumMod val="75000"/>
                  </a:schemeClr>
                </a:solidFill>
              </a:rPr>
              <a:t>期，巴</a:t>
            </a:r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</a:rPr>
              <a:t>山夜雨涨秋池</a:t>
            </a:r>
            <a:r>
              <a:rPr lang="zh-CN" altLang="en-US" sz="2400" dirty="0" smtClean="0">
                <a:solidFill>
                  <a:schemeClr val="bg1">
                    <a:lumMod val="75000"/>
                  </a:schemeClr>
                </a:solidFill>
              </a:rPr>
              <a:t>。</a:t>
            </a:r>
            <a:endParaRPr lang="en-US" altLang="zh-CN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r" latinLnBrk="1"/>
            <a:r>
              <a:rPr lang="zh-CN" altLang="en-US" sz="2400" dirty="0" smtClean="0">
                <a:solidFill>
                  <a:schemeClr val="bg1">
                    <a:lumMod val="75000"/>
                  </a:schemeClr>
                </a:solidFill>
              </a:rPr>
              <a:t>何</a:t>
            </a:r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</a:rPr>
              <a:t>当共剪西窗</a:t>
            </a:r>
            <a:r>
              <a:rPr lang="zh-CN" altLang="en-US" sz="2400" dirty="0" smtClean="0">
                <a:solidFill>
                  <a:schemeClr val="bg1">
                    <a:lumMod val="75000"/>
                  </a:schemeClr>
                </a:solidFill>
              </a:rPr>
              <a:t>烛，却</a:t>
            </a:r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</a:rPr>
              <a:t>话巴山夜雨时。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Rectangle 6"/>
          <p:cNvSpPr txBox="1">
            <a:spLocks noChangeArrowheads="1"/>
          </p:cNvSpPr>
          <p:nvPr/>
        </p:nvSpPr>
        <p:spPr>
          <a:xfrm>
            <a:off x="431540" y="746868"/>
            <a:ext cx="2412268" cy="203405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+mj-lt"/>
                <a:ea typeface="PMingLiU" pitchFamily="18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PMingLiU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PMingLiU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PMingLiU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PMingLiU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CN" altLang="en-US" sz="4400" kern="0" dirty="0" smtClean="0">
                <a:ea typeface="Arial Unicode MS" pitchFamily="34" charset="-128"/>
                <a:cs typeface="Arial Unicode MS" pitchFamily="34" charset="-128"/>
              </a:rPr>
              <a:t>李</a:t>
            </a:r>
            <a:r>
              <a:rPr lang="zh-CN" altLang="en-US" sz="4400" kern="0" dirty="0">
                <a:ea typeface="Arial Unicode MS" pitchFamily="34" charset="-128"/>
                <a:cs typeface="Arial Unicode MS" pitchFamily="34" charset="-128"/>
              </a:rPr>
              <a:t>商隐</a:t>
            </a:r>
            <a:r>
              <a:rPr lang="zh-CN" altLang="en-US" sz="44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代表</a:t>
            </a:r>
            <a:r>
              <a:rPr lang="zh-CN" altLang="en-US" sz="4400" kern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作</a:t>
            </a:r>
            <a:endParaRPr lang="en-US" altLang="zh-CN" sz="4400" kern="0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altLang="zh-TW" sz="2400" kern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by Wikipedia</a:t>
            </a:r>
            <a:endParaRPr lang="en-US" altLang="zh-TW" sz="2400" kern="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5242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130"/>
          </a:xfrm>
          <a:prstGeom prst="rect">
            <a:avLst/>
          </a:prstGeom>
        </p:spPr>
      </p:pic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A059F49F-ED34-47B0-B675-7BFF633D7C91}" type="slidenum">
              <a:rPr kumimoji="0" lang="en-US" altLang="zh-TW" sz="1200" smtClean="0">
                <a:latin typeface="Garamond" pitchFamily="18" charset="0"/>
              </a:rPr>
              <a:pPr eaLnBrk="1" hangingPunct="1"/>
              <a:t>18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5599214" y="1124744"/>
            <a:ext cx="448950" cy="2772308"/>
          </a:xfrm>
          <a:prstGeom prst="roundRect">
            <a:avLst/>
          </a:prstGeom>
          <a:noFill/>
          <a:ln w="2857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479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AE93E632-2D4F-49FA-B0E3-B9B77C44BF76}" type="datetime1">
              <a:rPr kumimoji="0" lang="zh-TW" altLang="en-US" sz="1200" smtClean="0">
                <a:latin typeface="Garamond" pitchFamily="18" charset="0"/>
              </a:rPr>
              <a:pPr eaLnBrk="1" hangingPunct="1"/>
              <a:t>2013/9/3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A059F49F-ED34-47B0-B675-7BFF633D7C91}" type="slidenum">
              <a:rPr kumimoji="0" lang="en-US" altLang="zh-TW" sz="1200" smtClean="0">
                <a:latin typeface="Garamond" pitchFamily="18" charset="0"/>
              </a:rPr>
              <a:pPr eaLnBrk="1" hangingPunct="1"/>
              <a:t>19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6068" y="830317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400" b="1" dirty="0"/>
              <a:t>《</a:t>
            </a:r>
            <a:r>
              <a:rPr lang="zh-CN" altLang="en-US" sz="2400" b="1" dirty="0"/>
              <a:t>锦瑟</a:t>
            </a:r>
            <a:r>
              <a:rPr lang="en-US" altLang="zh-CN" sz="2400" b="1" dirty="0"/>
              <a:t>》</a:t>
            </a:r>
            <a:r>
              <a:rPr lang="zh-CN" altLang="en-US" sz="2400" b="1" dirty="0"/>
              <a:t>锦瑟无端五十</a:t>
            </a:r>
            <a:r>
              <a:rPr lang="zh-CN" altLang="en-US" sz="2400" b="1" dirty="0" smtClean="0"/>
              <a:t>弦，一</a:t>
            </a:r>
            <a:r>
              <a:rPr lang="zh-CN" altLang="en-US" sz="2400" b="1" dirty="0"/>
              <a:t>弦一柱思华年</a:t>
            </a:r>
            <a:r>
              <a:rPr lang="zh-CN" altLang="en-US" sz="2400" b="1" dirty="0" smtClean="0"/>
              <a:t>。</a:t>
            </a:r>
            <a:endParaRPr lang="en-US" altLang="zh-CN" sz="2400" b="1" dirty="0" smtClean="0"/>
          </a:p>
          <a:p>
            <a:pPr algn="r"/>
            <a:r>
              <a:rPr lang="zh-CN" altLang="en-US" sz="2400" b="1" dirty="0" smtClean="0"/>
              <a:t>庄</a:t>
            </a:r>
            <a:r>
              <a:rPr lang="zh-CN" altLang="en-US" sz="2400" b="1" dirty="0"/>
              <a:t>生晓梦迷蝴</a:t>
            </a:r>
            <a:r>
              <a:rPr lang="zh-CN" altLang="en-US" sz="2400" b="1" dirty="0" smtClean="0"/>
              <a:t>蝶，望</a:t>
            </a:r>
            <a:r>
              <a:rPr lang="zh-CN" altLang="en-US" sz="2400" b="1" dirty="0"/>
              <a:t>帝春心托杜鹃</a:t>
            </a:r>
            <a:r>
              <a:rPr lang="zh-CN" altLang="en-US" sz="2400" b="1" dirty="0" smtClean="0"/>
              <a:t>。</a:t>
            </a:r>
            <a:endParaRPr lang="en-US" altLang="zh-CN" sz="2400" b="1" dirty="0" smtClean="0"/>
          </a:p>
          <a:p>
            <a:pPr algn="r"/>
            <a:r>
              <a:rPr lang="zh-CN" altLang="en-US" sz="2400" b="1" dirty="0" smtClean="0"/>
              <a:t>沧</a:t>
            </a:r>
            <a:r>
              <a:rPr lang="zh-CN" altLang="en-US" sz="2400" b="1" dirty="0"/>
              <a:t>海月明珠有</a:t>
            </a:r>
            <a:r>
              <a:rPr lang="zh-CN" altLang="en-US" sz="2400" b="1" dirty="0" smtClean="0"/>
              <a:t>泪，蓝</a:t>
            </a:r>
            <a:r>
              <a:rPr lang="zh-CN" altLang="en-US" sz="2400" b="1" dirty="0"/>
              <a:t>田日暖玉生烟</a:t>
            </a:r>
            <a:r>
              <a:rPr lang="zh-CN" altLang="en-US" sz="2400" b="1" dirty="0" smtClean="0"/>
              <a:t>。</a:t>
            </a:r>
            <a:endParaRPr lang="en-US" altLang="zh-CN" sz="2400" b="1" dirty="0" smtClean="0"/>
          </a:p>
          <a:p>
            <a:pPr algn="r"/>
            <a:r>
              <a:rPr lang="zh-CN" altLang="en-US" sz="2400" b="1" dirty="0" smtClean="0"/>
              <a:t>此</a:t>
            </a:r>
            <a:r>
              <a:rPr lang="zh-CN" altLang="en-US" sz="2400" b="1" dirty="0"/>
              <a:t>情可待成追</a:t>
            </a:r>
            <a:r>
              <a:rPr lang="zh-CN" altLang="en-US" sz="2400" b="1" dirty="0" smtClean="0"/>
              <a:t>忆，只</a:t>
            </a:r>
            <a:r>
              <a:rPr lang="zh-CN" altLang="en-US" sz="2400" b="1" dirty="0"/>
              <a:t>是当时已惘然</a:t>
            </a:r>
            <a:r>
              <a:rPr lang="zh-CN" altLang="en-US" sz="2400" b="1" dirty="0" smtClean="0"/>
              <a:t>。</a:t>
            </a:r>
            <a:endParaRPr lang="en-US" sz="2400" b="1" dirty="0"/>
          </a:p>
          <a:p>
            <a:pPr algn="r" latinLnBrk="1"/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</a:rPr>
              <a:t>《</a:t>
            </a:r>
            <a:r>
              <a:rPr lang="zh-CN" altLang="en-US" sz="2400" b="1" dirty="0">
                <a:solidFill>
                  <a:schemeClr val="bg1">
                    <a:lumMod val="75000"/>
                  </a:schemeClr>
                </a:solidFill>
              </a:rPr>
              <a:t>无题</a:t>
            </a:r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</a:rPr>
              <a:t>》</a:t>
            </a:r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</a:rPr>
              <a:t>昨夜星辰昨夜</a:t>
            </a:r>
            <a:r>
              <a:rPr lang="zh-CN" altLang="en-US" sz="2400" dirty="0" smtClean="0">
                <a:solidFill>
                  <a:schemeClr val="bg1">
                    <a:lumMod val="75000"/>
                  </a:schemeClr>
                </a:solidFill>
              </a:rPr>
              <a:t>风，画</a:t>
            </a:r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</a:rPr>
              <a:t>楼西畔桂堂东</a:t>
            </a:r>
            <a:r>
              <a:rPr lang="zh-CN" altLang="en-US" sz="2400" dirty="0" smtClean="0">
                <a:solidFill>
                  <a:schemeClr val="bg1">
                    <a:lumMod val="75000"/>
                  </a:schemeClr>
                </a:solidFill>
              </a:rPr>
              <a:t>。</a:t>
            </a:r>
            <a:endParaRPr lang="en-US" altLang="zh-CN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r" latinLnBrk="1"/>
            <a:r>
              <a:rPr lang="zh-CN" altLang="en-US" sz="2400" dirty="0" smtClean="0">
                <a:solidFill>
                  <a:schemeClr val="bg1">
                    <a:lumMod val="75000"/>
                  </a:schemeClr>
                </a:solidFill>
              </a:rPr>
              <a:t>身</a:t>
            </a:r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</a:rPr>
              <a:t>无彩凤双飞</a:t>
            </a:r>
            <a:r>
              <a:rPr lang="zh-CN" altLang="en-US" sz="2400" dirty="0" smtClean="0">
                <a:solidFill>
                  <a:schemeClr val="bg1">
                    <a:lumMod val="75000"/>
                  </a:schemeClr>
                </a:solidFill>
              </a:rPr>
              <a:t>翼，心</a:t>
            </a:r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</a:rPr>
              <a:t>有灵犀一点通</a:t>
            </a:r>
            <a:r>
              <a:rPr lang="zh-CN" altLang="en-US" sz="2400" dirty="0" smtClean="0">
                <a:solidFill>
                  <a:schemeClr val="bg1">
                    <a:lumMod val="75000"/>
                  </a:schemeClr>
                </a:solidFill>
              </a:rPr>
              <a:t>。</a:t>
            </a:r>
            <a:endParaRPr lang="en-US" altLang="zh-CN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r" latinLnBrk="1"/>
            <a:r>
              <a:rPr lang="zh-CN" altLang="en-US" sz="2400" dirty="0" smtClean="0">
                <a:solidFill>
                  <a:schemeClr val="bg1">
                    <a:lumMod val="75000"/>
                  </a:schemeClr>
                </a:solidFill>
              </a:rPr>
              <a:t>隔</a:t>
            </a:r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</a:rPr>
              <a:t>座送钩春酒</a:t>
            </a:r>
            <a:r>
              <a:rPr lang="zh-CN" altLang="en-US" sz="2400" dirty="0" smtClean="0">
                <a:solidFill>
                  <a:schemeClr val="bg1">
                    <a:lumMod val="75000"/>
                  </a:schemeClr>
                </a:solidFill>
              </a:rPr>
              <a:t>暖，分</a:t>
            </a:r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</a:rPr>
              <a:t>曹射覆蜡灯红</a:t>
            </a:r>
            <a:r>
              <a:rPr lang="zh-CN" altLang="en-US" sz="2400" dirty="0" smtClean="0">
                <a:solidFill>
                  <a:schemeClr val="bg1">
                    <a:lumMod val="75000"/>
                  </a:schemeClr>
                </a:solidFill>
              </a:rPr>
              <a:t>。</a:t>
            </a:r>
            <a:endParaRPr lang="en-US" altLang="zh-CN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r" latinLnBrk="1"/>
            <a:r>
              <a:rPr lang="zh-CN" altLang="en-US" sz="2400" dirty="0" smtClean="0">
                <a:solidFill>
                  <a:schemeClr val="bg1">
                    <a:lumMod val="75000"/>
                  </a:schemeClr>
                </a:solidFill>
              </a:rPr>
              <a:t>嗟</a:t>
            </a:r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</a:rPr>
              <a:t>余听鼓应官</a:t>
            </a:r>
            <a:r>
              <a:rPr lang="zh-CN" altLang="en-US" sz="2400" dirty="0" smtClean="0">
                <a:solidFill>
                  <a:schemeClr val="bg1">
                    <a:lumMod val="75000"/>
                  </a:schemeClr>
                </a:solidFill>
              </a:rPr>
              <a:t>去，走</a:t>
            </a:r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</a:rPr>
              <a:t>马兰台类转蓬。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algn="r" latinLnBrk="1"/>
            <a:r>
              <a:rPr lang="en-US" altLang="zh-CN" sz="2400" dirty="0">
                <a:solidFill>
                  <a:schemeClr val="bg1">
                    <a:lumMod val="75000"/>
                  </a:schemeClr>
                </a:solidFill>
              </a:rPr>
              <a:t>《</a:t>
            </a:r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</a:rPr>
              <a:t>无题</a:t>
            </a:r>
            <a:r>
              <a:rPr lang="en-US" altLang="zh-CN" sz="2400" dirty="0">
                <a:solidFill>
                  <a:schemeClr val="bg1">
                    <a:lumMod val="75000"/>
                  </a:schemeClr>
                </a:solidFill>
              </a:rPr>
              <a:t>》</a:t>
            </a:r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</a:rPr>
              <a:t>相见时难别亦难，东风无力百花残。</a:t>
            </a:r>
            <a:endParaRPr lang="en-US" altLang="zh-CN" sz="2400" dirty="0">
              <a:solidFill>
                <a:schemeClr val="bg1">
                  <a:lumMod val="75000"/>
                </a:schemeClr>
              </a:solidFill>
            </a:endParaRPr>
          </a:p>
          <a:p>
            <a:pPr algn="r" latinLnBrk="1"/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</a:rPr>
              <a:t>春蚕到死丝方尽，蜡炬成灰泪始干。</a:t>
            </a:r>
            <a:endParaRPr lang="en-US" altLang="zh-CN" sz="2400" dirty="0">
              <a:solidFill>
                <a:schemeClr val="bg1">
                  <a:lumMod val="75000"/>
                </a:schemeClr>
              </a:solidFill>
            </a:endParaRPr>
          </a:p>
          <a:p>
            <a:pPr algn="r" latinLnBrk="1"/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</a:rPr>
              <a:t>晓镜但愁云鬓改，夜吟应觉月光寒。</a:t>
            </a:r>
            <a:endParaRPr lang="en-US" altLang="zh-CN" sz="2400" dirty="0">
              <a:solidFill>
                <a:schemeClr val="bg1">
                  <a:lumMod val="75000"/>
                </a:schemeClr>
              </a:solidFill>
            </a:endParaRPr>
          </a:p>
          <a:p>
            <a:pPr algn="r" latinLnBrk="1"/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</a:rPr>
              <a:t>蓬山此去无多路，青鸟殷勤为探看。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algn="r" latinLnBrk="1"/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</a:rPr>
              <a:t>《</a:t>
            </a:r>
            <a:r>
              <a:rPr lang="zh-CN" altLang="en-US" sz="2400" b="1" dirty="0">
                <a:solidFill>
                  <a:schemeClr val="bg1">
                    <a:lumMod val="75000"/>
                  </a:schemeClr>
                </a:solidFill>
              </a:rPr>
              <a:t>夜雨寄北</a:t>
            </a:r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</a:rPr>
              <a:t>》</a:t>
            </a:r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</a:rPr>
              <a:t>君问归期未有</a:t>
            </a:r>
            <a:r>
              <a:rPr lang="zh-CN" altLang="en-US" sz="2400" dirty="0" smtClean="0">
                <a:solidFill>
                  <a:schemeClr val="bg1">
                    <a:lumMod val="75000"/>
                  </a:schemeClr>
                </a:solidFill>
              </a:rPr>
              <a:t>期，巴</a:t>
            </a:r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</a:rPr>
              <a:t>山夜雨涨秋池</a:t>
            </a:r>
            <a:r>
              <a:rPr lang="zh-CN" altLang="en-US" sz="2400" dirty="0" smtClean="0">
                <a:solidFill>
                  <a:schemeClr val="bg1">
                    <a:lumMod val="75000"/>
                  </a:schemeClr>
                </a:solidFill>
              </a:rPr>
              <a:t>。</a:t>
            </a:r>
            <a:endParaRPr lang="en-US" altLang="zh-CN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r" latinLnBrk="1"/>
            <a:r>
              <a:rPr lang="zh-CN" altLang="en-US" sz="2400" dirty="0" smtClean="0">
                <a:solidFill>
                  <a:schemeClr val="bg1">
                    <a:lumMod val="75000"/>
                  </a:schemeClr>
                </a:solidFill>
              </a:rPr>
              <a:t>何</a:t>
            </a:r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</a:rPr>
              <a:t>当共剪西窗</a:t>
            </a:r>
            <a:r>
              <a:rPr lang="zh-CN" altLang="en-US" sz="2400" dirty="0" smtClean="0">
                <a:solidFill>
                  <a:schemeClr val="bg1">
                    <a:lumMod val="75000"/>
                  </a:schemeClr>
                </a:solidFill>
              </a:rPr>
              <a:t>烛，却</a:t>
            </a:r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</a:rPr>
              <a:t>话巴山夜雨时。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Rectangle 6"/>
          <p:cNvSpPr txBox="1">
            <a:spLocks noChangeArrowheads="1"/>
          </p:cNvSpPr>
          <p:nvPr/>
        </p:nvSpPr>
        <p:spPr>
          <a:xfrm>
            <a:off x="431540" y="746868"/>
            <a:ext cx="2412268" cy="203405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+mj-lt"/>
                <a:ea typeface="PMingLiU" pitchFamily="18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PMingLiU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PMingLiU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PMingLiU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PMingLiU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CN" altLang="en-US" sz="4400" kern="0" dirty="0" smtClean="0">
                <a:ea typeface="Arial Unicode MS" pitchFamily="34" charset="-128"/>
                <a:cs typeface="Arial Unicode MS" pitchFamily="34" charset="-128"/>
              </a:rPr>
              <a:t>李</a:t>
            </a:r>
            <a:r>
              <a:rPr lang="zh-CN" altLang="en-US" sz="4400" kern="0" dirty="0">
                <a:ea typeface="Arial Unicode MS" pitchFamily="34" charset="-128"/>
                <a:cs typeface="Arial Unicode MS" pitchFamily="34" charset="-128"/>
              </a:rPr>
              <a:t>商隐</a:t>
            </a:r>
            <a:r>
              <a:rPr lang="zh-CN" altLang="en-US" sz="44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代表</a:t>
            </a:r>
            <a:r>
              <a:rPr lang="zh-CN" altLang="en-US" sz="4400" kern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作</a:t>
            </a:r>
            <a:endParaRPr lang="en-US" altLang="zh-CN" sz="4400" kern="0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altLang="zh-TW" sz="2400" kern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by Wikipedia</a:t>
            </a:r>
            <a:endParaRPr lang="en-US" altLang="zh-TW" sz="2400" kern="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6280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D:\Users\bobli\Documents\Network Coding\NC talks &amp; Abstracts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760" y="2467259"/>
            <a:ext cx="7647748" cy="441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xfrm>
            <a:off x="323850" y="512676"/>
            <a:ext cx="8459788" cy="900435"/>
          </a:xfrm>
        </p:spPr>
        <p:txBody>
          <a:bodyPr/>
          <a:lstStyle/>
          <a:p>
            <a:pPr algn="ctr" eaLnBrk="1" hangingPunct="1"/>
            <a:r>
              <a:rPr lang="zh-CN" altLang="en-US" sz="4800" dirty="0">
                <a:ea typeface="Arial Unicode MS" pitchFamily="34" charset="-128"/>
                <a:cs typeface="Arial Unicode MS" pitchFamily="34" charset="-128"/>
              </a:rPr>
              <a:t>天子呼来不上船</a:t>
            </a:r>
            <a:endParaRPr lang="en-US" altLang="zh-TW" sz="4800" dirty="0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9532" y="1666543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2400" b="1" dirty="0" smtClean="0"/>
              <a:t>Quiz: </a:t>
            </a:r>
            <a:r>
              <a:rPr lang="zh-CN" altLang="en-US" sz="2400" dirty="0" smtClean="0">
                <a:solidFill>
                  <a:schemeClr val="tx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唐诗名句 </a:t>
            </a:r>
            <a:r>
              <a:rPr lang="en-US" altLang="zh-TW" sz="2400" dirty="0">
                <a:solidFill>
                  <a:schemeClr val="tx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天子呼來不上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船</a:t>
            </a: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自稱臣是酒中仙</a:t>
            </a:r>
            <a:r>
              <a:rPr lang="en-US" altLang="zh-CN" sz="2400" dirty="0" smtClean="0">
                <a:solidFill>
                  <a:schemeClr val="tx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zh-CN" altLang="en-US" sz="2400" dirty="0" smtClean="0">
                <a:solidFill>
                  <a:schemeClr val="tx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作者是</a:t>
            </a:r>
            <a:r>
              <a:rPr lang="en-US" altLang="zh-CN" sz="2400" dirty="0" smtClean="0">
                <a:solidFill>
                  <a:schemeClr val="tx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altLang="zh-TW" sz="2400" dirty="0">
              <a:solidFill>
                <a:schemeClr val="tx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ts val="1200"/>
              </a:spcBef>
              <a:buAutoNum type="alphaUcPeriod"/>
            </a:pPr>
            <a:r>
              <a:rPr lang="en-US" altLang="zh-CN" sz="2400" dirty="0">
                <a:solidFill>
                  <a:schemeClr val="tx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zh-CN" altLang="en-US" sz="2400" dirty="0">
                <a:solidFill>
                  <a:schemeClr val="tx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诗仙</a:t>
            </a:r>
            <a:r>
              <a:rPr lang="en-US" altLang="zh-CN" sz="2400" dirty="0">
                <a:solidFill>
                  <a:schemeClr val="tx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zh-CN" altLang="en-US" sz="2400" dirty="0">
                <a:solidFill>
                  <a:schemeClr val="tx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李白</a:t>
            </a:r>
            <a:endParaRPr lang="en-US" altLang="zh-CN" sz="2400" dirty="0">
              <a:solidFill>
                <a:schemeClr val="tx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ts val="1200"/>
              </a:spcBef>
              <a:buAutoNum type="alphaUcPeriod"/>
            </a:pPr>
            <a:r>
              <a:rPr lang="en-US" altLang="zh-TW" sz="2400" dirty="0">
                <a:solidFill>
                  <a:schemeClr val="tx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zh-TW" altLang="en-US" sz="2400" dirty="0">
                <a:solidFill>
                  <a:schemeClr val="tx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诗圣</a:t>
            </a:r>
            <a:r>
              <a:rPr lang="en-US" altLang="zh-TW" sz="2400" dirty="0">
                <a:solidFill>
                  <a:schemeClr val="tx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zh-TW" altLang="en-US" sz="2400" dirty="0">
                <a:solidFill>
                  <a:schemeClr val="tx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zh-CN" altLang="en-US" sz="2400" dirty="0">
                <a:solidFill>
                  <a:schemeClr val="tx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杜甫</a:t>
            </a:r>
            <a:endParaRPr lang="en-US" altLang="zh-CN" sz="2400" dirty="0">
              <a:solidFill>
                <a:schemeClr val="tx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ts val="1200"/>
              </a:spcBef>
              <a:buAutoNum type="alphaUcPeriod"/>
            </a:pPr>
            <a:r>
              <a:rPr lang="zh-CN" altLang="en-US" sz="2400" dirty="0">
                <a:solidFill>
                  <a:schemeClr val="tx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李商隐</a:t>
            </a:r>
            <a:endParaRPr lang="en-US" altLang="zh-CN" sz="2400" dirty="0">
              <a:solidFill>
                <a:schemeClr val="tx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ts val="1200"/>
              </a:spcBef>
              <a:buAutoNum type="alphaUcPeriod"/>
            </a:pPr>
            <a:r>
              <a:rPr lang="zh-CN" altLang="en-US" sz="2400" dirty="0">
                <a:solidFill>
                  <a:schemeClr val="tx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杜牧</a:t>
            </a:r>
            <a:endParaRPr lang="en-US" sz="2400" dirty="0">
              <a:solidFill>
                <a:schemeClr val="tx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90A8ACC-B836-466A-B1FA-A30A36C21739}" type="slidenum">
              <a:rPr kumimoji="0" lang="en-US" altLang="zh-TW" sz="1200" smtClean="0">
                <a:latin typeface="Garamond" pitchFamily="18" charset="0"/>
              </a:rPr>
              <a:pPr eaLnBrk="1" hangingPunct="1"/>
              <a:t>2</a:t>
            </a:fld>
            <a:endParaRPr kumimoji="0" lang="en-US" altLang="zh-TW" sz="1200" smtClean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8940"/>
            <a:ext cx="6876764" cy="684550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3671900" y="4781468"/>
            <a:ext cx="1008112" cy="468052"/>
          </a:xfrm>
          <a:prstGeom prst="roundRect">
            <a:avLst/>
          </a:prstGeom>
          <a:noFill/>
          <a:ln w="2857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9944" y="477956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网络编码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66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808163"/>
            <a:ext cx="7742238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3548" y="440668"/>
            <a:ext cx="7992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400" b="1" dirty="0" smtClean="0">
                <a:solidFill>
                  <a:srgbClr val="003399"/>
                </a:solidFill>
                <a:latin typeface="+mj-lt"/>
              </a:rPr>
              <a:t>In </a:t>
            </a:r>
            <a:r>
              <a:rPr lang="zh-CN" altLang="en-US" sz="4400" b="1" dirty="0" smtClean="0">
                <a:solidFill>
                  <a:srgbClr val="003399"/>
                </a:solidFill>
                <a:latin typeface="+mj-lt"/>
              </a:rPr>
              <a:t>科</a:t>
            </a:r>
            <a:r>
              <a:rPr lang="zh-CN" altLang="en-US" sz="4400" b="1" dirty="0">
                <a:solidFill>
                  <a:srgbClr val="003399"/>
                </a:solidFill>
                <a:latin typeface="+mj-lt"/>
              </a:rPr>
              <a:t>学</a:t>
            </a:r>
            <a:r>
              <a:rPr lang="zh-CN" altLang="en-US" sz="4400" b="1" dirty="0" smtClean="0">
                <a:solidFill>
                  <a:srgbClr val="003399"/>
                </a:solidFill>
                <a:latin typeface="+mj-lt"/>
              </a:rPr>
              <a:t>人</a:t>
            </a:r>
            <a:r>
              <a:rPr lang="en-US" altLang="zh-TW" sz="4400" b="1" i="1" dirty="0" smtClean="0">
                <a:solidFill>
                  <a:srgbClr val="003399"/>
                </a:solidFill>
                <a:latin typeface="+mj-lt"/>
              </a:rPr>
              <a:t>,</a:t>
            </a:r>
            <a:r>
              <a:rPr lang="en-US" altLang="zh-TW" sz="4400" b="1" dirty="0" smtClean="0">
                <a:solidFill>
                  <a:srgbClr val="003399"/>
                </a:solidFill>
                <a:latin typeface="+mj-lt"/>
              </a:rPr>
              <a:t> 7/2007</a:t>
            </a:r>
            <a:endParaRPr lang="en-US" sz="4400" b="1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90A8ACC-B836-466A-B1FA-A30A36C21739}" type="slidenum">
              <a:rPr kumimoji="0" lang="en-US" altLang="zh-TW" sz="1200" smtClean="0">
                <a:latin typeface="Garamond" pitchFamily="18" charset="0"/>
              </a:rPr>
              <a:pPr eaLnBrk="1" hangingPunct="1"/>
              <a:t>21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87450" y="5581650"/>
            <a:ext cx="6769100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 eaLnBrk="1" hangingPunct="1"/>
            <a:endParaRPr lang="en-US" altLang="zh-TW" sz="1400" dirty="0">
              <a:latin typeface="Arial" charset="0"/>
            </a:endParaRPr>
          </a:p>
          <a:p>
            <a:pPr algn="ctr" eaLnBrk="1" hangingPunct="1"/>
            <a:r>
              <a:rPr lang="en-US" altLang="zh-TW" sz="1600" dirty="0">
                <a:latin typeface="Arial" charset="0"/>
              </a:rPr>
              <a:t>Excerpted from</a:t>
            </a:r>
            <a:r>
              <a:rPr lang="en-US" altLang="zh-TW" sz="16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zh-TW" sz="1600" i="1" dirty="0">
                <a:latin typeface="Arial" charset="0"/>
              </a:rPr>
              <a:t>Scientific </a:t>
            </a:r>
            <a:r>
              <a:rPr lang="en-US" altLang="zh-TW" sz="1600" i="1" dirty="0" smtClean="0">
                <a:latin typeface="Arial" charset="0"/>
              </a:rPr>
              <a:t>American,</a:t>
            </a:r>
            <a:r>
              <a:rPr lang="en-US" altLang="zh-TW" sz="1600" dirty="0" smtClean="0">
                <a:latin typeface="Arial" charset="0"/>
              </a:rPr>
              <a:t> </a:t>
            </a:r>
            <a:r>
              <a:rPr lang="en-US" altLang="zh-TW" sz="1600" dirty="0">
                <a:latin typeface="Arial" charset="0"/>
              </a:rPr>
              <a:t>7/2007 Chinese edition.                          </a:t>
            </a:r>
            <a:r>
              <a:rPr lang="en-US" altLang="zh-TW" sz="1600" dirty="0">
                <a:latin typeface="Arial" charset="0"/>
                <a:hlinkClick r:id="rId4" tooltip="http://sa.ylib.com/read/readshow.asp?FDocNo=1041&amp;DocNo=1638"/>
              </a:rPr>
              <a:t>http://sa.ylib.com/read/readshow.asp?FDocNo=1041&amp;DocNo=1638</a:t>
            </a:r>
            <a:endParaRPr lang="en-US" altLang="zh-TW" sz="1600" dirty="0">
              <a:latin typeface="Arial" charset="0"/>
            </a:endParaRPr>
          </a:p>
          <a:p>
            <a:pPr algn="ctr" eaLnBrk="1" hangingPunct="1"/>
            <a:endParaRPr lang="en-US" altLang="zh-TW" sz="1400" dirty="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31964" y="3861048"/>
            <a:ext cx="792088" cy="830997"/>
          </a:xfrm>
          <a:prstGeom prst="rect">
            <a:avLst/>
          </a:prstGeom>
          <a:solidFill>
            <a:srgbClr val="666633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+mj-ea"/>
                <a:ea typeface="+mj-ea"/>
              </a:rPr>
              <a:t>络</a:t>
            </a:r>
            <a:endParaRPr lang="en-US" sz="4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95294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57338"/>
            <a:ext cx="44196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1331913" y="6238875"/>
            <a:ext cx="64087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lnSpc>
                <a:spcPct val="120000"/>
              </a:lnSpc>
            </a:pPr>
            <a:r>
              <a:rPr kumimoji="0" lang="en-US" altLang="zh-TW" sz="1600" dirty="0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Figure adapted from </a:t>
            </a:r>
            <a:r>
              <a:rPr kumimoji="0" lang="en-US" altLang="zh-TW" sz="1600" i="1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Scientific </a:t>
            </a:r>
            <a:r>
              <a:rPr kumimoji="0" lang="en-US" altLang="zh-TW" sz="1600" i="1" smtClean="0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American</a:t>
            </a:r>
            <a:r>
              <a:rPr kumimoji="0" lang="en-US" altLang="zh-TW" sz="1600" smtClean="0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, </a:t>
            </a:r>
            <a:r>
              <a:rPr kumimoji="0" lang="en-US" altLang="zh-TW" sz="1600" dirty="0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Chinese 7/2007 edition</a:t>
            </a:r>
          </a:p>
        </p:txBody>
      </p:sp>
      <p:sp>
        <p:nvSpPr>
          <p:cNvPr id="9225" name="Rectangle 72"/>
          <p:cNvSpPr>
            <a:spLocks noChangeArrowheads="1"/>
          </p:cNvSpPr>
          <p:nvPr/>
        </p:nvSpPr>
        <p:spPr bwMode="auto">
          <a:xfrm>
            <a:off x="2670175" y="5589588"/>
            <a:ext cx="1614488" cy="287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kumimoji="0" lang="en-US" altLang="zh-TW" sz="2400">
              <a:latin typeface="Arial" charset="0"/>
              <a:ea typeface="MS PGothic" pitchFamily="34" charset="-128"/>
            </a:endParaRPr>
          </a:p>
        </p:txBody>
      </p:sp>
      <p:sp>
        <p:nvSpPr>
          <p:cNvPr id="9227" name="Rectangle 12"/>
          <p:cNvSpPr>
            <a:spLocks noChangeArrowheads="1"/>
          </p:cNvSpPr>
          <p:nvPr/>
        </p:nvSpPr>
        <p:spPr bwMode="auto">
          <a:xfrm>
            <a:off x="287524" y="319299"/>
            <a:ext cx="846094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003399"/>
                </a:solidFill>
                <a:latin typeface="+mj-lt"/>
              </a:rPr>
              <a:t>网络编</a:t>
            </a:r>
            <a:r>
              <a:rPr lang="zh-CN" altLang="en-US" sz="4400" b="1" dirty="0" smtClean="0">
                <a:solidFill>
                  <a:srgbClr val="003399"/>
                </a:solidFill>
                <a:latin typeface="+mj-lt"/>
              </a:rPr>
              <a:t>码 与 蝴</a:t>
            </a:r>
            <a:r>
              <a:rPr lang="zh-CN" altLang="en-US" sz="4400" b="1" dirty="0">
                <a:solidFill>
                  <a:srgbClr val="003399"/>
                </a:solidFill>
                <a:latin typeface="+mj-lt"/>
              </a:rPr>
              <a:t>蝶</a:t>
            </a:r>
            <a:endParaRPr lang="en-US" sz="4400" b="1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652120" y="3297410"/>
            <a:ext cx="2376264" cy="1175706"/>
          </a:xfrm>
          <a:prstGeom prst="rect">
            <a:avLst/>
          </a:prstGeom>
          <a:solidFill>
            <a:srgbClr val="F7F0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>
              <a:spcBef>
                <a:spcPct val="20000"/>
              </a:spcBef>
            </a:pPr>
            <a:endParaRPr kumimoji="0" lang="en-US" altLang="zh-TW" sz="800" dirty="0">
              <a:latin typeface="Bookman Old Style" pitchFamily="18" charset="0"/>
            </a:endParaRPr>
          </a:p>
          <a:p>
            <a:pPr>
              <a:spcBef>
                <a:spcPct val="20000"/>
              </a:spcBef>
            </a:pPr>
            <a:endParaRPr kumimoji="0" lang="en-US" altLang="zh-TW" sz="3200" dirty="0">
              <a:latin typeface="Bookman Old Style" pitchFamily="18" charset="0"/>
            </a:endParaRPr>
          </a:p>
          <a:p>
            <a:pPr>
              <a:spcBef>
                <a:spcPct val="20000"/>
              </a:spcBef>
            </a:pPr>
            <a:endParaRPr kumimoji="0" lang="en-US" altLang="zh-TW" sz="1000" dirty="0">
              <a:latin typeface="Bookman Old Style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kumimoji="0" lang="en-US" altLang="zh-TW" sz="1000" dirty="0">
              <a:latin typeface="Bookman Old Style" pitchFamily="18" charset="0"/>
              <a:sym typeface="Symbol" pitchFamily="18" charset="2"/>
            </a:endParaRPr>
          </a:p>
        </p:txBody>
      </p:sp>
      <p:sp>
        <p:nvSpPr>
          <p:cNvPr id="17" name="Text Box 60"/>
          <p:cNvSpPr txBox="1">
            <a:spLocks noChangeArrowheads="1"/>
          </p:cNvSpPr>
          <p:nvPr/>
        </p:nvSpPr>
        <p:spPr bwMode="auto">
          <a:xfrm>
            <a:off x="5652121" y="2276475"/>
            <a:ext cx="2376263" cy="1865126"/>
          </a:xfrm>
          <a:prstGeom prst="rect">
            <a:avLst/>
          </a:prstGeom>
          <a:solidFill>
            <a:srgbClr val="F7F0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dirty="0">
                <a:latin typeface="Bookman Old Style" pitchFamily="18" charset="0"/>
              </a:rPr>
              <a:t>      x = 0 or 1</a:t>
            </a:r>
            <a:endParaRPr kumimoji="0" lang="en-US" altLang="zh-TW" sz="800" dirty="0">
              <a:latin typeface="Bookman Old Style" pitchFamily="18" charset="0"/>
            </a:endParaRPr>
          </a:p>
          <a:p>
            <a:pPr>
              <a:spcBef>
                <a:spcPct val="20000"/>
              </a:spcBef>
            </a:pPr>
            <a:r>
              <a:rPr kumimoji="0" lang="en-US" altLang="zh-TW" sz="1800" dirty="0">
                <a:latin typeface="Bookman Old Style" pitchFamily="18" charset="0"/>
              </a:rPr>
              <a:t>      y = 0 or 1</a:t>
            </a:r>
          </a:p>
          <a:p>
            <a:pPr>
              <a:spcBef>
                <a:spcPct val="20000"/>
              </a:spcBef>
            </a:pPr>
            <a:r>
              <a:rPr kumimoji="0" lang="en-US" altLang="zh-TW" sz="1800" dirty="0">
                <a:latin typeface="Bookman Old Style" pitchFamily="18" charset="0"/>
              </a:rPr>
              <a:t>Every channels transmits one bit</a:t>
            </a:r>
            <a:r>
              <a:rPr kumimoji="0" lang="en-US" altLang="zh-TW" sz="1800" dirty="0" smtClean="0">
                <a:latin typeface="Bookman Old Style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endParaRPr kumimoji="0" lang="en-US" altLang="zh-TW" sz="1200" dirty="0">
              <a:latin typeface="Bookman Old Style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kumimoji="0" lang="en-US" altLang="zh-TW" sz="1800" b="1" dirty="0" smtClean="0">
                <a:solidFill>
                  <a:srgbClr val="003399"/>
                </a:solidFill>
                <a:latin typeface="Bookman Old Style" pitchFamily="18" charset="0"/>
              </a:rPr>
              <a:t>Store-and-forward</a:t>
            </a:r>
            <a:endParaRPr kumimoji="0" lang="en-US" altLang="zh-TW" sz="1800" b="1" dirty="0">
              <a:solidFill>
                <a:srgbClr val="003399"/>
              </a:solidFill>
              <a:latin typeface="Bookman Old Style" pitchFamily="18" charset="0"/>
              <a:sym typeface="Symbol" pitchFamily="18" charset="2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90A8ACC-B836-466A-B1FA-A30A36C21739}" type="slidenum">
              <a:rPr kumimoji="0" lang="en-US" altLang="zh-TW" sz="1200" smtClean="0">
                <a:latin typeface="Garamond" pitchFamily="18" charset="0"/>
              </a:rPr>
              <a:pPr eaLnBrk="1" hangingPunct="1"/>
              <a:t>22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3888" y="4108980"/>
            <a:ext cx="6120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？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3635896" y="4077444"/>
            <a:ext cx="720725" cy="6477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prstDash val="sysDashDotDot"/>
            <a:miter lim="800000"/>
            <a:headEnd/>
            <a:tailEnd/>
          </a:ln>
        </p:spPr>
        <p:txBody>
          <a:bodyPr lIns="12700" tIns="12700" rIns="12700" bIns="12700"/>
          <a:lstStyle/>
          <a:p>
            <a:pPr algn="ctr"/>
            <a:r>
              <a:rPr lang="en-US" altLang="zh-TW" sz="1800" b="1" dirty="0">
                <a:solidFill>
                  <a:schemeClr val="tx2"/>
                </a:solidFill>
              </a:rPr>
              <a:t>Either </a:t>
            </a:r>
          </a:p>
          <a:p>
            <a:pPr algn="ctr"/>
            <a:r>
              <a:rPr lang="en-US" altLang="zh-TW" sz="1800" dirty="0"/>
              <a:t>x</a:t>
            </a:r>
            <a:r>
              <a:rPr lang="en-US" altLang="zh-TW" sz="1800" b="1" dirty="0">
                <a:solidFill>
                  <a:schemeClr val="tx2"/>
                </a:solidFill>
              </a:rPr>
              <a:t> or </a:t>
            </a:r>
            <a:r>
              <a:rPr lang="en-US" altLang="zh-TW" sz="1800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346521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57338"/>
            <a:ext cx="4419600" cy="4824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71"/>
          <p:cNvSpPr>
            <a:spLocks noChangeArrowheads="1"/>
          </p:cNvSpPr>
          <p:nvPr/>
        </p:nvSpPr>
        <p:spPr bwMode="auto">
          <a:xfrm rot="-6292117">
            <a:off x="4728368" y="3275807"/>
            <a:ext cx="392113" cy="17081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eaLnBrk="0" hangingPunct="0"/>
            <a:endParaRPr kumimoji="0" lang="en-US" altLang="zh-TW" sz="2400">
              <a:latin typeface="Arial" charset="0"/>
              <a:ea typeface="MS PGothic" pitchFamily="34" charset="-128"/>
            </a:endParaRPr>
          </a:p>
        </p:txBody>
      </p:sp>
      <p:sp>
        <p:nvSpPr>
          <p:cNvPr id="10244" name="Rectangle 70"/>
          <p:cNvSpPr>
            <a:spLocks noChangeArrowheads="1"/>
          </p:cNvSpPr>
          <p:nvPr/>
        </p:nvSpPr>
        <p:spPr bwMode="auto">
          <a:xfrm>
            <a:off x="3527264" y="4292600"/>
            <a:ext cx="647700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kumimoji="0" lang="en-US" altLang="zh-TW" sz="2400">
              <a:latin typeface="Arial" charset="0"/>
              <a:ea typeface="MS PGothic" pitchFamily="34" charset="-128"/>
            </a:endParaRPr>
          </a:p>
        </p:txBody>
      </p:sp>
      <p:sp>
        <p:nvSpPr>
          <p:cNvPr id="10245" name="Rectangle 72"/>
          <p:cNvSpPr>
            <a:spLocks noChangeArrowheads="1"/>
          </p:cNvSpPr>
          <p:nvPr/>
        </p:nvSpPr>
        <p:spPr bwMode="auto">
          <a:xfrm>
            <a:off x="2670175" y="5589588"/>
            <a:ext cx="1614488" cy="287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kumimoji="0" lang="en-US" altLang="zh-TW" sz="2400">
              <a:latin typeface="Arial" charset="0"/>
              <a:ea typeface="MS PGothic" pitchFamily="34" charset="-128"/>
            </a:endParaRPr>
          </a:p>
        </p:txBody>
      </p:sp>
      <p:sp>
        <p:nvSpPr>
          <p:cNvPr id="10246" name="Line 73"/>
          <p:cNvSpPr>
            <a:spLocks noChangeShapeType="1"/>
          </p:cNvSpPr>
          <p:nvPr/>
        </p:nvSpPr>
        <p:spPr bwMode="auto">
          <a:xfrm flipH="1">
            <a:off x="5116513" y="3238500"/>
            <a:ext cx="198437" cy="2125663"/>
          </a:xfrm>
          <a:prstGeom prst="line">
            <a:avLst/>
          </a:prstGeom>
          <a:noFill/>
          <a:ln w="57150">
            <a:solidFill>
              <a:srgbClr val="009CD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Rectangle 2"/>
          <p:cNvSpPr>
            <a:spLocks noChangeArrowheads="1"/>
          </p:cNvSpPr>
          <p:nvPr/>
        </p:nvSpPr>
        <p:spPr bwMode="auto">
          <a:xfrm>
            <a:off x="1331913" y="6238875"/>
            <a:ext cx="64087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lnSpc>
                <a:spcPct val="120000"/>
              </a:lnSpc>
            </a:pPr>
            <a:r>
              <a:rPr kumimoji="0" lang="en-US" altLang="zh-TW" sz="1600" dirty="0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Figure adapted from </a:t>
            </a:r>
            <a:r>
              <a:rPr kumimoji="0" lang="en-US" altLang="zh-TW" sz="1600" i="1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Scientific </a:t>
            </a:r>
            <a:r>
              <a:rPr kumimoji="0" lang="en-US" altLang="zh-TW" sz="1600" i="1" smtClean="0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American</a:t>
            </a:r>
            <a:r>
              <a:rPr kumimoji="0" lang="en-US" altLang="zh-TW" sz="1600" smtClean="0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, </a:t>
            </a:r>
            <a:r>
              <a:rPr kumimoji="0" lang="en-US" altLang="zh-TW" sz="1600" dirty="0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Chinese 7/2007 edition</a:t>
            </a:r>
          </a:p>
        </p:txBody>
      </p:sp>
      <p:sp>
        <p:nvSpPr>
          <p:cNvPr id="744458" name="AutoShape 10"/>
          <p:cNvSpPr>
            <a:spLocks noChangeArrowheads="1"/>
          </p:cNvSpPr>
          <p:nvPr/>
        </p:nvSpPr>
        <p:spPr bwMode="auto">
          <a:xfrm>
            <a:off x="2447764" y="3968750"/>
            <a:ext cx="1908175" cy="1044575"/>
          </a:xfrm>
          <a:prstGeom prst="irregularSeal1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zh-TW">
              <a:latin typeface="Arial" charset="0"/>
            </a:endParaRPr>
          </a:p>
        </p:txBody>
      </p:sp>
      <p:sp>
        <p:nvSpPr>
          <p:cNvPr id="32846" name="Text Box 78"/>
          <p:cNvSpPr txBox="1">
            <a:spLocks noChangeArrowheads="1"/>
          </p:cNvSpPr>
          <p:nvPr/>
        </p:nvSpPr>
        <p:spPr bwMode="auto">
          <a:xfrm>
            <a:off x="2535012" y="4292600"/>
            <a:ext cx="1673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600" b="1" dirty="0" smtClean="0">
                <a:latin typeface="Arial" charset="0"/>
              </a:rPr>
              <a:t>Traffic</a:t>
            </a:r>
            <a:r>
              <a:rPr kumimoji="0" lang="zh-CN" altLang="en-US" sz="1600" b="1" dirty="0" smtClean="0">
                <a:latin typeface="Arial" charset="0"/>
              </a:rPr>
              <a:t> </a:t>
            </a:r>
            <a:r>
              <a:rPr kumimoji="0" lang="en-US" altLang="zh-TW" sz="1600" b="1" dirty="0" smtClean="0">
                <a:latin typeface="Arial" charset="0"/>
              </a:rPr>
              <a:t> </a:t>
            </a:r>
            <a:r>
              <a:rPr kumimoji="0" lang="zh-CN" altLang="en-US" sz="1600" b="1" dirty="0" smtClean="0">
                <a:latin typeface="Arial" charset="0"/>
              </a:rPr>
              <a:t> </a:t>
            </a:r>
            <a:r>
              <a:rPr kumimoji="0" lang="en-US" altLang="zh-TW" sz="1600" b="1" dirty="0" smtClean="0">
                <a:latin typeface="Arial" charset="0"/>
              </a:rPr>
              <a:t>jam </a:t>
            </a:r>
            <a:endParaRPr kumimoji="0" lang="en-US" altLang="zh-TW" sz="1600" b="1" dirty="0">
              <a:latin typeface="Arial" charset="0"/>
              <a:sym typeface="Symbol" pitchFamily="18" charset="2"/>
            </a:endParaRPr>
          </a:p>
        </p:txBody>
      </p:sp>
      <p:sp>
        <p:nvSpPr>
          <p:cNvPr id="10252" name="Rectangle 69"/>
          <p:cNvSpPr>
            <a:spLocks noChangeArrowheads="1"/>
          </p:cNvSpPr>
          <p:nvPr/>
        </p:nvSpPr>
        <p:spPr bwMode="auto">
          <a:xfrm>
            <a:off x="5616575" y="3068638"/>
            <a:ext cx="360363" cy="1800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kumimoji="0" lang="en-US" altLang="zh-TW" sz="2400">
              <a:latin typeface="Arial" charset="0"/>
              <a:ea typeface="MS PGothic" pitchFamily="34" charset="-128"/>
            </a:endParaRPr>
          </a:p>
        </p:txBody>
      </p:sp>
      <p:sp>
        <p:nvSpPr>
          <p:cNvPr id="10253" name="Rectangle 14"/>
          <p:cNvSpPr>
            <a:spLocks noChangeArrowheads="1"/>
          </p:cNvSpPr>
          <p:nvPr/>
        </p:nvSpPr>
        <p:spPr bwMode="auto">
          <a:xfrm>
            <a:off x="1150938" y="308707"/>
            <a:ext cx="705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TW" sz="4000" b="1" dirty="0">
                <a:solidFill>
                  <a:schemeClr val="tx2"/>
                </a:solidFill>
              </a:rPr>
              <a:t>Store-and-forward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90A8ACC-B836-466A-B1FA-A30A36C21739}" type="slidenum">
              <a:rPr kumimoji="0" lang="en-US" altLang="zh-TW" sz="1200" smtClean="0">
                <a:latin typeface="Garamond" pitchFamily="18" charset="0"/>
              </a:rPr>
              <a:pPr eaLnBrk="1" hangingPunct="1"/>
              <a:t>23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1775497" y="2073729"/>
            <a:ext cx="2959789" cy="3722914"/>
          </a:xfrm>
          <a:custGeom>
            <a:avLst/>
            <a:gdLst>
              <a:gd name="connsiteX0" fmla="*/ 1392246 w 2959789"/>
              <a:gd name="connsiteY0" fmla="*/ 0 h 3722914"/>
              <a:gd name="connsiteX1" fmla="*/ 134946 w 2959789"/>
              <a:gd name="connsiteY1" fmla="*/ 620485 h 3722914"/>
              <a:gd name="connsiteX2" fmla="*/ 167603 w 2959789"/>
              <a:gd name="connsiteY2" fmla="*/ 881742 h 3722914"/>
              <a:gd name="connsiteX3" fmla="*/ 1310603 w 2959789"/>
              <a:gd name="connsiteY3" fmla="*/ 1600200 h 3722914"/>
              <a:gd name="connsiteX4" fmla="*/ 1702489 w 2959789"/>
              <a:gd name="connsiteY4" fmla="*/ 2008414 h 3722914"/>
              <a:gd name="connsiteX5" fmla="*/ 1702489 w 2959789"/>
              <a:gd name="connsiteY5" fmla="*/ 2775857 h 3722914"/>
              <a:gd name="connsiteX6" fmla="*/ 2012732 w 2959789"/>
              <a:gd name="connsiteY6" fmla="*/ 3282042 h 3722914"/>
              <a:gd name="connsiteX7" fmla="*/ 2959789 w 2959789"/>
              <a:gd name="connsiteY7" fmla="*/ 3722914 h 372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9789" h="3722914">
                <a:moveTo>
                  <a:pt x="1392246" y="0"/>
                </a:moveTo>
                <a:cubicBezTo>
                  <a:pt x="865649" y="236764"/>
                  <a:pt x="339053" y="473528"/>
                  <a:pt x="134946" y="620485"/>
                </a:cubicBezTo>
                <a:cubicBezTo>
                  <a:pt x="-69161" y="767442"/>
                  <a:pt x="-28340" y="718456"/>
                  <a:pt x="167603" y="881742"/>
                </a:cubicBezTo>
                <a:cubicBezTo>
                  <a:pt x="363546" y="1045028"/>
                  <a:pt x="1054789" y="1412421"/>
                  <a:pt x="1310603" y="1600200"/>
                </a:cubicBezTo>
                <a:cubicBezTo>
                  <a:pt x="1566417" y="1787979"/>
                  <a:pt x="1637175" y="1812471"/>
                  <a:pt x="1702489" y="2008414"/>
                </a:cubicBezTo>
                <a:cubicBezTo>
                  <a:pt x="1767803" y="2204357"/>
                  <a:pt x="1650782" y="2563586"/>
                  <a:pt x="1702489" y="2775857"/>
                </a:cubicBezTo>
                <a:cubicBezTo>
                  <a:pt x="1754196" y="2988128"/>
                  <a:pt x="1803182" y="3124199"/>
                  <a:pt x="2012732" y="3282042"/>
                </a:cubicBezTo>
                <a:cubicBezTo>
                  <a:pt x="2222282" y="3439885"/>
                  <a:pt x="2591035" y="3581399"/>
                  <a:pt x="2959789" y="3722914"/>
                </a:cubicBezTo>
              </a:path>
            </a:pathLst>
          </a:custGeom>
          <a:noFill/>
          <a:ln w="76200" cap="flat" cmpd="sng" algn="ctr">
            <a:solidFill>
              <a:srgbClr val="A50021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4" name="Freeform 13"/>
          <p:cNvSpPr/>
          <p:nvPr/>
        </p:nvSpPr>
        <p:spPr bwMode="auto">
          <a:xfrm flipH="1">
            <a:off x="2195736" y="2096852"/>
            <a:ext cx="2959789" cy="3722914"/>
          </a:xfrm>
          <a:custGeom>
            <a:avLst/>
            <a:gdLst>
              <a:gd name="connsiteX0" fmla="*/ 1392246 w 2959789"/>
              <a:gd name="connsiteY0" fmla="*/ 0 h 3722914"/>
              <a:gd name="connsiteX1" fmla="*/ 134946 w 2959789"/>
              <a:gd name="connsiteY1" fmla="*/ 620485 h 3722914"/>
              <a:gd name="connsiteX2" fmla="*/ 167603 w 2959789"/>
              <a:gd name="connsiteY2" fmla="*/ 881742 h 3722914"/>
              <a:gd name="connsiteX3" fmla="*/ 1310603 w 2959789"/>
              <a:gd name="connsiteY3" fmla="*/ 1600200 h 3722914"/>
              <a:gd name="connsiteX4" fmla="*/ 1702489 w 2959789"/>
              <a:gd name="connsiteY4" fmla="*/ 2008414 h 3722914"/>
              <a:gd name="connsiteX5" fmla="*/ 1702489 w 2959789"/>
              <a:gd name="connsiteY5" fmla="*/ 2775857 h 3722914"/>
              <a:gd name="connsiteX6" fmla="*/ 2012732 w 2959789"/>
              <a:gd name="connsiteY6" fmla="*/ 3282042 h 3722914"/>
              <a:gd name="connsiteX7" fmla="*/ 2959789 w 2959789"/>
              <a:gd name="connsiteY7" fmla="*/ 3722914 h 372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9789" h="3722914">
                <a:moveTo>
                  <a:pt x="1392246" y="0"/>
                </a:moveTo>
                <a:cubicBezTo>
                  <a:pt x="865649" y="236764"/>
                  <a:pt x="339053" y="473528"/>
                  <a:pt x="134946" y="620485"/>
                </a:cubicBezTo>
                <a:cubicBezTo>
                  <a:pt x="-69161" y="767442"/>
                  <a:pt x="-28340" y="718456"/>
                  <a:pt x="167603" y="881742"/>
                </a:cubicBezTo>
                <a:cubicBezTo>
                  <a:pt x="363546" y="1045028"/>
                  <a:pt x="1054789" y="1412421"/>
                  <a:pt x="1310603" y="1600200"/>
                </a:cubicBezTo>
                <a:cubicBezTo>
                  <a:pt x="1566417" y="1787979"/>
                  <a:pt x="1637175" y="1812471"/>
                  <a:pt x="1702489" y="2008414"/>
                </a:cubicBezTo>
                <a:cubicBezTo>
                  <a:pt x="1767803" y="2204357"/>
                  <a:pt x="1650782" y="2563586"/>
                  <a:pt x="1702489" y="2775857"/>
                </a:cubicBezTo>
                <a:cubicBezTo>
                  <a:pt x="1754196" y="2988128"/>
                  <a:pt x="1803182" y="3124199"/>
                  <a:pt x="2012732" y="3282042"/>
                </a:cubicBezTo>
                <a:cubicBezTo>
                  <a:pt x="2222282" y="3439885"/>
                  <a:pt x="2591035" y="3581399"/>
                  <a:pt x="2959789" y="3722914"/>
                </a:cubicBezTo>
              </a:path>
            </a:pathLst>
          </a:custGeom>
          <a:noFill/>
          <a:ln w="76200" cap="flat" cmpd="sng" algn="ctr">
            <a:solidFill>
              <a:srgbClr val="A50021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4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4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458" grpId="0" animBg="1"/>
      <p:bldP spid="32846" grpId="0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651500" y="1557338"/>
            <a:ext cx="2232025" cy="4824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kumimoji="0" lang="en-US" altLang="zh-TW" sz="2400">
              <a:latin typeface="Arial" charset="0"/>
              <a:ea typeface="MS PGothic" pitchFamily="34" charset="-128"/>
            </a:endParaRP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57338"/>
            <a:ext cx="44196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5622925" y="3068638"/>
            <a:ext cx="2189163" cy="1347787"/>
          </a:xfrm>
          <a:prstGeom prst="rect">
            <a:avLst/>
          </a:prstGeom>
          <a:solidFill>
            <a:srgbClr val="F7F0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>
              <a:spcBef>
                <a:spcPct val="20000"/>
              </a:spcBef>
            </a:pPr>
            <a:endParaRPr kumimoji="0" lang="en-US" altLang="zh-TW" sz="800">
              <a:latin typeface="Bookman Old Style" pitchFamily="18" charset="0"/>
            </a:endParaRPr>
          </a:p>
          <a:p>
            <a:pPr>
              <a:spcBef>
                <a:spcPct val="20000"/>
              </a:spcBef>
            </a:pPr>
            <a:endParaRPr kumimoji="0" lang="en-US" altLang="zh-TW" sz="2400">
              <a:latin typeface="Bookman Old Style" pitchFamily="18" charset="0"/>
            </a:endParaRPr>
          </a:p>
          <a:p>
            <a:pPr>
              <a:spcBef>
                <a:spcPct val="20000"/>
              </a:spcBef>
            </a:pPr>
            <a:r>
              <a:rPr kumimoji="0" lang="en-US" altLang="zh-TW" sz="1800">
                <a:latin typeface="Bookman Old Style" pitchFamily="18" charset="0"/>
              </a:rPr>
              <a:t>x</a:t>
            </a:r>
            <a:r>
              <a:rPr kumimoji="0" lang="en-US" altLang="zh-TW" sz="1800">
                <a:latin typeface="Bookman Old Style" pitchFamily="18" charset="0"/>
                <a:sym typeface="Symbol" pitchFamily="18" charset="2"/>
              </a:rPr>
              <a:t>y</a:t>
            </a:r>
            <a:r>
              <a:rPr kumimoji="0" lang="en-US" altLang="zh-TW" sz="1800">
                <a:latin typeface="Bookman Old Style" pitchFamily="18" charset="0"/>
              </a:rPr>
              <a:t> =</a:t>
            </a:r>
            <a:endParaRPr kumimoji="0" lang="en-US" altLang="zh-TW" sz="3200">
              <a:latin typeface="Bookman Old Style" pitchFamily="18" charset="0"/>
            </a:endParaRPr>
          </a:p>
          <a:p>
            <a:pPr>
              <a:spcBef>
                <a:spcPct val="20000"/>
              </a:spcBef>
            </a:pPr>
            <a:endParaRPr kumimoji="0" lang="en-US" altLang="zh-TW" sz="1000">
              <a:latin typeface="Bookman Old Style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kumimoji="0" lang="en-US" altLang="zh-TW" sz="1000">
              <a:latin typeface="Bookman Old Style" pitchFamily="18" charset="0"/>
              <a:sym typeface="Symbol" pitchFamily="18" charset="2"/>
            </a:endParaRP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6488113" y="3500438"/>
            <a:ext cx="1250950" cy="696912"/>
          </a:xfrm>
          <a:prstGeom prst="rect">
            <a:avLst/>
          </a:prstGeom>
          <a:solidFill>
            <a:srgbClr val="F7F0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>
                <a:latin typeface="Bookman Old Style" pitchFamily="18" charset="0"/>
              </a:rPr>
              <a:t>0  if x = y</a:t>
            </a:r>
            <a:endParaRPr kumimoji="0" lang="en-US" altLang="zh-TW" sz="700">
              <a:latin typeface="Bookman Old Style" pitchFamily="18" charset="0"/>
            </a:endParaRPr>
          </a:p>
          <a:p>
            <a:pPr>
              <a:spcBef>
                <a:spcPct val="20000"/>
              </a:spcBef>
            </a:pPr>
            <a:r>
              <a:rPr kumimoji="0" lang="en-US" altLang="zh-TW" sz="1800">
                <a:latin typeface="Bookman Old Style" pitchFamily="18" charset="0"/>
              </a:rPr>
              <a:t>1  if x </a:t>
            </a:r>
            <a:r>
              <a:rPr kumimoji="0" lang="en-US" altLang="zh-TW" sz="1800">
                <a:latin typeface="Bookman Old Style" pitchFamily="18" charset="0"/>
                <a:sym typeface="Symbol" pitchFamily="18" charset="2"/>
              </a:rPr>
              <a:t> y</a:t>
            </a:r>
          </a:p>
        </p:txBody>
      </p:sp>
      <p:sp>
        <p:nvSpPr>
          <p:cNvPr id="11270" name="AutoShape 7"/>
          <p:cNvSpPr>
            <a:spLocks/>
          </p:cNvSpPr>
          <p:nvPr/>
        </p:nvSpPr>
        <p:spPr bwMode="auto">
          <a:xfrm>
            <a:off x="6443663" y="3662363"/>
            <a:ext cx="71437" cy="431800"/>
          </a:xfrm>
          <a:prstGeom prst="leftBrace">
            <a:avLst>
              <a:gd name="adj1" fmla="val 5037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kumimoji="0" lang="en-US" altLang="zh-TW" sz="2400">
              <a:latin typeface="Arial" charset="0"/>
              <a:ea typeface="MS PGothic" pitchFamily="34" charset="-128"/>
            </a:endParaRPr>
          </a:p>
        </p:txBody>
      </p:sp>
      <p:sp>
        <p:nvSpPr>
          <p:cNvPr id="11271" name="Rectangle 2"/>
          <p:cNvSpPr>
            <a:spLocks noChangeArrowheads="1"/>
          </p:cNvSpPr>
          <p:nvPr/>
        </p:nvSpPr>
        <p:spPr bwMode="auto">
          <a:xfrm>
            <a:off x="1331913" y="6238875"/>
            <a:ext cx="64087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lnSpc>
                <a:spcPct val="120000"/>
              </a:lnSpc>
            </a:pPr>
            <a:r>
              <a:rPr kumimoji="0" lang="en-US" altLang="zh-TW" sz="1600" dirty="0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Figure adapted from </a:t>
            </a:r>
            <a:r>
              <a:rPr kumimoji="0" lang="en-US" altLang="zh-TW" sz="1600" i="1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Scientific </a:t>
            </a:r>
            <a:r>
              <a:rPr kumimoji="0" lang="en-US" altLang="zh-TW" sz="1600" i="1" smtClean="0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American</a:t>
            </a:r>
            <a:r>
              <a:rPr kumimoji="0" lang="en-US" altLang="zh-TW" sz="1600" smtClean="0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, </a:t>
            </a:r>
            <a:r>
              <a:rPr kumimoji="0" lang="en-US" altLang="zh-TW" sz="1600" dirty="0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Chinese 7/2007 edition</a:t>
            </a:r>
          </a:p>
        </p:txBody>
      </p:sp>
      <p:sp>
        <p:nvSpPr>
          <p:cNvPr id="748556" name="Text Box 12"/>
          <p:cNvSpPr txBox="1">
            <a:spLocks noChangeArrowheads="1"/>
          </p:cNvSpPr>
          <p:nvPr/>
        </p:nvSpPr>
        <p:spPr bwMode="auto">
          <a:xfrm>
            <a:off x="719138" y="4833938"/>
            <a:ext cx="1152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800">
                <a:solidFill>
                  <a:srgbClr val="FF0000"/>
                </a:solidFill>
              </a:rPr>
              <a:t>Decode y</a:t>
            </a:r>
          </a:p>
        </p:txBody>
      </p:sp>
      <p:sp>
        <p:nvSpPr>
          <p:cNvPr id="748557" name="Text Box 13"/>
          <p:cNvSpPr txBox="1">
            <a:spLocks noChangeArrowheads="1"/>
          </p:cNvSpPr>
          <p:nvPr/>
        </p:nvSpPr>
        <p:spPr bwMode="auto">
          <a:xfrm>
            <a:off x="5256213" y="4797425"/>
            <a:ext cx="1152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800">
                <a:solidFill>
                  <a:srgbClr val="FF0000"/>
                </a:solidFill>
              </a:rPr>
              <a:t>Decode x</a:t>
            </a:r>
          </a:p>
        </p:txBody>
      </p:sp>
      <p:sp>
        <p:nvSpPr>
          <p:cNvPr id="11274" name="Rectangle 15"/>
          <p:cNvSpPr>
            <a:spLocks noChangeArrowheads="1"/>
          </p:cNvSpPr>
          <p:nvPr/>
        </p:nvSpPr>
        <p:spPr bwMode="auto">
          <a:xfrm>
            <a:off x="503238" y="344711"/>
            <a:ext cx="8064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TW" sz="4000" b="1" dirty="0">
                <a:solidFill>
                  <a:schemeClr val="tx2"/>
                </a:solidFill>
                <a:latin typeface="Garamond" pitchFamily="18" charset="0"/>
              </a:rPr>
              <a:t>Network coding (NC)</a:t>
            </a:r>
          </a:p>
        </p:txBody>
      </p:sp>
      <p:sp>
        <p:nvSpPr>
          <p:cNvPr id="748554" name="Oval 10"/>
          <p:cNvSpPr>
            <a:spLocks noChangeArrowheads="1"/>
          </p:cNvSpPr>
          <p:nvPr/>
        </p:nvSpPr>
        <p:spPr bwMode="auto">
          <a:xfrm rot="-2301367">
            <a:off x="2119313" y="4017963"/>
            <a:ext cx="755650" cy="219551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zh-TW"/>
          </a:p>
        </p:txBody>
      </p:sp>
      <p:sp>
        <p:nvSpPr>
          <p:cNvPr id="748555" name="Oval 11"/>
          <p:cNvSpPr>
            <a:spLocks noChangeArrowheads="1"/>
          </p:cNvSpPr>
          <p:nvPr/>
        </p:nvSpPr>
        <p:spPr bwMode="auto">
          <a:xfrm rot="2590775" flipH="1">
            <a:off x="4102100" y="4162425"/>
            <a:ext cx="755650" cy="208756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zh-TW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90A8ACC-B836-466A-B1FA-A30A36C21739}" type="slidenum">
              <a:rPr kumimoji="0" lang="en-US" altLang="zh-TW" sz="1200" smtClean="0">
                <a:latin typeface="Garamond" pitchFamily="18" charset="0"/>
              </a:rPr>
              <a:pPr eaLnBrk="1" hangingPunct="1"/>
              <a:t>24</a:t>
            </a:fld>
            <a:endParaRPr kumimoji="0" lang="en-US" altLang="zh-TW" sz="1200" smtClean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556" grpId="0"/>
      <p:bldP spid="748557" grpId="0"/>
      <p:bldP spid="748554" grpId="0" animBg="1"/>
      <p:bldP spid="74855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808163"/>
            <a:ext cx="7742238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3548" y="440668"/>
            <a:ext cx="7992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400" b="1" dirty="0" smtClean="0">
                <a:solidFill>
                  <a:srgbClr val="003399"/>
                </a:solidFill>
                <a:latin typeface="+mj-lt"/>
              </a:rPr>
              <a:t>In </a:t>
            </a:r>
            <a:r>
              <a:rPr lang="zh-CN" altLang="en-US" sz="4400" b="1" dirty="0" smtClean="0">
                <a:solidFill>
                  <a:srgbClr val="003399"/>
                </a:solidFill>
                <a:latin typeface="+mj-lt"/>
              </a:rPr>
              <a:t>科</a:t>
            </a:r>
            <a:r>
              <a:rPr lang="zh-CN" altLang="en-US" sz="4400" b="1" dirty="0">
                <a:solidFill>
                  <a:srgbClr val="003399"/>
                </a:solidFill>
                <a:latin typeface="+mj-lt"/>
              </a:rPr>
              <a:t>学</a:t>
            </a:r>
            <a:r>
              <a:rPr lang="zh-CN" altLang="en-US" sz="4400" b="1" dirty="0" smtClean="0">
                <a:solidFill>
                  <a:srgbClr val="003399"/>
                </a:solidFill>
                <a:latin typeface="+mj-lt"/>
              </a:rPr>
              <a:t>人</a:t>
            </a:r>
            <a:r>
              <a:rPr lang="en-US" altLang="zh-TW" sz="4400" b="1" i="1" dirty="0" smtClean="0">
                <a:solidFill>
                  <a:srgbClr val="003399"/>
                </a:solidFill>
                <a:latin typeface="+mj-lt"/>
              </a:rPr>
              <a:t>,</a:t>
            </a:r>
            <a:r>
              <a:rPr lang="en-US" altLang="zh-TW" sz="4400" b="1" dirty="0" smtClean="0">
                <a:solidFill>
                  <a:srgbClr val="003399"/>
                </a:solidFill>
                <a:latin typeface="+mj-lt"/>
              </a:rPr>
              <a:t> 7/2007</a:t>
            </a:r>
            <a:endParaRPr lang="en-US" sz="4400" b="1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90A8ACC-B836-466A-B1FA-A30A36C21739}" type="slidenum">
              <a:rPr kumimoji="0" lang="en-US" altLang="zh-TW" sz="1200" smtClean="0">
                <a:latin typeface="Garamond" pitchFamily="18" charset="0"/>
              </a:rPr>
              <a:pPr eaLnBrk="1" hangingPunct="1"/>
              <a:t>25</a:t>
            </a:fld>
            <a:endParaRPr kumimoji="0" lang="en-US" altLang="zh-TW" sz="120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649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75556" y="887892"/>
            <a:ext cx="8005576" cy="5889480"/>
            <a:chOff x="575556" y="887892"/>
            <a:chExt cx="8005576" cy="58894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887892"/>
              <a:ext cx="7897564" cy="5889480"/>
            </a:xfrm>
            <a:prstGeom prst="rect">
              <a:avLst/>
            </a:prstGeom>
          </p:spPr>
        </p:pic>
        <p:sp>
          <p:nvSpPr>
            <p:cNvPr id="7" name="Flowchart: Process 6"/>
            <p:cNvSpPr/>
            <p:nvPr/>
          </p:nvSpPr>
          <p:spPr bwMode="auto">
            <a:xfrm>
              <a:off x="1943708" y="6381328"/>
              <a:ext cx="2160240" cy="216024"/>
            </a:xfrm>
            <a:prstGeom prst="flowChartProcess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8" name="Flowchart: Process 7"/>
            <p:cNvSpPr/>
            <p:nvPr/>
          </p:nvSpPr>
          <p:spPr bwMode="auto">
            <a:xfrm>
              <a:off x="575556" y="1520788"/>
              <a:ext cx="144016" cy="4356484"/>
            </a:xfrm>
            <a:prstGeom prst="flowChartProcess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endParaRPr>
            </a:p>
          </p:txBody>
        </p:sp>
      </p:grpSp>
      <p:sp>
        <p:nvSpPr>
          <p:cNvPr id="10" name="Rounded Rectangle 9"/>
          <p:cNvSpPr/>
          <p:nvPr/>
        </p:nvSpPr>
        <p:spPr bwMode="auto">
          <a:xfrm>
            <a:off x="6768244" y="4718636"/>
            <a:ext cx="1188132" cy="396044"/>
          </a:xfrm>
          <a:prstGeom prst="roundRect">
            <a:avLst/>
          </a:prstGeom>
          <a:solidFill>
            <a:srgbClr val="0066FF">
              <a:alpha val="14902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en-US" altLang="zh-CN" sz="2000" dirty="0" smtClean="0">
                <a:solidFill>
                  <a:srgbClr val="B43300"/>
                </a:solidFill>
                <a:ea typeface="新細明體" pitchFamily="18" charset="-120"/>
              </a:rPr>
              <a:t>An </a:t>
            </a:r>
            <a:r>
              <a:rPr lang="en-US" altLang="zh-CN" sz="2000" dirty="0" smtClean="0">
                <a:solidFill>
                  <a:srgbClr val="AA3200"/>
                </a:solidFill>
                <a:ea typeface="新細明體" pitchFamily="18" charset="-120"/>
              </a:rPr>
              <a:t>editor</a:t>
            </a:r>
            <a:endParaRPr lang="en-US" sz="2000" dirty="0">
              <a:solidFill>
                <a:srgbClr val="AA3200"/>
              </a:solidFill>
              <a:ea typeface="新細明體" pitchFamily="18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3548" y="440668"/>
            <a:ext cx="7992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400" b="1" dirty="0" smtClean="0">
                <a:solidFill>
                  <a:srgbClr val="003399"/>
                </a:solidFill>
                <a:latin typeface="+mj-lt"/>
              </a:rPr>
              <a:t>In </a:t>
            </a:r>
            <a:r>
              <a:rPr lang="zh-CN" altLang="en-US" sz="4400" b="1" dirty="0" smtClean="0">
                <a:solidFill>
                  <a:srgbClr val="003399"/>
                </a:solidFill>
                <a:latin typeface="+mj-lt"/>
              </a:rPr>
              <a:t>科</a:t>
            </a:r>
            <a:r>
              <a:rPr lang="zh-CN" altLang="en-US" sz="4400" b="1">
                <a:solidFill>
                  <a:srgbClr val="003399"/>
                </a:solidFill>
                <a:latin typeface="+mj-lt"/>
              </a:rPr>
              <a:t>学</a:t>
            </a:r>
            <a:r>
              <a:rPr lang="zh-CN" altLang="en-US" sz="4400" b="1" smtClean="0">
                <a:solidFill>
                  <a:srgbClr val="003399"/>
                </a:solidFill>
                <a:latin typeface="+mj-lt"/>
              </a:rPr>
              <a:t>人</a:t>
            </a:r>
            <a:r>
              <a:rPr lang="en-US" altLang="zh-TW" sz="4400" b="1" i="1" smtClean="0">
                <a:solidFill>
                  <a:srgbClr val="003399"/>
                </a:solidFill>
                <a:latin typeface="+mj-lt"/>
              </a:rPr>
              <a:t>,</a:t>
            </a:r>
            <a:r>
              <a:rPr lang="en-US" altLang="zh-TW" sz="4400" b="1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zh-TW" sz="4400" b="1" dirty="0" smtClean="0">
                <a:solidFill>
                  <a:srgbClr val="003399"/>
                </a:solidFill>
                <a:latin typeface="+mj-lt"/>
              </a:rPr>
              <a:t>7/2007</a:t>
            </a:r>
            <a:endParaRPr lang="en-US" sz="4400" b="1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971600" y="5337212"/>
            <a:ext cx="5940660" cy="828092"/>
          </a:xfrm>
          <a:prstGeom prst="roundRect">
            <a:avLst/>
          </a:prstGeom>
          <a:solidFill>
            <a:srgbClr val="0066FF">
              <a:alpha val="14902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90A8ACC-B836-466A-B1FA-A30A36C21739}" type="slidenum">
              <a:rPr kumimoji="0" lang="en-US" altLang="zh-TW" sz="1200" smtClean="0">
                <a:latin typeface="Garamond" pitchFamily="18" charset="0"/>
              </a:rPr>
              <a:pPr eaLnBrk="1" hangingPunct="1"/>
              <a:t>26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04972" y="5551203"/>
            <a:ext cx="21876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AA3200"/>
                </a:solidFill>
                <a:ea typeface="新細明體" pitchFamily="18" charset="-120"/>
              </a:rPr>
              <a:t>这</a:t>
            </a:r>
            <a:r>
              <a:rPr lang="en-US" altLang="zh-CN" sz="2000" b="1" dirty="0" smtClean="0">
                <a:solidFill>
                  <a:srgbClr val="AA3200"/>
                </a:solidFill>
                <a:ea typeface="新細明體" pitchFamily="18" charset="-120"/>
              </a:rPr>
              <a:t>8</a:t>
            </a:r>
            <a:r>
              <a:rPr lang="zh-CN" altLang="en-US" sz="2000" b="1" dirty="0" smtClean="0">
                <a:solidFill>
                  <a:srgbClr val="AA3200"/>
                </a:solidFill>
                <a:ea typeface="新細明體" pitchFamily="18" charset="-120"/>
              </a:rPr>
              <a:t>个字</a:t>
            </a:r>
            <a:r>
              <a:rPr lang="zh-CN" altLang="en-US" sz="2000" b="1" dirty="0">
                <a:solidFill>
                  <a:srgbClr val="AA3200"/>
                </a:solidFill>
                <a:ea typeface="新細明體" pitchFamily="18" charset="-120"/>
              </a:rPr>
              <a:t>令我</a:t>
            </a:r>
            <a:r>
              <a:rPr lang="zh-CN" altLang="en-US" sz="2000" b="1" dirty="0">
                <a:ea typeface="新細明體" pitchFamily="18" charset="-120"/>
              </a:rPr>
              <a:t>顿</a:t>
            </a:r>
            <a:r>
              <a:rPr lang="zh-CN" altLang="en-US" sz="2000" b="1" dirty="0" smtClean="0">
                <a:ea typeface="新細明體" pitchFamily="18" charset="-120"/>
              </a:rPr>
              <a:t>悟</a:t>
            </a:r>
            <a:r>
              <a:rPr lang="zh-CN" altLang="en-US" sz="1050" b="1" dirty="0" smtClean="0">
                <a:ea typeface="新細明體" pitchFamily="18" charset="-120"/>
              </a:rPr>
              <a:t> </a:t>
            </a:r>
            <a:r>
              <a:rPr lang="en-US" altLang="zh-CN" sz="2000" dirty="0" smtClean="0">
                <a:solidFill>
                  <a:srgbClr val="996600"/>
                </a:solidFill>
                <a:ea typeface="新細明體" pitchFamily="18" charset="-120"/>
              </a:rPr>
              <a:t>!</a:t>
            </a:r>
            <a:endParaRPr lang="en-US" sz="2000" dirty="0">
              <a:solidFill>
                <a:srgbClr val="99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3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2" presetClass="emph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0" grpId="2" animBg="1"/>
      <p:bldP spid="12" grpId="0" animBg="1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cu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03848" y="2276872"/>
            <a:ext cx="612775" cy="692150"/>
          </a:xfrm>
        </p:spPr>
        <p:txBody>
          <a:bodyPr anchor="ctr"/>
          <a:lstStyle/>
          <a:p>
            <a:pPr eaLnBrk="1" hangingPunct="1"/>
            <a:r>
              <a:rPr lang="zh-TW" altLang="en-US" sz="2400" b="1" dirty="0" smtClean="0">
                <a:solidFill>
                  <a:srgbClr val="FFFF00"/>
                </a:solidFill>
              </a:rPr>
              <a:t>数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768998" y="27081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zh-TW" altLang="en-US" sz="2400" b="1" dirty="0" smtClean="0">
                <a:solidFill>
                  <a:srgbClr val="FFFF00"/>
                </a:solidFill>
              </a:rPr>
              <a:t>学</a:t>
            </a:r>
            <a:endParaRPr kumimoji="0" lang="zh-TW" altLang="en-US" sz="2400" b="1" dirty="0">
              <a:solidFill>
                <a:srgbClr val="FFFF00"/>
              </a:solidFill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273823" y="30320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zh-TW" altLang="en-US" sz="2400" b="1" dirty="0" smtClean="0">
                <a:solidFill>
                  <a:srgbClr val="FFFF00"/>
                </a:solidFill>
              </a:rPr>
              <a:t>与</a:t>
            </a:r>
            <a:endParaRPr kumimoji="0" lang="zh-TW" altLang="en-US" sz="2400" b="1" dirty="0">
              <a:solidFill>
                <a:srgbClr val="FFFF00"/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813573" y="3320938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zh-TW" altLang="en-US" sz="2400" b="1">
                <a:solidFill>
                  <a:srgbClr val="FFFF00"/>
                </a:solidFill>
              </a:rPr>
              <a:t>工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5316811" y="3665426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zh-TW" altLang="en-US" sz="2400" b="1">
                <a:solidFill>
                  <a:srgbClr val="FFFF00"/>
                </a:solidFill>
              </a:rPr>
              <a:t>程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5858148" y="40035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zh-TW" altLang="en-US" sz="2400" b="1">
                <a:solidFill>
                  <a:srgbClr val="FFFF00"/>
                </a:solidFill>
              </a:rPr>
              <a:t>的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6408204" y="4325826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zh-TW" altLang="en-US" sz="2400" b="1" dirty="0" smtClean="0">
                <a:solidFill>
                  <a:srgbClr val="FFFF00"/>
                </a:solidFill>
              </a:rPr>
              <a:t>对</a:t>
            </a:r>
            <a:endParaRPr kumimoji="0" lang="zh-TW" altLang="en-US" sz="2400" b="1" dirty="0">
              <a:solidFill>
                <a:srgbClr val="FFFF00"/>
              </a:solidFill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6912248" y="4649676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zh-TW" altLang="en-US" sz="2400" b="1" dirty="0" smtClean="0">
                <a:solidFill>
                  <a:srgbClr val="FFFF00"/>
                </a:solidFill>
              </a:rPr>
              <a:t>话</a:t>
            </a:r>
            <a:endParaRPr kumimoji="0" lang="zh-TW" altLang="en-US" sz="2400" b="1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6513" y="0"/>
            <a:ext cx="9107487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  <a:tabLst>
                <a:tab pos="269875" algn="l"/>
              </a:tabLst>
            </a:pPr>
            <a:r>
              <a:rPr kumimoji="0" lang="en-US" altLang="zh-TW" sz="1800" dirty="0">
                <a:solidFill>
                  <a:schemeClr val="bg1"/>
                </a:solidFill>
                <a:ea typeface="SimSun" pitchFamily="2" charset="-122"/>
              </a:rPr>
              <a:t>1. Linear network coding (NC)</a:t>
            </a:r>
            <a:r>
              <a:rPr kumimoji="0" lang="en-US" altLang="zh-TW" sz="1800" dirty="0">
                <a:solidFill>
                  <a:schemeClr val="bg1"/>
                </a:solidFill>
                <a:ea typeface="SimSun" pitchFamily="2" charset="-122"/>
                <a:sym typeface="Symbol" pitchFamily="18" charset="2"/>
              </a:rPr>
              <a:t>            </a:t>
            </a:r>
            <a:r>
              <a:rPr kumimoji="0" lang="zh-CN" altLang="en-US" sz="1800" dirty="0" smtClean="0">
                <a:solidFill>
                  <a:schemeClr val="bg1"/>
                </a:solidFill>
                <a:ea typeface="SimSun" pitchFamily="2" charset="-122"/>
                <a:sym typeface="Symbol" pitchFamily="18" charset="2"/>
              </a:rPr>
              <a:t>     </a:t>
            </a:r>
            <a:r>
              <a:rPr kumimoji="0" lang="en-US" altLang="zh-TW" sz="1800" dirty="0" smtClean="0">
                <a:solidFill>
                  <a:schemeClr val="bg1"/>
                </a:solidFill>
                <a:ea typeface="SimSun" pitchFamily="2" charset="-122"/>
                <a:sym typeface="Symbol" pitchFamily="18" charset="2"/>
              </a:rPr>
              <a:t>   </a:t>
            </a:r>
            <a:r>
              <a:rPr kumimoji="0" lang="en-US" altLang="zh-TW" sz="1800" dirty="0">
                <a:solidFill>
                  <a:schemeClr val="bg1"/>
                </a:solidFill>
                <a:ea typeface="SimSun" pitchFamily="2" charset="-122"/>
                <a:sym typeface="Symbol" pitchFamily="18" charset="2"/>
              </a:rPr>
              <a:t>2. Convolutional NC </a:t>
            </a:r>
            <a:br>
              <a:rPr kumimoji="0" lang="en-US" altLang="zh-TW" sz="1800" dirty="0">
                <a:solidFill>
                  <a:schemeClr val="bg1"/>
                </a:solidFill>
                <a:ea typeface="SimSun" pitchFamily="2" charset="-122"/>
                <a:sym typeface="Symbol" pitchFamily="18" charset="2"/>
              </a:rPr>
            </a:br>
            <a:r>
              <a:rPr kumimoji="0" lang="en-US" altLang="zh-TW" sz="1800" dirty="0">
                <a:solidFill>
                  <a:schemeClr val="bg1"/>
                </a:solidFill>
                <a:ea typeface="SimSun" pitchFamily="2" charset="-122"/>
                <a:sym typeface="Symbol" pitchFamily="18" charset="2"/>
              </a:rPr>
              <a:t>3. </a:t>
            </a:r>
            <a:r>
              <a:rPr kumimoji="0" lang="en-US" altLang="zh-TW" sz="1800" dirty="0">
                <a:solidFill>
                  <a:schemeClr val="bg1"/>
                </a:solidFill>
                <a:ea typeface="SimSun" pitchFamily="2" charset="-122"/>
              </a:rPr>
              <a:t>NC theory via commutative algebra        4. Construction of NC over cyclic networks</a:t>
            </a:r>
          </a:p>
          <a:p>
            <a:pPr>
              <a:lnSpc>
                <a:spcPct val="120000"/>
              </a:lnSpc>
              <a:tabLst>
                <a:tab pos="269875" algn="l"/>
              </a:tabLst>
            </a:pPr>
            <a:r>
              <a:rPr lang="en-US" altLang="zh-TW" sz="1800" dirty="0">
                <a:solidFill>
                  <a:schemeClr val="bg1"/>
                </a:solidFill>
                <a:ea typeface="SimSun" pitchFamily="2" charset="-122"/>
              </a:rPr>
              <a:t>5. Martingale of patterns</a:t>
            </a:r>
            <a:r>
              <a:rPr lang="en-US" altLang="zh-TW" sz="1800" dirty="0">
                <a:solidFill>
                  <a:schemeClr val="bg1"/>
                </a:solidFill>
                <a:ea typeface="SimSun" pitchFamily="2" charset="-122"/>
                <a:sym typeface="Symbol" pitchFamily="18" charset="2"/>
              </a:rPr>
              <a:t>         </a:t>
            </a:r>
            <a:r>
              <a:rPr lang="en-US" altLang="zh-TW" sz="1800" dirty="0">
                <a:solidFill>
                  <a:schemeClr val="bg1"/>
                </a:solidFill>
                <a:ea typeface="SimSun" pitchFamily="2" charset="-122"/>
              </a:rPr>
              <a:t>6. Computing by symmetry</a:t>
            </a:r>
            <a:endParaRPr lang="en-US" altLang="zh-TW" sz="1800" dirty="0">
              <a:solidFill>
                <a:schemeClr val="bg1"/>
              </a:solidFill>
              <a:ea typeface="SimSun" pitchFamily="2" charset="-122"/>
              <a:sym typeface="Symbol" pitchFamily="18" charset="2"/>
            </a:endParaRPr>
          </a:p>
          <a:p>
            <a:pPr>
              <a:lnSpc>
                <a:spcPct val="120000"/>
              </a:lnSpc>
              <a:tabLst>
                <a:tab pos="269875" algn="l"/>
              </a:tabLst>
            </a:pPr>
            <a:r>
              <a:rPr kumimoji="0" lang="en-US" altLang="zh-TW" sz="1800" dirty="0">
                <a:solidFill>
                  <a:schemeClr val="bg1"/>
                </a:solidFill>
                <a:ea typeface="SimSun" pitchFamily="2" charset="-122"/>
                <a:sym typeface="Symbol" pitchFamily="18" charset="2"/>
              </a:rPr>
              <a:t>7</a:t>
            </a:r>
            <a:r>
              <a:rPr kumimoji="0" lang="en-US" altLang="zh-TW" sz="1800" dirty="0">
                <a:solidFill>
                  <a:schemeClr val="bg1"/>
                </a:solidFill>
                <a:ea typeface="SimSun" pitchFamily="2" charset="-122"/>
              </a:rPr>
              <a:t>. Unified algebraic theory </a:t>
            </a:r>
            <a:r>
              <a:rPr kumimoji="0" lang="en-US" altLang="zh-TW" sz="1800">
                <a:solidFill>
                  <a:schemeClr val="bg1"/>
                </a:solidFill>
                <a:ea typeface="SimSun" pitchFamily="2" charset="-122"/>
              </a:rPr>
              <a:t>of </a:t>
            </a:r>
            <a:r>
              <a:rPr kumimoji="0" lang="en-US" altLang="zh-TW" sz="1800" smtClean="0">
                <a:solidFill>
                  <a:schemeClr val="bg1"/>
                </a:solidFill>
                <a:ea typeface="SimSun" pitchFamily="2" charset="-122"/>
              </a:rPr>
              <a:t>sorting, routing, multicasting, </a:t>
            </a:r>
            <a:r>
              <a:rPr kumimoji="0" lang="en-US" altLang="zh-TW" sz="1800" dirty="0">
                <a:solidFill>
                  <a:schemeClr val="bg1"/>
                </a:solidFill>
                <a:ea typeface="SimSun" pitchFamily="2" charset="-122"/>
              </a:rPr>
              <a:t>&amp; concentration networks </a:t>
            </a:r>
            <a:br>
              <a:rPr kumimoji="0" lang="en-US" altLang="zh-TW" sz="1800" dirty="0">
                <a:solidFill>
                  <a:schemeClr val="bg1"/>
                </a:solidFill>
                <a:ea typeface="SimSun" pitchFamily="2" charset="-122"/>
              </a:rPr>
            </a:br>
            <a:r>
              <a:rPr kumimoji="0" lang="en-US" altLang="zh-TW" sz="1800" dirty="0">
                <a:solidFill>
                  <a:schemeClr val="bg1"/>
                </a:solidFill>
                <a:ea typeface="SimSun" pitchFamily="2" charset="-122"/>
              </a:rPr>
              <a:t>8. Cut-through coding     9. Algebraic transform of multistage interconnection networks</a:t>
            </a:r>
          </a:p>
          <a:p>
            <a:pPr>
              <a:lnSpc>
                <a:spcPct val="120000"/>
              </a:lnSpc>
              <a:tabLst>
                <a:tab pos="269875" algn="l"/>
              </a:tabLst>
            </a:pPr>
            <a:r>
              <a:rPr kumimoji="0" lang="en-US" altLang="zh-TW" sz="1800" dirty="0">
                <a:solidFill>
                  <a:schemeClr val="bg1"/>
                </a:solidFill>
                <a:ea typeface="SimSun" pitchFamily="2" charset="-122"/>
              </a:rPr>
              <a:t>10. Scalable nonblocking switches and geometric intuition </a:t>
            </a:r>
          </a:p>
        </p:txBody>
      </p:sp>
    </p:spTree>
    <p:extLst>
      <p:ext uri="{BB962C8B-B14F-4D97-AF65-F5344CB8AC3E}">
        <p14:creationId xmlns:p14="http://schemas.microsoft.com/office/powerpoint/2010/main" val="647043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2"/>
          <p:cNvSpPr>
            <a:spLocks noChangeArrowheads="1"/>
          </p:cNvSpPr>
          <p:nvPr/>
        </p:nvSpPr>
        <p:spPr bwMode="auto">
          <a:xfrm>
            <a:off x="1331913" y="6238875"/>
            <a:ext cx="64087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lnSpc>
                <a:spcPct val="120000"/>
              </a:lnSpc>
            </a:pPr>
            <a:r>
              <a:rPr kumimoji="0" lang="en-US" altLang="zh-TW" sz="1600" dirty="0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Figure adapted from </a:t>
            </a:r>
            <a:r>
              <a:rPr kumimoji="0" lang="en-US" altLang="zh-TW" sz="1600" i="1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Scientific </a:t>
            </a:r>
            <a:r>
              <a:rPr kumimoji="0" lang="en-US" altLang="zh-TW" sz="1600" i="1" smtClean="0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American</a:t>
            </a:r>
            <a:r>
              <a:rPr kumimoji="0" lang="en-US" altLang="zh-TW" sz="1600" smtClean="0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, </a:t>
            </a:r>
            <a:r>
              <a:rPr kumimoji="0" lang="en-US" altLang="zh-TW" sz="1600" dirty="0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Chinese 7/2007 edition</a:t>
            </a:r>
          </a:p>
        </p:txBody>
      </p:sp>
      <p:sp>
        <p:nvSpPr>
          <p:cNvPr id="11274" name="Rectangle 15"/>
          <p:cNvSpPr>
            <a:spLocks noChangeArrowheads="1"/>
          </p:cNvSpPr>
          <p:nvPr/>
        </p:nvSpPr>
        <p:spPr bwMode="auto">
          <a:xfrm>
            <a:off x="503238" y="344711"/>
            <a:ext cx="8064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tx2"/>
                </a:solidFill>
                <a:latin typeface="Garamond" pitchFamily="18" charset="0"/>
              </a:rPr>
              <a:t>Butterfly</a:t>
            </a:r>
            <a:r>
              <a:rPr lang="zh-CN" altLang="en-US" sz="40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US" altLang="zh-CN" sz="4000" b="1" dirty="0" smtClean="0">
                <a:solidFill>
                  <a:schemeClr val="tx2"/>
                </a:solidFill>
                <a:latin typeface="Garamond" pitchFamily="18" charset="0"/>
              </a:rPr>
              <a:t>network</a:t>
            </a:r>
            <a:r>
              <a:rPr lang="zh-CN" altLang="en-US" sz="4000" b="1" dirty="0" smtClean="0">
                <a:solidFill>
                  <a:schemeClr val="tx2"/>
                </a:solidFill>
                <a:latin typeface="Garamond" pitchFamily="18" charset="0"/>
              </a:rPr>
              <a:t> 一举两得</a:t>
            </a:r>
            <a:endParaRPr lang="en-US" altLang="zh-TW" sz="40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90A8ACC-B836-466A-B1FA-A30A36C21739}" type="slidenum">
              <a:rPr kumimoji="0" lang="en-US" altLang="zh-TW" sz="1200" smtClean="0">
                <a:latin typeface="Garamond" pitchFamily="18" charset="0"/>
              </a:rPr>
              <a:pPr eaLnBrk="1" hangingPunct="1"/>
              <a:t>28</a:t>
            </a:fld>
            <a:endParaRPr kumimoji="0" lang="en-US" altLang="zh-TW" sz="1200" dirty="0" smtClean="0">
              <a:latin typeface="Garamond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418346" y="1304764"/>
            <a:ext cx="4718050" cy="4824412"/>
            <a:chOff x="1258888" y="1557338"/>
            <a:chExt cx="4718050" cy="4824412"/>
          </a:xfrm>
        </p:grpSpPr>
        <p:sp>
          <p:nvSpPr>
            <p:cNvPr id="11266" name="Rectangle 2"/>
            <p:cNvSpPr>
              <a:spLocks noChangeArrowheads="1"/>
            </p:cNvSpPr>
            <p:nvPr/>
          </p:nvSpPr>
          <p:spPr bwMode="auto">
            <a:xfrm>
              <a:off x="5651501" y="1557338"/>
              <a:ext cx="325437" cy="4824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kumimoji="0" lang="en-US" altLang="zh-TW" sz="2400">
                <a:latin typeface="Arial" charset="0"/>
                <a:ea typeface="MS PGothic" pitchFamily="34" charset="-128"/>
              </a:endParaRPr>
            </a:p>
          </p:txBody>
        </p:sp>
        <p:pic>
          <p:nvPicPr>
            <p:cNvPr id="15" name="Picture 6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8888" y="1557338"/>
              <a:ext cx="4419600" cy="4824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71"/>
            <p:cNvSpPr>
              <a:spLocks noChangeArrowheads="1"/>
            </p:cNvSpPr>
            <p:nvPr/>
          </p:nvSpPr>
          <p:spPr bwMode="auto">
            <a:xfrm rot="-6292117">
              <a:off x="4728368" y="3275807"/>
              <a:ext cx="392113" cy="170815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eaLnBrk="0" hangingPunct="0"/>
              <a:endParaRPr kumimoji="0" lang="en-US" altLang="zh-TW" sz="2400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9" name="Line 73"/>
            <p:cNvSpPr>
              <a:spLocks noChangeShapeType="1"/>
            </p:cNvSpPr>
            <p:nvPr/>
          </p:nvSpPr>
          <p:spPr bwMode="auto">
            <a:xfrm flipH="1">
              <a:off x="5116513" y="3238500"/>
              <a:ext cx="198437" cy="2125663"/>
            </a:xfrm>
            <a:prstGeom prst="line">
              <a:avLst/>
            </a:prstGeom>
            <a:noFill/>
            <a:ln w="57150">
              <a:solidFill>
                <a:srgbClr val="009CD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69"/>
            <p:cNvSpPr>
              <a:spLocks noChangeArrowheads="1"/>
            </p:cNvSpPr>
            <p:nvPr/>
          </p:nvSpPr>
          <p:spPr bwMode="auto">
            <a:xfrm>
              <a:off x="5616575" y="3068638"/>
              <a:ext cx="360363" cy="1800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kumimoji="0" lang="en-US" altLang="zh-TW" sz="2400">
                <a:latin typeface="Arial" charset="0"/>
                <a:ea typeface="MS PGothic" pitchFamily="34" charset="-128"/>
              </a:endParaRPr>
            </a:p>
          </p:txBody>
        </p:sp>
      </p:grp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4824028" y="5553236"/>
            <a:ext cx="1692188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lang="en-US" altLang="ja-JP" sz="22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Multicasting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143508" y="4073728"/>
            <a:ext cx="2988333" cy="1107996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lang="en-US" altLang="ja-JP" sz="22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Wireless transmission is </a:t>
            </a:r>
            <a:r>
              <a:rPr lang="en-US" altLang="ja-JP" sz="22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multicasting </a:t>
            </a:r>
            <a:r>
              <a:rPr lang="en-US" altLang="ja-JP" sz="22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lang="en-US" altLang="ja-JP" sz="22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nature, </a:t>
            </a:r>
            <a:r>
              <a:rPr lang="en-US" altLang="ja-JP" sz="22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perfect for applying NC.</a:t>
            </a:r>
          </a:p>
        </p:txBody>
      </p:sp>
    </p:spTree>
    <p:extLst>
      <p:ext uri="{BB962C8B-B14F-4D97-AF65-F5344CB8AC3E}">
        <p14:creationId xmlns:p14="http://schemas.microsoft.com/office/powerpoint/2010/main" val="1998514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317790" y="5352718"/>
            <a:ext cx="4716524" cy="1224534"/>
          </a:xfrm>
          <a:prstGeom prst="rect">
            <a:avLst/>
          </a:prstGeom>
          <a:solidFill>
            <a:srgbClr val="DDDD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41986" name="Title 3"/>
          <p:cNvSpPr>
            <a:spLocks noGrp="1"/>
          </p:cNvSpPr>
          <p:nvPr>
            <p:ph type="title" idx="4294967295"/>
          </p:nvPr>
        </p:nvSpPr>
        <p:spPr>
          <a:xfrm>
            <a:off x="755650" y="260350"/>
            <a:ext cx="7704138" cy="776288"/>
          </a:xfrm>
        </p:spPr>
        <p:txBody>
          <a:bodyPr anchor="ctr"/>
          <a:lstStyle/>
          <a:p>
            <a:pPr algn="ctr" eaLnBrk="1" hangingPunct="1"/>
            <a:r>
              <a:rPr lang="en-US" altLang="zh-TW" sz="3200" b="1" dirty="0" smtClean="0"/>
              <a:t>Wireless</a:t>
            </a:r>
            <a:r>
              <a:rPr lang="zh-CN" altLang="en-US" sz="3200" b="1" dirty="0" smtClean="0"/>
              <a:t> </a:t>
            </a:r>
            <a:r>
              <a:rPr lang="en-US" altLang="zh-CN" sz="3200" b="1" dirty="0" smtClean="0"/>
              <a:t>version of</a:t>
            </a:r>
            <a:r>
              <a:rPr lang="en-US" altLang="zh-TW" sz="3200" b="1" dirty="0" smtClean="0"/>
              <a:t> Butterfly Network</a:t>
            </a:r>
            <a:endParaRPr kumimoji="0" lang="en-US" altLang="zh-TW" sz="1400" dirty="0" smtClean="0">
              <a:solidFill>
                <a:schemeClr val="tx1"/>
              </a:solidFill>
            </a:endParaRPr>
          </a:p>
        </p:txBody>
      </p:sp>
      <p:grpSp>
        <p:nvGrpSpPr>
          <p:cNvPr id="41987" name="Group 4"/>
          <p:cNvGrpSpPr>
            <a:grpSpLocks/>
          </p:cNvGrpSpPr>
          <p:nvPr/>
        </p:nvGrpSpPr>
        <p:grpSpPr bwMode="auto">
          <a:xfrm>
            <a:off x="3425455" y="1335062"/>
            <a:ext cx="4464050" cy="3966146"/>
            <a:chOff x="2411413" y="1372830"/>
            <a:chExt cx="4464050" cy="4216758"/>
          </a:xfrm>
        </p:grpSpPr>
        <p:sp>
          <p:nvSpPr>
            <p:cNvPr id="42000" name="Line 11"/>
            <p:cNvSpPr>
              <a:spLocks noChangeShapeType="1"/>
            </p:cNvSpPr>
            <p:nvPr/>
          </p:nvSpPr>
          <p:spPr bwMode="auto">
            <a:xfrm>
              <a:off x="3086100" y="2397125"/>
              <a:ext cx="1268413" cy="600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18086" tIns="59043" rIns="118086" bIns="59043"/>
            <a:lstStyle/>
            <a:p>
              <a:endParaRPr lang="en-US">
                <a:cs typeface="Times New Roman" pitchFamily="18" charset="0"/>
              </a:endParaRPr>
            </a:p>
          </p:txBody>
        </p:sp>
        <p:sp>
          <p:nvSpPr>
            <p:cNvPr id="42001" name="Line 12"/>
            <p:cNvSpPr>
              <a:spLocks noChangeShapeType="1"/>
            </p:cNvSpPr>
            <p:nvPr/>
          </p:nvSpPr>
          <p:spPr bwMode="auto">
            <a:xfrm flipH="1">
              <a:off x="5040163" y="2457450"/>
              <a:ext cx="1116013" cy="539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18086" tIns="59043" rIns="118086" bIns="59043"/>
            <a:lstStyle/>
            <a:p>
              <a:endParaRPr lang="en-US">
                <a:cs typeface="Times New Roman" pitchFamily="18" charset="0"/>
              </a:endParaRPr>
            </a:p>
          </p:txBody>
        </p:sp>
        <p:sp>
          <p:nvSpPr>
            <p:cNvPr id="42002" name="Line 15"/>
            <p:cNvSpPr>
              <a:spLocks noChangeShapeType="1"/>
            </p:cNvSpPr>
            <p:nvPr/>
          </p:nvSpPr>
          <p:spPr bwMode="auto">
            <a:xfrm flipV="1">
              <a:off x="6370638" y="2601913"/>
              <a:ext cx="0" cy="2232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18086" tIns="59043" rIns="118086" bIns="59043"/>
            <a:lstStyle/>
            <a:p>
              <a:endParaRPr lang="en-US">
                <a:cs typeface="Times New Roman" pitchFamily="18" charset="0"/>
              </a:endParaRPr>
            </a:p>
          </p:txBody>
        </p:sp>
        <p:sp>
          <p:nvSpPr>
            <p:cNvPr id="42003" name="Line 16"/>
            <p:cNvSpPr>
              <a:spLocks noChangeShapeType="1"/>
            </p:cNvSpPr>
            <p:nvPr/>
          </p:nvSpPr>
          <p:spPr bwMode="auto">
            <a:xfrm flipH="1">
              <a:off x="3167063" y="4513263"/>
              <a:ext cx="1265237" cy="5000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18086" tIns="59043" rIns="118086" bIns="59043"/>
            <a:lstStyle/>
            <a:p>
              <a:endParaRPr lang="en-US">
                <a:cs typeface="Times New Roman" pitchFamily="18" charset="0"/>
              </a:endParaRPr>
            </a:p>
          </p:txBody>
        </p:sp>
        <p:sp>
          <p:nvSpPr>
            <p:cNvPr id="42004" name="Line 17"/>
            <p:cNvSpPr>
              <a:spLocks noChangeShapeType="1"/>
            </p:cNvSpPr>
            <p:nvPr/>
          </p:nvSpPr>
          <p:spPr bwMode="auto">
            <a:xfrm>
              <a:off x="4938713" y="4513263"/>
              <a:ext cx="1177925" cy="530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18086" tIns="59043" rIns="118086" bIns="59043"/>
            <a:lstStyle/>
            <a:p>
              <a:endParaRPr lang="en-US">
                <a:cs typeface="Times New Roman" pitchFamily="18" charset="0"/>
              </a:endParaRPr>
            </a:p>
          </p:txBody>
        </p:sp>
        <p:sp>
          <p:nvSpPr>
            <p:cNvPr id="42005" name="Text Box 20"/>
            <p:cNvSpPr txBox="1">
              <a:spLocks noChangeArrowheads="1"/>
            </p:cNvSpPr>
            <p:nvPr/>
          </p:nvSpPr>
          <p:spPr bwMode="auto">
            <a:xfrm>
              <a:off x="3508375" y="2252663"/>
              <a:ext cx="358704" cy="470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8086" tIns="59043" rIns="118086" bIns="59043">
              <a:spAutoFit/>
            </a:bodyPr>
            <a:lstStyle>
              <a:lvl1pPr defTabSz="4572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1pPr>
              <a:lvl2pPr marL="742950" indent="-285750" defTabSz="4572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2pPr>
              <a:lvl3pPr marL="1143000" indent="-228600" defTabSz="4572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3pPr>
              <a:lvl4pPr marL="1600200" indent="-228600" defTabSz="4572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4pPr>
              <a:lvl5pPr marL="2057400" indent="-228600" defTabSz="4572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9pPr>
            </a:lstStyle>
            <a:p>
              <a:pPr eaLnBrk="1" hangingPunct="1"/>
              <a:r>
                <a:rPr kumimoji="0" lang="en-US" altLang="zh-TW" sz="2100" i="1">
                  <a:cs typeface="Times New Roman" pitchFamily="18" charset="0"/>
                </a:rPr>
                <a:t>x</a:t>
              </a:r>
              <a:endParaRPr kumimoji="0" lang="en-US" altLang="zh-TW" sz="2300" baseline="-25000">
                <a:cs typeface="Times New Roman" pitchFamily="18" charset="0"/>
              </a:endParaRPr>
            </a:p>
          </p:txBody>
        </p:sp>
        <p:sp>
          <p:nvSpPr>
            <p:cNvPr id="42006" name="Text Box 22"/>
            <p:cNvSpPr txBox="1">
              <a:spLocks noChangeArrowheads="1"/>
            </p:cNvSpPr>
            <p:nvPr/>
          </p:nvSpPr>
          <p:spPr bwMode="auto">
            <a:xfrm>
              <a:off x="5478128" y="2253076"/>
              <a:ext cx="358704" cy="470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8086" tIns="59043" rIns="118086" bIns="59043">
              <a:spAutoFit/>
            </a:bodyPr>
            <a:lstStyle>
              <a:lvl1pPr defTabSz="4572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1pPr>
              <a:lvl2pPr marL="742950" indent="-285750" defTabSz="4572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2pPr>
              <a:lvl3pPr marL="1143000" indent="-228600" defTabSz="4572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3pPr>
              <a:lvl4pPr marL="1600200" indent="-228600" defTabSz="4572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4pPr>
              <a:lvl5pPr marL="2057400" indent="-228600" defTabSz="4572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9pPr>
            </a:lstStyle>
            <a:p>
              <a:pPr eaLnBrk="1" hangingPunct="1"/>
              <a:r>
                <a:rPr kumimoji="0" lang="en-US" altLang="zh-TW" sz="2100" i="1">
                  <a:cs typeface="Times New Roman" pitchFamily="18" charset="0"/>
                </a:rPr>
                <a:t>y</a:t>
              </a:r>
              <a:endParaRPr kumimoji="0" lang="en-US" altLang="zh-TW" sz="2100" baseline="-25000">
                <a:cs typeface="Times New Roman" pitchFamily="18" charset="0"/>
              </a:endParaRPr>
            </a:p>
          </p:txBody>
        </p:sp>
        <p:sp>
          <p:nvSpPr>
            <p:cNvPr id="42007" name="Text Box 23"/>
            <p:cNvSpPr txBox="1">
              <a:spLocks noChangeArrowheads="1"/>
            </p:cNvSpPr>
            <p:nvPr/>
          </p:nvSpPr>
          <p:spPr bwMode="auto">
            <a:xfrm>
              <a:off x="5327650" y="4797425"/>
              <a:ext cx="660069" cy="470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8086" tIns="59043" rIns="118086" bIns="59043">
              <a:spAutoFit/>
            </a:bodyPr>
            <a:lstStyle>
              <a:lvl1pPr defTabSz="4572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1pPr>
              <a:lvl2pPr marL="742950" indent="-285750" defTabSz="4572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2pPr>
              <a:lvl3pPr marL="1143000" indent="-228600" defTabSz="4572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3pPr>
              <a:lvl4pPr marL="1600200" indent="-228600" defTabSz="4572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4pPr>
              <a:lvl5pPr marL="2057400" indent="-228600" defTabSz="4572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9pPr>
            </a:lstStyle>
            <a:p>
              <a:pPr eaLnBrk="1" hangingPunct="1"/>
              <a:r>
                <a:rPr kumimoji="0" lang="en-US" altLang="zh-TW" sz="2100" i="1" dirty="0">
                  <a:cs typeface="Times New Roman" pitchFamily="18" charset="0"/>
                </a:rPr>
                <a:t>x+y</a:t>
              </a:r>
              <a:endParaRPr kumimoji="0" lang="en-US" altLang="zh-TW" sz="2100" baseline="-25000" dirty="0">
                <a:cs typeface="Times New Roman" pitchFamily="18" charset="0"/>
              </a:endParaRPr>
            </a:p>
          </p:txBody>
        </p:sp>
        <p:sp>
          <p:nvSpPr>
            <p:cNvPr id="42008" name="Text Box 23"/>
            <p:cNvSpPr txBox="1">
              <a:spLocks noChangeArrowheads="1"/>
            </p:cNvSpPr>
            <p:nvPr/>
          </p:nvSpPr>
          <p:spPr bwMode="auto">
            <a:xfrm>
              <a:off x="3433763" y="4725988"/>
              <a:ext cx="660069" cy="470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8086" tIns="59043" rIns="118086" bIns="59043">
              <a:spAutoFit/>
            </a:bodyPr>
            <a:lstStyle>
              <a:lvl1pPr defTabSz="4572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1pPr>
              <a:lvl2pPr marL="742950" indent="-285750" defTabSz="4572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2pPr>
              <a:lvl3pPr marL="1143000" indent="-228600" defTabSz="4572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3pPr>
              <a:lvl4pPr marL="1600200" indent="-228600" defTabSz="4572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4pPr>
              <a:lvl5pPr marL="2057400" indent="-228600" defTabSz="4572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9pPr>
            </a:lstStyle>
            <a:p>
              <a:pPr eaLnBrk="1" hangingPunct="1"/>
              <a:r>
                <a:rPr kumimoji="0" lang="en-US" altLang="zh-TW" sz="2100" i="1">
                  <a:cs typeface="Times New Roman" pitchFamily="18" charset="0"/>
                </a:rPr>
                <a:t>x+y</a:t>
              </a:r>
              <a:endParaRPr kumimoji="0" lang="en-US" altLang="zh-TW" sz="2100" baseline="-25000">
                <a:cs typeface="Times New Roman" pitchFamily="18" charset="0"/>
              </a:endParaRPr>
            </a:p>
          </p:txBody>
        </p:sp>
        <p:sp>
          <p:nvSpPr>
            <p:cNvPr id="42009" name="Oval 7"/>
            <p:cNvSpPr>
              <a:spLocks noChangeArrowheads="1"/>
            </p:cNvSpPr>
            <p:nvPr/>
          </p:nvSpPr>
          <p:spPr bwMode="auto">
            <a:xfrm>
              <a:off x="4427538" y="2854325"/>
              <a:ext cx="474662" cy="43815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18086" tIns="59043" rIns="118086" bIns="59043" anchor="ctr"/>
            <a:lstStyle/>
            <a:p>
              <a:pPr defTabSz="457200"/>
              <a:endParaRPr kumimoji="0" lang="en-US" altLang="zh-TW" sz="1800">
                <a:solidFill>
                  <a:schemeClr val="folHlink"/>
                </a:solidFill>
                <a:ea typeface="MS PGothic" pitchFamily="34" charset="-128"/>
                <a:cs typeface="Times New Roman" pitchFamily="18" charset="0"/>
              </a:endParaRPr>
            </a:p>
          </p:txBody>
        </p:sp>
        <p:sp>
          <p:nvSpPr>
            <p:cNvPr id="42010" name="Oval 7"/>
            <p:cNvSpPr>
              <a:spLocks noChangeArrowheads="1"/>
            </p:cNvSpPr>
            <p:nvPr/>
          </p:nvSpPr>
          <p:spPr bwMode="auto">
            <a:xfrm>
              <a:off x="4456113" y="4149725"/>
              <a:ext cx="474662" cy="43815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18086" tIns="59043" rIns="118086" bIns="59043" anchor="ctr"/>
            <a:lstStyle/>
            <a:p>
              <a:pPr defTabSz="457200"/>
              <a:endParaRPr kumimoji="0" lang="en-US" altLang="zh-TW" sz="1800">
                <a:solidFill>
                  <a:schemeClr val="folHlink"/>
                </a:solidFill>
                <a:ea typeface="MS PGothic" pitchFamily="34" charset="-128"/>
                <a:cs typeface="Times New Roman" pitchFamily="18" charset="0"/>
              </a:endParaRPr>
            </a:p>
          </p:txBody>
        </p:sp>
        <p:sp>
          <p:nvSpPr>
            <p:cNvPr id="42011" name="Oval 7"/>
            <p:cNvSpPr>
              <a:spLocks noChangeArrowheads="1"/>
            </p:cNvSpPr>
            <p:nvPr/>
          </p:nvSpPr>
          <p:spPr bwMode="auto">
            <a:xfrm>
              <a:off x="6111875" y="2133600"/>
              <a:ext cx="474663" cy="43815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18086" tIns="59043" rIns="118086" bIns="59043" anchor="ctr"/>
            <a:lstStyle/>
            <a:p>
              <a:pPr defTabSz="457200"/>
              <a:endParaRPr kumimoji="0" lang="en-US" altLang="zh-TW" sz="1800">
                <a:solidFill>
                  <a:schemeClr val="folHlink"/>
                </a:solidFill>
                <a:ea typeface="MS PGothic" pitchFamily="34" charset="-128"/>
                <a:cs typeface="Times New Roman" pitchFamily="18" charset="0"/>
              </a:endParaRPr>
            </a:p>
          </p:txBody>
        </p:sp>
        <p:sp>
          <p:nvSpPr>
            <p:cNvPr id="42012" name="Oval 7"/>
            <p:cNvSpPr>
              <a:spLocks noChangeArrowheads="1"/>
            </p:cNvSpPr>
            <p:nvPr/>
          </p:nvSpPr>
          <p:spPr bwMode="auto">
            <a:xfrm>
              <a:off x="6119813" y="4870450"/>
              <a:ext cx="474662" cy="43815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18086" tIns="59043" rIns="118086" bIns="59043" anchor="ctr"/>
            <a:lstStyle/>
            <a:p>
              <a:pPr defTabSz="457200"/>
              <a:endParaRPr kumimoji="0" lang="en-US" altLang="zh-TW" sz="1800">
                <a:solidFill>
                  <a:schemeClr val="folHlink"/>
                </a:solidFill>
                <a:ea typeface="MS PGothic" pitchFamily="34" charset="-128"/>
                <a:cs typeface="Times New Roman" pitchFamily="18" charset="0"/>
              </a:endParaRPr>
            </a:p>
          </p:txBody>
        </p:sp>
        <p:sp>
          <p:nvSpPr>
            <p:cNvPr id="42013" name="Line 15"/>
            <p:cNvSpPr>
              <a:spLocks noChangeShapeType="1"/>
            </p:cNvSpPr>
            <p:nvPr/>
          </p:nvSpPr>
          <p:spPr bwMode="auto">
            <a:xfrm flipV="1">
              <a:off x="2878138" y="2559050"/>
              <a:ext cx="0" cy="2232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18086" tIns="59043" rIns="118086" bIns="59043"/>
            <a:lstStyle/>
            <a:p>
              <a:endParaRPr lang="en-US">
                <a:cs typeface="Times New Roman" pitchFamily="18" charset="0"/>
              </a:endParaRPr>
            </a:p>
          </p:txBody>
        </p:sp>
        <p:sp>
          <p:nvSpPr>
            <p:cNvPr id="42014" name="Oval 7"/>
            <p:cNvSpPr>
              <a:spLocks noChangeArrowheads="1"/>
            </p:cNvSpPr>
            <p:nvPr/>
          </p:nvSpPr>
          <p:spPr bwMode="auto">
            <a:xfrm>
              <a:off x="2619375" y="2090738"/>
              <a:ext cx="474663" cy="43815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18086" tIns="59043" rIns="118086" bIns="59043" anchor="ctr"/>
            <a:lstStyle/>
            <a:p>
              <a:pPr defTabSz="457200"/>
              <a:endParaRPr kumimoji="0" lang="en-US" altLang="zh-TW" sz="1800">
                <a:solidFill>
                  <a:schemeClr val="folHlink"/>
                </a:solidFill>
                <a:ea typeface="MS PGothic" pitchFamily="34" charset="-128"/>
                <a:cs typeface="Times New Roman" pitchFamily="18" charset="0"/>
              </a:endParaRPr>
            </a:p>
          </p:txBody>
        </p:sp>
        <p:sp>
          <p:nvSpPr>
            <p:cNvPr id="42015" name="Oval 7"/>
            <p:cNvSpPr>
              <a:spLocks noChangeArrowheads="1"/>
            </p:cNvSpPr>
            <p:nvPr/>
          </p:nvSpPr>
          <p:spPr bwMode="auto">
            <a:xfrm>
              <a:off x="2627313" y="4827588"/>
              <a:ext cx="474662" cy="43815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18086" tIns="59043" rIns="118086" bIns="59043" anchor="ctr"/>
            <a:lstStyle/>
            <a:p>
              <a:pPr defTabSz="457200"/>
              <a:endParaRPr kumimoji="0" lang="en-US" altLang="zh-TW" sz="1800">
                <a:solidFill>
                  <a:schemeClr val="folHlink"/>
                </a:solidFill>
                <a:ea typeface="MS PGothic" pitchFamily="34" charset="-128"/>
                <a:cs typeface="Times New Roman" pitchFamily="18" charset="0"/>
              </a:endParaRPr>
            </a:p>
          </p:txBody>
        </p:sp>
        <p:sp>
          <p:nvSpPr>
            <p:cNvPr id="42016" name="Line 15"/>
            <p:cNvSpPr>
              <a:spLocks noChangeShapeType="1"/>
            </p:cNvSpPr>
            <p:nvPr/>
          </p:nvSpPr>
          <p:spPr bwMode="auto">
            <a:xfrm>
              <a:off x="4678363" y="3284538"/>
              <a:ext cx="0" cy="865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18086" tIns="59043" rIns="118086" bIns="59043"/>
            <a:lstStyle/>
            <a:p>
              <a:endParaRPr lang="en-US">
                <a:cs typeface="Times New Roman" pitchFamily="18" charset="0"/>
              </a:endParaRPr>
            </a:p>
          </p:txBody>
        </p:sp>
        <p:sp>
          <p:nvSpPr>
            <p:cNvPr id="42017" name="Text Box 23"/>
            <p:cNvSpPr txBox="1">
              <a:spLocks noChangeArrowheads="1"/>
            </p:cNvSpPr>
            <p:nvPr/>
          </p:nvSpPr>
          <p:spPr bwMode="auto">
            <a:xfrm>
              <a:off x="4606925" y="3465513"/>
              <a:ext cx="660069" cy="470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8086" tIns="59043" rIns="118086" bIns="59043">
              <a:spAutoFit/>
            </a:bodyPr>
            <a:lstStyle>
              <a:lvl1pPr defTabSz="4572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1pPr>
              <a:lvl2pPr marL="742950" indent="-285750" defTabSz="4572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2pPr>
              <a:lvl3pPr marL="1143000" indent="-228600" defTabSz="4572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3pPr>
              <a:lvl4pPr marL="1600200" indent="-228600" defTabSz="4572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4pPr>
              <a:lvl5pPr marL="2057400" indent="-228600" defTabSz="4572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9pPr>
            </a:lstStyle>
            <a:p>
              <a:pPr eaLnBrk="1" hangingPunct="1"/>
              <a:r>
                <a:rPr kumimoji="0" lang="en-US" altLang="zh-TW" sz="2100" i="1">
                  <a:cs typeface="Times New Roman" pitchFamily="18" charset="0"/>
                </a:rPr>
                <a:t>x+y</a:t>
              </a:r>
              <a:endParaRPr kumimoji="0" lang="en-US" altLang="zh-TW" sz="2100" baseline="-25000">
                <a:cs typeface="Times New Roman" pitchFamily="18" charset="0"/>
              </a:endParaRPr>
            </a:p>
          </p:txBody>
        </p:sp>
        <p:grpSp>
          <p:nvGrpSpPr>
            <p:cNvPr id="42018" name="Group 43"/>
            <p:cNvGrpSpPr>
              <a:grpSpLocks/>
            </p:cNvGrpSpPr>
            <p:nvPr/>
          </p:nvGrpSpPr>
          <p:grpSpPr bwMode="auto">
            <a:xfrm>
              <a:off x="5975350" y="1773238"/>
              <a:ext cx="900113" cy="3816350"/>
              <a:chOff x="3039" y="1412"/>
              <a:chExt cx="567" cy="2404"/>
            </a:xfrm>
          </p:grpSpPr>
          <p:sp>
            <p:nvSpPr>
              <p:cNvPr id="42035" name="Oval 44"/>
              <p:cNvSpPr>
                <a:spLocks noChangeArrowheads="1"/>
              </p:cNvSpPr>
              <p:nvPr/>
            </p:nvSpPr>
            <p:spPr bwMode="auto">
              <a:xfrm>
                <a:off x="3039" y="1412"/>
                <a:ext cx="567" cy="2404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zh-TW">
                  <a:cs typeface="Times New Roman" pitchFamily="18" charset="0"/>
                </a:endParaRPr>
              </a:p>
            </p:txBody>
          </p:sp>
          <p:sp>
            <p:nvSpPr>
              <p:cNvPr id="42036" name="Oval 7"/>
              <p:cNvSpPr>
                <a:spLocks noChangeArrowheads="1"/>
              </p:cNvSpPr>
              <p:nvPr/>
            </p:nvSpPr>
            <p:spPr bwMode="auto">
              <a:xfrm>
                <a:off x="3175" y="1570"/>
                <a:ext cx="299" cy="2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18086" tIns="59043" rIns="118086" bIns="59043" anchor="ctr"/>
              <a:lstStyle/>
              <a:p>
                <a:pPr defTabSz="457200"/>
                <a:endParaRPr kumimoji="0" lang="en-US" altLang="zh-TW" sz="1800">
                  <a:solidFill>
                    <a:schemeClr val="folHlink"/>
                  </a:solidFill>
                  <a:ea typeface="MS PGothic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42037" name="Line 14"/>
              <p:cNvSpPr>
                <a:spLocks noChangeShapeType="1"/>
              </p:cNvSpPr>
              <p:nvPr/>
            </p:nvSpPr>
            <p:spPr bwMode="auto">
              <a:xfrm>
                <a:off x="3334" y="1915"/>
                <a:ext cx="0" cy="140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18086" tIns="59043" rIns="118086" bIns="59043"/>
              <a:lstStyle/>
              <a:p>
                <a:endParaRPr lang="en-US">
                  <a:cs typeface="Times New Roman" pitchFamily="18" charset="0"/>
                </a:endParaRPr>
              </a:p>
            </p:txBody>
          </p:sp>
          <p:sp>
            <p:nvSpPr>
              <p:cNvPr id="42038" name="Oval 7"/>
              <p:cNvSpPr>
                <a:spLocks noChangeArrowheads="1"/>
              </p:cNvSpPr>
              <p:nvPr/>
            </p:nvSpPr>
            <p:spPr bwMode="auto">
              <a:xfrm>
                <a:off x="3175" y="3385"/>
                <a:ext cx="299" cy="2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18086" tIns="59043" rIns="118086" bIns="59043" anchor="ctr"/>
              <a:lstStyle/>
              <a:p>
                <a:pPr defTabSz="457200"/>
                <a:endParaRPr kumimoji="0" lang="en-US" altLang="zh-TW" sz="1800">
                  <a:solidFill>
                    <a:schemeClr val="folHlink"/>
                  </a:solidFill>
                  <a:ea typeface="MS PGothic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42039" name="Text Box 48"/>
              <p:cNvSpPr txBox="1">
                <a:spLocks noChangeArrowheads="1"/>
              </p:cNvSpPr>
              <p:nvPr/>
            </p:nvSpPr>
            <p:spPr bwMode="auto">
              <a:xfrm>
                <a:off x="3175" y="1570"/>
                <a:ext cx="318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1pPr>
                <a:lvl2pPr marL="742950" indent="-28575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2pPr>
                <a:lvl3pPr marL="11430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3pPr>
                <a:lvl4pPr marL="16002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4pPr>
                <a:lvl5pPr marL="20574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2400">
                    <a:solidFill>
                      <a:srgbClr val="009999"/>
                    </a:solidFill>
                    <a:cs typeface="Times New Roman" pitchFamily="18" charset="0"/>
                  </a:rPr>
                  <a:t>T</a:t>
                </a:r>
              </a:p>
            </p:txBody>
          </p:sp>
          <p:sp>
            <p:nvSpPr>
              <p:cNvPr id="42040" name="Text Box 49"/>
              <p:cNvSpPr txBox="1">
                <a:spLocks noChangeArrowheads="1"/>
              </p:cNvSpPr>
              <p:nvPr/>
            </p:nvSpPr>
            <p:spPr bwMode="auto">
              <a:xfrm>
                <a:off x="3175" y="3362"/>
                <a:ext cx="318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1pPr>
                <a:lvl2pPr marL="742950" indent="-28575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2pPr>
                <a:lvl3pPr marL="11430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3pPr>
                <a:lvl4pPr marL="16002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4pPr>
                <a:lvl5pPr marL="20574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2400">
                    <a:solidFill>
                      <a:srgbClr val="009999"/>
                    </a:solidFill>
                    <a:cs typeface="Times New Roman" pitchFamily="18" charset="0"/>
                  </a:rPr>
                  <a:t>R</a:t>
                </a:r>
              </a:p>
            </p:txBody>
          </p:sp>
        </p:grpSp>
        <p:grpSp>
          <p:nvGrpSpPr>
            <p:cNvPr id="42019" name="Group 64"/>
            <p:cNvGrpSpPr>
              <a:grpSpLocks/>
            </p:cNvGrpSpPr>
            <p:nvPr/>
          </p:nvGrpSpPr>
          <p:grpSpPr bwMode="auto">
            <a:xfrm>
              <a:off x="2411413" y="1773238"/>
              <a:ext cx="900112" cy="3816350"/>
              <a:chOff x="3039" y="1412"/>
              <a:chExt cx="567" cy="2404"/>
            </a:xfrm>
          </p:grpSpPr>
          <p:sp>
            <p:nvSpPr>
              <p:cNvPr id="42029" name="Oval 65"/>
              <p:cNvSpPr>
                <a:spLocks noChangeArrowheads="1"/>
              </p:cNvSpPr>
              <p:nvPr/>
            </p:nvSpPr>
            <p:spPr bwMode="auto">
              <a:xfrm>
                <a:off x="3039" y="1412"/>
                <a:ext cx="567" cy="2404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zh-TW">
                  <a:cs typeface="Times New Roman" pitchFamily="18" charset="0"/>
                </a:endParaRPr>
              </a:p>
            </p:txBody>
          </p:sp>
          <p:sp>
            <p:nvSpPr>
              <p:cNvPr id="42030" name="Oval 7"/>
              <p:cNvSpPr>
                <a:spLocks noChangeArrowheads="1"/>
              </p:cNvSpPr>
              <p:nvPr/>
            </p:nvSpPr>
            <p:spPr bwMode="auto">
              <a:xfrm>
                <a:off x="3175" y="1570"/>
                <a:ext cx="299" cy="2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18086" tIns="59043" rIns="118086" bIns="59043" anchor="ctr"/>
              <a:lstStyle/>
              <a:p>
                <a:pPr defTabSz="457200"/>
                <a:endParaRPr kumimoji="0" lang="en-US" altLang="zh-TW" sz="1800">
                  <a:solidFill>
                    <a:schemeClr val="folHlink"/>
                  </a:solidFill>
                  <a:ea typeface="MS PGothic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42031" name="Line 14"/>
              <p:cNvSpPr>
                <a:spLocks noChangeShapeType="1"/>
              </p:cNvSpPr>
              <p:nvPr/>
            </p:nvSpPr>
            <p:spPr bwMode="auto">
              <a:xfrm flipH="1">
                <a:off x="3333" y="1915"/>
                <a:ext cx="1" cy="13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18086" tIns="59043" rIns="118086" bIns="59043"/>
              <a:lstStyle/>
              <a:p>
                <a:endParaRPr lang="en-US">
                  <a:cs typeface="Times New Roman" pitchFamily="18" charset="0"/>
                </a:endParaRPr>
              </a:p>
            </p:txBody>
          </p:sp>
          <p:sp>
            <p:nvSpPr>
              <p:cNvPr id="42032" name="Oval 7"/>
              <p:cNvSpPr>
                <a:spLocks noChangeArrowheads="1"/>
              </p:cNvSpPr>
              <p:nvPr/>
            </p:nvSpPr>
            <p:spPr bwMode="auto">
              <a:xfrm>
                <a:off x="3175" y="3385"/>
                <a:ext cx="299" cy="2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18086" tIns="59043" rIns="118086" bIns="59043" anchor="ctr"/>
              <a:lstStyle/>
              <a:p>
                <a:pPr defTabSz="457200"/>
                <a:endParaRPr kumimoji="0" lang="en-US" altLang="zh-TW" sz="1800">
                  <a:solidFill>
                    <a:schemeClr val="folHlink"/>
                  </a:solidFill>
                  <a:ea typeface="MS PGothic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42033" name="Text Box 69"/>
              <p:cNvSpPr txBox="1">
                <a:spLocks noChangeArrowheads="1"/>
              </p:cNvSpPr>
              <p:nvPr/>
            </p:nvSpPr>
            <p:spPr bwMode="auto">
              <a:xfrm>
                <a:off x="3175" y="1570"/>
                <a:ext cx="318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1pPr>
                <a:lvl2pPr marL="742950" indent="-28575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2pPr>
                <a:lvl3pPr marL="11430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3pPr>
                <a:lvl4pPr marL="16002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4pPr>
                <a:lvl5pPr marL="20574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2400">
                    <a:solidFill>
                      <a:srgbClr val="009999"/>
                    </a:solidFill>
                    <a:cs typeface="Times New Roman" pitchFamily="18" charset="0"/>
                  </a:rPr>
                  <a:t>T</a:t>
                </a:r>
              </a:p>
            </p:txBody>
          </p:sp>
          <p:sp>
            <p:nvSpPr>
              <p:cNvPr id="42034" name="Text Box 70"/>
              <p:cNvSpPr txBox="1">
                <a:spLocks noChangeArrowheads="1"/>
              </p:cNvSpPr>
              <p:nvPr/>
            </p:nvSpPr>
            <p:spPr bwMode="auto">
              <a:xfrm>
                <a:off x="3175" y="3362"/>
                <a:ext cx="318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1pPr>
                <a:lvl2pPr marL="742950" indent="-28575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2pPr>
                <a:lvl3pPr marL="11430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3pPr>
                <a:lvl4pPr marL="16002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4pPr>
                <a:lvl5pPr marL="20574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2400">
                    <a:solidFill>
                      <a:srgbClr val="009999"/>
                    </a:solidFill>
                    <a:cs typeface="Times New Roman" pitchFamily="18" charset="0"/>
                  </a:rPr>
                  <a:t>R</a:t>
                </a:r>
              </a:p>
            </p:txBody>
          </p:sp>
        </p:grpSp>
        <p:grpSp>
          <p:nvGrpSpPr>
            <p:cNvPr id="42020" name="Group 72"/>
            <p:cNvGrpSpPr>
              <a:grpSpLocks/>
            </p:cNvGrpSpPr>
            <p:nvPr/>
          </p:nvGrpSpPr>
          <p:grpSpPr bwMode="auto">
            <a:xfrm>
              <a:off x="4246563" y="2673350"/>
              <a:ext cx="900112" cy="2195513"/>
              <a:chOff x="2018" y="1933"/>
              <a:chExt cx="567" cy="1383"/>
            </a:xfrm>
          </p:grpSpPr>
          <p:sp>
            <p:nvSpPr>
              <p:cNvPr id="42023" name="Oval 51"/>
              <p:cNvSpPr>
                <a:spLocks noChangeArrowheads="1"/>
              </p:cNvSpPr>
              <p:nvPr/>
            </p:nvSpPr>
            <p:spPr bwMode="auto">
              <a:xfrm>
                <a:off x="2018" y="1933"/>
                <a:ext cx="567" cy="1383"/>
              </a:xfrm>
              <a:prstGeom prst="ellipse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>
                  <a:cs typeface="Times New Roman" pitchFamily="18" charset="0"/>
                </a:endParaRPr>
              </a:p>
            </p:txBody>
          </p:sp>
          <p:sp>
            <p:nvSpPr>
              <p:cNvPr id="42024" name="Oval 7"/>
              <p:cNvSpPr>
                <a:spLocks noChangeArrowheads="1"/>
              </p:cNvSpPr>
              <p:nvPr/>
            </p:nvSpPr>
            <p:spPr bwMode="auto">
              <a:xfrm>
                <a:off x="2154" y="2023"/>
                <a:ext cx="299" cy="2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18086" tIns="59043" rIns="118086" bIns="59043" anchor="ctr"/>
              <a:lstStyle/>
              <a:p>
                <a:pPr defTabSz="457200"/>
                <a:endParaRPr kumimoji="0" lang="en-US" altLang="zh-TW" sz="1800">
                  <a:solidFill>
                    <a:schemeClr val="folHlink"/>
                  </a:solidFill>
                  <a:ea typeface="MS PGothic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42025" name="Oval 7"/>
              <p:cNvSpPr>
                <a:spLocks noChangeArrowheads="1"/>
              </p:cNvSpPr>
              <p:nvPr/>
            </p:nvSpPr>
            <p:spPr bwMode="auto">
              <a:xfrm>
                <a:off x="2154" y="2885"/>
                <a:ext cx="299" cy="2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18086" tIns="59043" rIns="118086" bIns="59043" anchor="ctr"/>
              <a:lstStyle/>
              <a:p>
                <a:pPr defTabSz="457200"/>
                <a:endParaRPr kumimoji="0" lang="en-US" altLang="zh-TW" sz="1800">
                  <a:solidFill>
                    <a:schemeClr val="folHlink"/>
                  </a:solidFill>
                  <a:ea typeface="MS PGothic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42026" name="Text Box 55"/>
              <p:cNvSpPr txBox="1">
                <a:spLocks noChangeArrowheads="1"/>
              </p:cNvSpPr>
              <p:nvPr/>
            </p:nvSpPr>
            <p:spPr bwMode="auto">
              <a:xfrm>
                <a:off x="2154" y="2023"/>
                <a:ext cx="318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1pPr>
                <a:lvl2pPr marL="742950" indent="-28575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2pPr>
                <a:lvl3pPr marL="11430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3pPr>
                <a:lvl4pPr marL="16002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4pPr>
                <a:lvl5pPr marL="20574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2400">
                    <a:solidFill>
                      <a:srgbClr val="002CCC"/>
                    </a:solidFill>
                    <a:cs typeface="Times New Roman" pitchFamily="18" charset="0"/>
                  </a:rPr>
                  <a:t>R</a:t>
                </a:r>
              </a:p>
            </p:txBody>
          </p:sp>
          <p:sp>
            <p:nvSpPr>
              <p:cNvPr id="42027" name="Text Box 56"/>
              <p:cNvSpPr txBox="1">
                <a:spLocks noChangeArrowheads="1"/>
              </p:cNvSpPr>
              <p:nvPr/>
            </p:nvSpPr>
            <p:spPr bwMode="auto">
              <a:xfrm>
                <a:off x="2154" y="2862"/>
                <a:ext cx="318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1pPr>
                <a:lvl2pPr marL="742950" indent="-28575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2pPr>
                <a:lvl3pPr marL="11430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3pPr>
                <a:lvl4pPr marL="16002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4pPr>
                <a:lvl5pPr marL="20574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PMingLiU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2400">
                    <a:solidFill>
                      <a:srgbClr val="002CCC"/>
                    </a:solidFill>
                    <a:cs typeface="Times New Roman" pitchFamily="18" charset="0"/>
                  </a:rPr>
                  <a:t>T</a:t>
                </a:r>
              </a:p>
            </p:txBody>
          </p:sp>
          <p:sp>
            <p:nvSpPr>
              <p:cNvPr id="42028" name="Line 14"/>
              <p:cNvSpPr>
                <a:spLocks noChangeShapeType="1"/>
              </p:cNvSpPr>
              <p:nvPr/>
            </p:nvSpPr>
            <p:spPr bwMode="auto">
              <a:xfrm flipH="1">
                <a:off x="2302" y="2323"/>
                <a:ext cx="11" cy="5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18086" tIns="59043" rIns="118086" bIns="59043"/>
              <a:lstStyle/>
              <a:p>
                <a:endParaRPr lang="en-US">
                  <a:cs typeface="Times New Roman" pitchFamily="18" charset="0"/>
                </a:endParaRPr>
              </a:p>
            </p:txBody>
          </p:sp>
        </p:grpSp>
        <p:sp>
          <p:nvSpPr>
            <p:cNvPr id="42021" name="Line 87"/>
            <p:cNvSpPr>
              <a:spLocks noChangeShapeType="1"/>
            </p:cNvSpPr>
            <p:nvPr/>
          </p:nvSpPr>
          <p:spPr bwMode="auto">
            <a:xfrm flipH="1">
              <a:off x="3095762" y="1411109"/>
              <a:ext cx="792162" cy="611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cs typeface="Times New Roman" pitchFamily="18" charset="0"/>
              </a:endParaRPr>
            </a:p>
          </p:txBody>
        </p:sp>
        <p:sp>
          <p:nvSpPr>
            <p:cNvPr id="42022" name="Line 88"/>
            <p:cNvSpPr>
              <a:spLocks noChangeShapeType="1"/>
            </p:cNvSpPr>
            <p:nvPr/>
          </p:nvSpPr>
          <p:spPr bwMode="auto">
            <a:xfrm>
              <a:off x="5365092" y="1372830"/>
              <a:ext cx="827088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cs typeface="Times New Roman" pitchFamily="18" charset="0"/>
              </a:endParaRPr>
            </a:p>
          </p:txBody>
        </p:sp>
      </p:grpSp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3565959" y="5408960"/>
            <a:ext cx="4245460" cy="1152934"/>
            <a:chOff x="2558404" y="5139730"/>
            <a:chExt cx="4238606" cy="1152408"/>
          </a:xfrm>
        </p:grpSpPr>
        <p:sp>
          <p:nvSpPr>
            <p:cNvPr id="41989" name="Line 76"/>
            <p:cNvSpPr>
              <a:spLocks noChangeShapeType="1"/>
            </p:cNvSpPr>
            <p:nvPr/>
          </p:nvSpPr>
          <p:spPr bwMode="auto">
            <a:xfrm>
              <a:off x="2922722" y="5969447"/>
              <a:ext cx="1430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cs typeface="Times New Roman" pitchFamily="18" charset="0"/>
              </a:endParaRPr>
            </a:p>
          </p:txBody>
        </p:sp>
        <p:sp>
          <p:nvSpPr>
            <p:cNvPr id="41990" name="Line 77"/>
            <p:cNvSpPr>
              <a:spLocks noChangeShapeType="1"/>
            </p:cNvSpPr>
            <p:nvPr/>
          </p:nvSpPr>
          <p:spPr bwMode="auto">
            <a:xfrm flipH="1" flipV="1">
              <a:off x="5015009" y="5969447"/>
              <a:ext cx="1430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cs typeface="Times New Roman" pitchFamily="18" charset="0"/>
              </a:endParaRPr>
            </a:p>
          </p:txBody>
        </p:sp>
        <p:sp>
          <p:nvSpPr>
            <p:cNvPr id="41991" name="Oval 73"/>
            <p:cNvSpPr>
              <a:spLocks noChangeArrowheads="1"/>
            </p:cNvSpPr>
            <p:nvPr/>
          </p:nvSpPr>
          <p:spPr bwMode="auto">
            <a:xfrm>
              <a:off x="2558404" y="5689235"/>
              <a:ext cx="609012" cy="6029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zh-TW">
                <a:cs typeface="Times New Roman" pitchFamily="18" charset="0"/>
              </a:endParaRPr>
            </a:p>
          </p:txBody>
        </p:sp>
        <p:sp>
          <p:nvSpPr>
            <p:cNvPr id="41992" name="Oval 74"/>
            <p:cNvSpPr>
              <a:spLocks noChangeArrowheads="1"/>
            </p:cNvSpPr>
            <p:nvPr/>
          </p:nvSpPr>
          <p:spPr bwMode="auto">
            <a:xfrm>
              <a:off x="4408808" y="5688754"/>
              <a:ext cx="589597" cy="602975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zh-TW">
                <a:solidFill>
                  <a:srgbClr val="A3A3C2"/>
                </a:solidFill>
                <a:cs typeface="Times New Roman" pitchFamily="18" charset="0"/>
              </a:endParaRPr>
            </a:p>
          </p:txBody>
        </p:sp>
        <p:sp>
          <p:nvSpPr>
            <p:cNvPr id="41993" name="Text Box 78"/>
            <p:cNvSpPr txBox="1">
              <a:spLocks noChangeArrowheads="1"/>
            </p:cNvSpPr>
            <p:nvPr/>
          </p:nvSpPr>
          <p:spPr bwMode="auto">
            <a:xfrm>
              <a:off x="3222475" y="5571841"/>
              <a:ext cx="304400" cy="415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ja-JP" sz="2100" i="1" dirty="0">
                  <a:ea typeface="MS PGothic" pitchFamily="34" charset="-128"/>
                  <a:cs typeface="Times New Roman" pitchFamily="18" charset="0"/>
                </a:rPr>
                <a:t>x</a:t>
              </a:r>
              <a:endParaRPr kumimoji="0" lang="en-US" altLang="ja-JP" sz="2100" i="1" baseline="-25000" dirty="0">
                <a:ea typeface="MS PGothic" pitchFamily="34" charset="-128"/>
                <a:cs typeface="Times New Roman" pitchFamily="18" charset="0"/>
              </a:endParaRPr>
            </a:p>
          </p:txBody>
        </p:sp>
        <p:sp>
          <p:nvSpPr>
            <p:cNvPr id="41994" name="Text Box 79"/>
            <p:cNvSpPr txBox="1">
              <a:spLocks noChangeArrowheads="1"/>
            </p:cNvSpPr>
            <p:nvPr/>
          </p:nvSpPr>
          <p:spPr bwMode="auto">
            <a:xfrm>
              <a:off x="5849940" y="5571841"/>
              <a:ext cx="304400" cy="415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ja-JP" sz="2100" i="1" dirty="0">
                  <a:ea typeface="MS PGothic" pitchFamily="34" charset="-128"/>
                  <a:cs typeface="Times New Roman" pitchFamily="18" charset="0"/>
                </a:rPr>
                <a:t>y</a:t>
              </a:r>
              <a:endParaRPr kumimoji="0" lang="en-US" altLang="ja-JP" sz="2100" i="1" baseline="-25000" dirty="0">
                <a:ea typeface="MS PGothic" pitchFamily="34" charset="-128"/>
                <a:cs typeface="Times New Roman" pitchFamily="18" charset="0"/>
              </a:endParaRPr>
            </a:p>
          </p:txBody>
        </p:sp>
        <p:grpSp>
          <p:nvGrpSpPr>
            <p:cNvPr id="41995" name="Group 89"/>
            <p:cNvGrpSpPr>
              <a:grpSpLocks/>
            </p:cNvGrpSpPr>
            <p:nvPr/>
          </p:nvGrpSpPr>
          <p:grpSpPr bwMode="auto">
            <a:xfrm>
              <a:off x="4608004" y="5139730"/>
              <a:ext cx="193675" cy="576262"/>
              <a:chOff x="2908" y="3396"/>
              <a:chExt cx="122" cy="363"/>
            </a:xfrm>
          </p:grpSpPr>
          <p:sp>
            <p:nvSpPr>
              <p:cNvPr id="41997" name="Line 81"/>
              <p:cNvSpPr>
                <a:spLocks noChangeShapeType="1"/>
              </p:cNvSpPr>
              <p:nvPr/>
            </p:nvSpPr>
            <p:spPr bwMode="auto">
              <a:xfrm flipV="1">
                <a:off x="2970" y="3396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cs typeface="Times New Roman" pitchFamily="18" charset="0"/>
                </a:endParaRPr>
              </a:p>
            </p:txBody>
          </p:sp>
          <p:sp>
            <p:nvSpPr>
              <p:cNvPr id="41998" name="Line 82"/>
              <p:cNvSpPr>
                <a:spLocks noChangeShapeType="1"/>
              </p:cNvSpPr>
              <p:nvPr/>
            </p:nvSpPr>
            <p:spPr bwMode="auto">
              <a:xfrm>
                <a:off x="2908" y="3413"/>
                <a:ext cx="61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cs typeface="Times New Roman" pitchFamily="18" charset="0"/>
                </a:endParaRPr>
              </a:p>
            </p:txBody>
          </p:sp>
          <p:sp>
            <p:nvSpPr>
              <p:cNvPr id="41999" name="Line 83"/>
              <p:cNvSpPr>
                <a:spLocks noChangeShapeType="1"/>
              </p:cNvSpPr>
              <p:nvPr/>
            </p:nvSpPr>
            <p:spPr bwMode="auto">
              <a:xfrm flipH="1">
                <a:off x="2969" y="3413"/>
                <a:ext cx="61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cs typeface="Times New Roman" pitchFamily="18" charset="0"/>
                </a:endParaRPr>
              </a:p>
            </p:txBody>
          </p:sp>
        </p:grpSp>
        <p:sp>
          <p:nvSpPr>
            <p:cNvPr id="41996" name="Oval 75"/>
            <p:cNvSpPr>
              <a:spLocks noChangeArrowheads="1"/>
            </p:cNvSpPr>
            <p:nvPr/>
          </p:nvSpPr>
          <p:spPr bwMode="auto">
            <a:xfrm>
              <a:off x="6186870" y="5689235"/>
              <a:ext cx="610140" cy="6029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zh-TW">
                <a:cs typeface="Times New Roman" pitchFamily="18" charset="0"/>
              </a:endParaRPr>
            </a:p>
          </p:txBody>
        </p:sp>
      </p:grpSp>
      <p:sp>
        <p:nvSpPr>
          <p:cNvPr id="3" name="Right Arrow 2"/>
          <p:cNvSpPr/>
          <p:nvPr/>
        </p:nvSpPr>
        <p:spPr bwMode="auto">
          <a:xfrm>
            <a:off x="1458510" y="5805264"/>
            <a:ext cx="1602122" cy="563083"/>
          </a:xfrm>
          <a:prstGeom prst="rightArrow">
            <a:avLst/>
          </a:prstGeom>
          <a:solidFill>
            <a:srgbClr val="DDDD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ea typeface="新細明體" pitchFamily="18" charset="-120"/>
            </a:endParaRPr>
          </a:p>
        </p:txBody>
      </p:sp>
      <p:sp>
        <p:nvSpPr>
          <p:cNvPr id="61" name="Text Box 22"/>
          <p:cNvSpPr txBox="1">
            <a:spLocks noChangeArrowheads="1"/>
          </p:cNvSpPr>
          <p:nvPr/>
        </p:nvSpPr>
        <p:spPr bwMode="auto">
          <a:xfrm>
            <a:off x="1458510" y="5834648"/>
            <a:ext cx="1479331" cy="44240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118086" tIns="59043" rIns="118086" bIns="59043">
            <a:spAutoFit/>
          </a:bodyPr>
          <a:lstStyle>
            <a:lvl1pPr defTabSz="4572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572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572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572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572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2100" dirty="0" smtClean="0">
                <a:cs typeface="Times New Roman" pitchFamily="18" charset="0"/>
              </a:rPr>
              <a:t>Physically, </a:t>
            </a:r>
            <a:endParaRPr kumimoji="0" lang="en-US" altLang="zh-TW" sz="2100" baseline="-25000" dirty="0">
              <a:cs typeface="Times New Roman" pitchFamily="18" charset="0"/>
            </a:endParaRPr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90A8ACC-B836-466A-B1FA-A30A36C21739}" type="slidenum">
              <a:rPr kumimoji="0" lang="en-US" altLang="zh-TW" sz="1200" smtClean="0">
                <a:latin typeface="Garamond" pitchFamily="18" charset="0"/>
              </a:rPr>
              <a:pPr eaLnBrk="1" hangingPunct="1"/>
              <a:t>29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63" name="Text Box 19"/>
          <p:cNvSpPr txBox="1">
            <a:spLocks noChangeArrowheads="1"/>
          </p:cNvSpPr>
          <p:nvPr/>
        </p:nvSpPr>
        <p:spPr bwMode="auto">
          <a:xfrm>
            <a:off x="143508" y="4073728"/>
            <a:ext cx="2988333" cy="1107996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lang="en-US" altLang="ja-JP" sz="22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Wireless transmission is </a:t>
            </a:r>
            <a:r>
              <a:rPr lang="en-US" altLang="ja-JP" sz="22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multicasting </a:t>
            </a:r>
            <a:r>
              <a:rPr lang="en-US" altLang="ja-JP" sz="22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lang="en-US" altLang="ja-JP" sz="22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nature, </a:t>
            </a:r>
            <a:r>
              <a:rPr lang="en-US" altLang="ja-JP" sz="22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perfect for applying NC.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D:\Users\bobli\Documents\Network Coding\NC talks &amp; Abstracts\images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12676"/>
            <a:ext cx="7272808" cy="629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10209" y="476672"/>
            <a:ext cx="2736304" cy="2597634"/>
          </a:xfrm>
          <a:prstGeom prst="rect">
            <a:avLst/>
          </a:prstGeom>
          <a:solidFill>
            <a:srgbClr val="F8F4F4"/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zh-TW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>知章騎馬似乘</a:t>
            </a:r>
            <a:r>
              <a:rPr lang="zh-TW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>船，</a:t>
            </a:r>
            <a:endParaRPr lang="en-US" altLang="zh-TW" sz="2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Arial Unicode MS" pitchFamily="34" charset="-128"/>
            </a:endParaRPr>
          </a:p>
          <a:p>
            <a:pPr algn="ctr">
              <a:spcBef>
                <a:spcPts val="0"/>
              </a:spcBef>
            </a:pPr>
            <a:r>
              <a:rPr lang="en-US" altLang="zh-TW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  <a:sym typeface="Symbol"/>
              </a:rPr>
              <a:t></a:t>
            </a:r>
            <a:r>
              <a:rPr lang="en-US" altLang="zh-TW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> </a:t>
            </a:r>
            <a:r>
              <a:rPr lang="en-US" altLang="zh-TW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  <a:sym typeface="Symbol"/>
              </a:rPr>
              <a:t> </a:t>
            </a:r>
            <a:r>
              <a:rPr lang="en-US" altLang="zh-TW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> </a:t>
            </a: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>    </a:t>
            </a:r>
            <a:r>
              <a:rPr lang="en-US" altLang="zh-TW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  <a:sym typeface="Symbol"/>
              </a:rPr>
              <a:t></a:t>
            </a:r>
            <a:r>
              <a:rPr lang="en-US" altLang="zh-TW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> </a:t>
            </a:r>
            <a:r>
              <a:rPr lang="en-US" altLang="zh-TW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  <a:sym typeface="Symbol"/>
              </a:rPr>
              <a:t> </a:t>
            </a:r>
            <a:r>
              <a:rPr lang="en-US" altLang="zh-TW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>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/>
            </a:r>
            <a:b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</a:br>
            <a:r>
              <a:rPr lang="zh-TW" altLang="en-US" sz="2200" b="1" dirty="0">
                <a:solidFill>
                  <a:schemeClr val="tx2"/>
                </a:solidFill>
                <a:latin typeface="+mn-ea"/>
                <a:ea typeface="+mn-ea"/>
                <a:cs typeface="Arial Unicode MS" pitchFamily="34" charset="-128"/>
              </a:rPr>
              <a:t>李</a:t>
            </a:r>
            <a:r>
              <a:rPr lang="zh-TW" altLang="en-US" sz="2200" b="1" dirty="0" smtClean="0">
                <a:solidFill>
                  <a:schemeClr val="tx2"/>
                </a:solidFill>
                <a:latin typeface="+mn-ea"/>
                <a:ea typeface="+mn-ea"/>
                <a:cs typeface="Arial Unicode MS" pitchFamily="34" charset="-128"/>
              </a:rPr>
              <a:t>白</a:t>
            </a: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>一</a:t>
            </a:r>
            <a:r>
              <a:rPr lang="zh-TW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>斗詩</a:t>
            </a:r>
            <a:r>
              <a:rPr lang="zh-TW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>百</a:t>
            </a:r>
            <a:r>
              <a:rPr lang="zh-TW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>篇，</a:t>
            </a:r>
            <a:endParaRPr lang="en-US" altLang="zh-TW" sz="2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Arial Unicode MS" pitchFamily="34" charset="-128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zh-TW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>長</a:t>
            </a:r>
            <a:r>
              <a:rPr lang="zh-TW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>安市</a:t>
            </a:r>
            <a:r>
              <a:rPr lang="zh-TW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>上酒家</a:t>
            </a:r>
            <a:r>
              <a:rPr lang="zh-TW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>眠。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/>
            </a:r>
            <a:b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</a:br>
            <a:r>
              <a:rPr lang="zh-TW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>天子呼來不上</a:t>
            </a:r>
            <a:r>
              <a:rPr lang="zh-TW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>船，</a:t>
            </a:r>
            <a:endParaRPr lang="en-US" altLang="zh-TW" sz="2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Arial Unicode MS" pitchFamily="34" charset="-128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zh-TW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>自</a:t>
            </a:r>
            <a:r>
              <a:rPr lang="zh-TW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>稱臣是酒中仙</a:t>
            </a:r>
            <a:r>
              <a:rPr lang="zh-TW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>。</a:t>
            </a:r>
            <a:endParaRPr lang="en-US" altLang="zh-TW" sz="2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Arial Unicode MS" pitchFamily="34" charset="-128"/>
            </a:endParaRPr>
          </a:p>
          <a:p>
            <a:pPr algn="ctr">
              <a:spcBef>
                <a:spcPts val="0"/>
              </a:spcBef>
            </a:pPr>
            <a:r>
              <a:rPr lang="en-US" altLang="zh-TW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  <a:sym typeface="Symbol"/>
              </a:rPr>
              <a:t></a:t>
            </a:r>
            <a:r>
              <a:rPr lang="en-US" altLang="zh-TW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> </a:t>
            </a:r>
            <a:r>
              <a:rPr lang="en-US" altLang="zh-TW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  <a:sym typeface="Symbol"/>
              </a:rPr>
              <a:t> </a:t>
            </a:r>
            <a:r>
              <a:rPr lang="en-US" altLang="zh-TW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> </a:t>
            </a: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>    </a:t>
            </a:r>
            <a:r>
              <a:rPr lang="en-US" altLang="zh-TW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  <a:sym typeface="Symbol"/>
              </a:rPr>
              <a:t></a:t>
            </a:r>
            <a:r>
              <a:rPr lang="en-US" altLang="zh-TW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> </a:t>
            </a:r>
            <a:r>
              <a:rPr lang="en-US" altLang="zh-TW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  <a:sym typeface="Symbol"/>
              </a:rPr>
              <a:t> </a:t>
            </a:r>
            <a:r>
              <a:rPr lang="en-US" altLang="zh-TW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> </a:t>
            </a:r>
            <a:endParaRPr lang="en-US" altLang="zh-TW" sz="2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Arial Unicode MS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32140" y="6262276"/>
            <a:ext cx="2334480" cy="523220"/>
          </a:xfrm>
          <a:prstGeom prst="rect">
            <a:avLst/>
          </a:prstGeom>
          <a:solidFill>
            <a:srgbClr val="F8F4F4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xfrm>
            <a:off x="899592" y="296652"/>
            <a:ext cx="4896544" cy="828092"/>
          </a:xfrm>
          <a:solidFill>
            <a:srgbClr val="EAEAEA">
              <a:alpha val="10196"/>
            </a:srgbClr>
          </a:solidFill>
        </p:spPr>
        <p:txBody>
          <a:bodyPr/>
          <a:lstStyle/>
          <a:p>
            <a:pPr eaLnBrk="1" hangingPunct="1"/>
            <a:r>
              <a:rPr lang="zh-TW" altLang="en-US" sz="4000" dirty="0">
                <a:ea typeface="Arial Unicode MS" pitchFamily="34" charset="-128"/>
                <a:cs typeface="Arial Unicode MS" pitchFamily="34" charset="-128"/>
              </a:rPr>
              <a:t>杜甫</a:t>
            </a:r>
            <a:r>
              <a:rPr lang="en-US" altLang="zh-TW" sz="4000" dirty="0">
                <a:ea typeface="Arial Unicode MS" pitchFamily="34" charset="-128"/>
                <a:cs typeface="Arial Unicode MS" pitchFamily="34" charset="-128"/>
              </a:rPr>
              <a:t>〈</a:t>
            </a:r>
            <a:r>
              <a:rPr lang="zh-TW" altLang="en-US" sz="4000" dirty="0">
                <a:ea typeface="Arial Unicode MS" pitchFamily="34" charset="-128"/>
                <a:cs typeface="Arial Unicode MS" pitchFamily="34" charset="-128"/>
              </a:rPr>
              <a:t>飲中八仙歌</a:t>
            </a:r>
            <a:r>
              <a:rPr lang="en-US" altLang="zh-TW" sz="4000" dirty="0">
                <a:ea typeface="Arial Unicode MS" pitchFamily="34" charset="-128"/>
                <a:cs typeface="Arial Unicode MS" pitchFamily="34" charset="-128"/>
              </a:rPr>
              <a:t>〉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90A8ACC-B836-466A-B1FA-A30A36C21739}" type="slidenum">
              <a:rPr kumimoji="0" lang="en-US" altLang="zh-TW" sz="1200" smtClean="0">
                <a:latin typeface="Garamond" pitchFamily="18" charset="0"/>
              </a:rPr>
              <a:pPr eaLnBrk="1" hangingPunct="1"/>
              <a:t>3</a:t>
            </a:fld>
            <a:endParaRPr kumimoji="0" lang="en-US" altLang="zh-TW" sz="1200" dirty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426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B9BEAEBF-1817-4822-A7EB-466B5472FBA7}" type="datetime1">
              <a:rPr kumimoji="0" lang="zh-TW" altLang="en-US" sz="1200" smtClean="0">
                <a:latin typeface="Garamond" pitchFamily="18" charset="0"/>
              </a:rPr>
              <a:pPr eaLnBrk="1" hangingPunct="1"/>
              <a:t>2013/9/3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A8129E55-C836-45E7-B1E5-DBD7EECF7429}" type="slidenum">
              <a:rPr kumimoji="0" lang="en-US" altLang="zh-TW" sz="1200" smtClean="0">
                <a:latin typeface="Garamond" pitchFamily="18" charset="0"/>
              </a:rPr>
              <a:pPr eaLnBrk="1" hangingPunct="1"/>
              <a:t>30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43013" name="Oval 4"/>
          <p:cNvSpPr>
            <a:spLocks noChangeArrowheads="1"/>
          </p:cNvSpPr>
          <p:nvPr/>
        </p:nvSpPr>
        <p:spPr bwMode="auto">
          <a:xfrm>
            <a:off x="823913" y="2511425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43014" name="Oval 5"/>
          <p:cNvSpPr>
            <a:spLocks noChangeArrowheads="1"/>
          </p:cNvSpPr>
          <p:nvPr/>
        </p:nvSpPr>
        <p:spPr bwMode="auto">
          <a:xfrm>
            <a:off x="2297113" y="2468563"/>
            <a:ext cx="246062" cy="271462"/>
          </a:xfrm>
          <a:prstGeom prst="ellipse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43015" name="Oval 6"/>
          <p:cNvSpPr>
            <a:spLocks noChangeArrowheads="1"/>
          </p:cNvSpPr>
          <p:nvPr/>
        </p:nvSpPr>
        <p:spPr bwMode="auto">
          <a:xfrm>
            <a:off x="3832225" y="2511425"/>
            <a:ext cx="217488" cy="215900"/>
          </a:xfrm>
          <a:prstGeom prst="ellipse">
            <a:avLst/>
          </a:prstGeom>
          <a:solidFill>
            <a:srgbClr val="00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43017" name="Line 8"/>
          <p:cNvSpPr>
            <a:spLocks noChangeShapeType="1"/>
          </p:cNvSpPr>
          <p:nvPr/>
        </p:nvSpPr>
        <p:spPr bwMode="auto">
          <a:xfrm>
            <a:off x="1052513" y="262096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43018" name="Line 9"/>
          <p:cNvSpPr>
            <a:spLocks noChangeShapeType="1"/>
          </p:cNvSpPr>
          <p:nvPr/>
        </p:nvSpPr>
        <p:spPr bwMode="auto">
          <a:xfrm flipH="1" flipV="1">
            <a:off x="2601913" y="262096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777226" name="Text Box 10"/>
          <p:cNvSpPr txBox="1">
            <a:spLocks noChangeArrowheads="1"/>
          </p:cNvSpPr>
          <p:nvPr/>
        </p:nvSpPr>
        <p:spPr bwMode="auto">
          <a:xfrm>
            <a:off x="419140" y="2601913"/>
            <a:ext cx="287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x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777228" name="Text Box 12"/>
          <p:cNvSpPr txBox="1">
            <a:spLocks noChangeArrowheads="1"/>
          </p:cNvSpPr>
          <p:nvPr/>
        </p:nvSpPr>
        <p:spPr bwMode="auto">
          <a:xfrm>
            <a:off x="4095750" y="2590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y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grpSp>
        <p:nvGrpSpPr>
          <p:cNvPr id="43021" name="Group 25"/>
          <p:cNvGrpSpPr>
            <a:grpSpLocks/>
          </p:cNvGrpSpPr>
          <p:nvPr/>
        </p:nvGrpSpPr>
        <p:grpSpPr bwMode="auto">
          <a:xfrm>
            <a:off x="2339975" y="1916113"/>
            <a:ext cx="161925" cy="576262"/>
            <a:chOff x="1485" y="1043"/>
            <a:chExt cx="226" cy="363"/>
          </a:xfrm>
        </p:grpSpPr>
        <p:sp>
          <p:nvSpPr>
            <p:cNvPr id="43024" name="Line 26"/>
            <p:cNvSpPr>
              <a:spLocks noChangeShapeType="1"/>
            </p:cNvSpPr>
            <p:nvPr/>
          </p:nvSpPr>
          <p:spPr bwMode="auto">
            <a:xfrm flipV="1">
              <a:off x="1599" y="1043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>
                <a:cs typeface="Times New Roman" pitchFamily="18" charset="0"/>
              </a:endParaRPr>
            </a:p>
          </p:txBody>
        </p:sp>
        <p:sp>
          <p:nvSpPr>
            <p:cNvPr id="43025" name="Line 27"/>
            <p:cNvSpPr>
              <a:spLocks noChangeShapeType="1"/>
            </p:cNvSpPr>
            <p:nvPr/>
          </p:nvSpPr>
          <p:spPr bwMode="auto">
            <a:xfrm>
              <a:off x="1485" y="1049"/>
              <a:ext cx="113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>
                <a:cs typeface="Times New Roman" pitchFamily="18" charset="0"/>
              </a:endParaRPr>
            </a:p>
          </p:txBody>
        </p:sp>
        <p:sp>
          <p:nvSpPr>
            <p:cNvPr id="43026" name="Line 28"/>
            <p:cNvSpPr>
              <a:spLocks noChangeShapeType="1"/>
            </p:cNvSpPr>
            <p:nvPr/>
          </p:nvSpPr>
          <p:spPr bwMode="auto">
            <a:xfrm flipH="1">
              <a:off x="1598" y="1049"/>
              <a:ext cx="113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>
                <a:cs typeface="Times New Roman" pitchFamily="18" charset="0"/>
              </a:endParaRPr>
            </a:p>
          </p:txBody>
        </p:sp>
      </p:grpSp>
      <p:sp>
        <p:nvSpPr>
          <p:cNvPr id="43022" name="Text Box 29"/>
          <p:cNvSpPr txBox="1">
            <a:spLocks noChangeArrowheads="1"/>
          </p:cNvSpPr>
          <p:nvPr/>
        </p:nvSpPr>
        <p:spPr bwMode="auto">
          <a:xfrm>
            <a:off x="4745038" y="2349500"/>
            <a:ext cx="4291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r>
              <a:rPr kumimoji="0" lang="en-US" altLang="ja-JP" sz="1800" dirty="0" smtClean="0">
                <a:latin typeface="Arial" charset="0"/>
                <a:ea typeface="MS PGothic" pitchFamily="34" charset="-128"/>
              </a:rPr>
              <a:t>Store-and-forward, </a:t>
            </a:r>
            <a:r>
              <a:rPr kumimoji="0" lang="en-US" altLang="ja-JP" sz="1800" b="1" dirty="0">
                <a:solidFill>
                  <a:schemeClr val="tx2"/>
                </a:solidFill>
                <a:latin typeface="Arial" charset="0"/>
                <a:ea typeface="MS PGothic" pitchFamily="34" charset="-128"/>
              </a:rPr>
              <a:t>4 </a:t>
            </a:r>
            <a:r>
              <a:rPr kumimoji="0" lang="en-US" altLang="ja-JP" sz="1800" b="1" dirty="0" smtClean="0">
                <a:solidFill>
                  <a:schemeClr val="tx2"/>
                </a:solidFill>
                <a:latin typeface="Arial" charset="0"/>
                <a:ea typeface="MS PGothic" pitchFamily="34" charset="-128"/>
              </a:rPr>
              <a:t>steps</a:t>
            </a:r>
            <a:endParaRPr kumimoji="0" lang="en-US" altLang="ja-JP" sz="1800" baseline="-25000" dirty="0">
              <a:latin typeface="Arial" charset="0"/>
              <a:ea typeface="MS PGothic" pitchFamily="34" charset="-128"/>
            </a:endParaRPr>
          </a:p>
        </p:txBody>
      </p:sp>
      <p:sp>
        <p:nvSpPr>
          <p:cNvPr id="18" name="Title 3"/>
          <p:cNvSpPr>
            <a:spLocks noGrp="1"/>
          </p:cNvSpPr>
          <p:nvPr>
            <p:ph type="title" idx="4294967295"/>
          </p:nvPr>
        </p:nvSpPr>
        <p:spPr>
          <a:xfrm>
            <a:off x="215516" y="404664"/>
            <a:ext cx="8712968" cy="631974"/>
          </a:xfrm>
        </p:spPr>
        <p:txBody>
          <a:bodyPr anchor="ctr"/>
          <a:lstStyle/>
          <a:p>
            <a:pPr algn="ctr" eaLnBrk="1" hangingPunct="1"/>
            <a:r>
              <a:rPr lang="en-US" altLang="ja-JP" sz="3000" b="1" dirty="0"/>
              <a:t>Message exchange over </a:t>
            </a:r>
            <a:r>
              <a:rPr lang="en-US" altLang="zh-TW" sz="3000" b="1" dirty="0" smtClean="0"/>
              <a:t>Wireless</a:t>
            </a:r>
            <a:r>
              <a:rPr lang="zh-CN" altLang="en-US" sz="3000" b="1" dirty="0" smtClean="0"/>
              <a:t> </a:t>
            </a:r>
            <a:r>
              <a:rPr lang="en-US" altLang="zh-TW" sz="3000" b="1" dirty="0" smtClean="0"/>
              <a:t>Butterfly </a:t>
            </a:r>
            <a:r>
              <a:rPr lang="en-US" altLang="zh-TW" sz="3000" b="1" dirty="0"/>
              <a:t>Network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0.16892 0.016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77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-0.16424 0.01782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777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26" grpId="0"/>
      <p:bldP spid="7772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47EC81A5-138F-487D-BE13-B140F50CBE3E}" type="datetime1">
              <a:rPr kumimoji="0" lang="zh-TW" altLang="en-US" sz="1200" smtClean="0">
                <a:latin typeface="Garamond" pitchFamily="18" charset="0"/>
              </a:rPr>
              <a:pPr eaLnBrk="1" hangingPunct="1"/>
              <a:t>2013/9/3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6B3A1E2-5980-4382-BF51-CEF74C225549}" type="slidenum">
              <a:rPr kumimoji="0" lang="en-US" altLang="zh-TW" sz="1200" smtClean="0">
                <a:latin typeface="Garamond" pitchFamily="18" charset="0"/>
              </a:rPr>
              <a:pPr eaLnBrk="1" hangingPunct="1"/>
              <a:t>31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44037" name="Oval 2"/>
          <p:cNvSpPr>
            <a:spLocks noChangeArrowheads="1"/>
          </p:cNvSpPr>
          <p:nvPr/>
        </p:nvSpPr>
        <p:spPr bwMode="auto">
          <a:xfrm>
            <a:off x="823913" y="2511425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44038" name="Oval 3"/>
          <p:cNvSpPr>
            <a:spLocks noChangeArrowheads="1"/>
          </p:cNvSpPr>
          <p:nvPr/>
        </p:nvSpPr>
        <p:spPr bwMode="auto">
          <a:xfrm>
            <a:off x="2297113" y="2468563"/>
            <a:ext cx="246062" cy="271462"/>
          </a:xfrm>
          <a:prstGeom prst="ellipse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44039" name="Oval 4"/>
          <p:cNvSpPr>
            <a:spLocks noChangeArrowheads="1"/>
          </p:cNvSpPr>
          <p:nvPr/>
        </p:nvSpPr>
        <p:spPr bwMode="auto">
          <a:xfrm>
            <a:off x="3832225" y="2511425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44040" name="Line 6"/>
          <p:cNvSpPr>
            <a:spLocks noChangeShapeType="1"/>
          </p:cNvSpPr>
          <p:nvPr/>
        </p:nvSpPr>
        <p:spPr bwMode="auto">
          <a:xfrm>
            <a:off x="1052513" y="262096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44041" name="Line 7"/>
          <p:cNvSpPr>
            <a:spLocks noChangeShapeType="1"/>
          </p:cNvSpPr>
          <p:nvPr/>
        </p:nvSpPr>
        <p:spPr bwMode="auto">
          <a:xfrm flipH="1" flipV="1">
            <a:off x="2601913" y="262096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829448" name="Text Box 8"/>
          <p:cNvSpPr txBox="1">
            <a:spLocks noChangeArrowheads="1"/>
          </p:cNvSpPr>
          <p:nvPr/>
        </p:nvSpPr>
        <p:spPr bwMode="auto">
          <a:xfrm>
            <a:off x="419140" y="2601913"/>
            <a:ext cx="287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 dirty="0">
                <a:ea typeface="MS PGothic" pitchFamily="34" charset="-128"/>
                <a:cs typeface="Times New Roman" pitchFamily="18" charset="0"/>
              </a:rPr>
              <a:t>x</a:t>
            </a:r>
            <a:endParaRPr kumimoji="0" lang="en-US" altLang="ja-JP" sz="1800" i="1" baseline="-25000" dirty="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4043" name="Text Box 9"/>
          <p:cNvSpPr txBox="1">
            <a:spLocks noChangeArrowheads="1"/>
          </p:cNvSpPr>
          <p:nvPr/>
        </p:nvSpPr>
        <p:spPr bwMode="auto">
          <a:xfrm>
            <a:off x="4745038" y="2349500"/>
            <a:ext cx="42910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r>
              <a:rPr kumimoji="0" lang="en-US" altLang="ja-JP" sz="1800" smtClean="0">
                <a:latin typeface="Arial" charset="0"/>
                <a:ea typeface="MS PGothic" pitchFamily="34" charset="-128"/>
              </a:rPr>
              <a:t>Store-and-forward, </a:t>
            </a:r>
            <a:r>
              <a:rPr kumimoji="0" lang="en-US" altLang="ja-JP" sz="1800" b="1" dirty="0">
                <a:solidFill>
                  <a:schemeClr val="tx2"/>
                </a:solidFill>
                <a:latin typeface="Arial" charset="0"/>
                <a:ea typeface="MS PGothic" pitchFamily="34" charset="-128"/>
              </a:rPr>
              <a:t>4 steps</a:t>
            </a:r>
            <a:r>
              <a:rPr kumimoji="0" lang="en-US" altLang="ja-JP" sz="1800" dirty="0">
                <a:latin typeface="Arial" charset="0"/>
                <a:ea typeface="MS PGothic" pitchFamily="34" charset="-128"/>
              </a:rPr>
              <a:t> to exchange a message through the middle relay</a:t>
            </a:r>
            <a:endParaRPr kumimoji="0" lang="en-US" altLang="ja-JP" sz="1800" baseline="-25000" dirty="0">
              <a:latin typeface="Arial" charset="0"/>
              <a:ea typeface="MS PGothic" pitchFamily="34" charset="-128"/>
            </a:endParaRPr>
          </a:p>
        </p:txBody>
      </p:sp>
      <p:sp>
        <p:nvSpPr>
          <p:cNvPr id="829450" name="Text Box 10"/>
          <p:cNvSpPr txBox="1">
            <a:spLocks noChangeArrowheads="1"/>
          </p:cNvSpPr>
          <p:nvPr/>
        </p:nvSpPr>
        <p:spPr bwMode="auto">
          <a:xfrm>
            <a:off x="4095750" y="2590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y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grpSp>
        <p:nvGrpSpPr>
          <p:cNvPr id="44045" name="Group 12"/>
          <p:cNvGrpSpPr>
            <a:grpSpLocks/>
          </p:cNvGrpSpPr>
          <p:nvPr/>
        </p:nvGrpSpPr>
        <p:grpSpPr bwMode="auto">
          <a:xfrm>
            <a:off x="2339975" y="1916113"/>
            <a:ext cx="161925" cy="576262"/>
            <a:chOff x="1485" y="1043"/>
            <a:chExt cx="226" cy="363"/>
          </a:xfrm>
        </p:grpSpPr>
        <p:sp>
          <p:nvSpPr>
            <p:cNvPr id="44048" name="Line 13"/>
            <p:cNvSpPr>
              <a:spLocks noChangeShapeType="1"/>
            </p:cNvSpPr>
            <p:nvPr/>
          </p:nvSpPr>
          <p:spPr bwMode="auto">
            <a:xfrm flipV="1">
              <a:off x="1599" y="1043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>
                <a:cs typeface="Times New Roman" pitchFamily="18" charset="0"/>
              </a:endParaRPr>
            </a:p>
          </p:txBody>
        </p:sp>
        <p:sp>
          <p:nvSpPr>
            <p:cNvPr id="44049" name="Line 14"/>
            <p:cNvSpPr>
              <a:spLocks noChangeShapeType="1"/>
            </p:cNvSpPr>
            <p:nvPr/>
          </p:nvSpPr>
          <p:spPr bwMode="auto">
            <a:xfrm>
              <a:off x="1485" y="1049"/>
              <a:ext cx="113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>
                <a:cs typeface="Times New Roman" pitchFamily="18" charset="0"/>
              </a:endParaRPr>
            </a:p>
          </p:txBody>
        </p:sp>
        <p:sp>
          <p:nvSpPr>
            <p:cNvPr id="44050" name="Line 15"/>
            <p:cNvSpPr>
              <a:spLocks noChangeShapeType="1"/>
            </p:cNvSpPr>
            <p:nvPr/>
          </p:nvSpPr>
          <p:spPr bwMode="auto">
            <a:xfrm flipH="1">
              <a:off x="1598" y="1049"/>
              <a:ext cx="113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>
                <a:cs typeface="Times New Roman" pitchFamily="18" charset="0"/>
              </a:endParaRPr>
            </a:p>
          </p:txBody>
        </p:sp>
      </p:grpSp>
      <p:sp>
        <p:nvSpPr>
          <p:cNvPr id="17" name="Title 3"/>
          <p:cNvSpPr>
            <a:spLocks noGrp="1"/>
          </p:cNvSpPr>
          <p:nvPr>
            <p:ph type="title" idx="4294967295"/>
          </p:nvPr>
        </p:nvSpPr>
        <p:spPr>
          <a:xfrm>
            <a:off x="215516" y="404664"/>
            <a:ext cx="8712968" cy="631974"/>
          </a:xfrm>
        </p:spPr>
        <p:txBody>
          <a:bodyPr anchor="ctr"/>
          <a:lstStyle/>
          <a:p>
            <a:pPr algn="ctr" eaLnBrk="1" hangingPunct="1"/>
            <a:r>
              <a:rPr lang="en-US" altLang="ja-JP" sz="3000" b="1" dirty="0"/>
              <a:t>Message exchange over </a:t>
            </a:r>
            <a:r>
              <a:rPr lang="en-US" altLang="zh-TW" sz="3000" b="1" dirty="0" smtClean="0"/>
              <a:t>Wireless</a:t>
            </a:r>
            <a:r>
              <a:rPr lang="zh-CN" altLang="en-US" sz="3000" b="1" dirty="0" smtClean="0"/>
              <a:t> </a:t>
            </a:r>
            <a:r>
              <a:rPr lang="en-US" altLang="zh-TW" sz="3000" b="1" dirty="0" smtClean="0"/>
              <a:t>Butterfly </a:t>
            </a:r>
            <a:r>
              <a:rPr lang="en-US" altLang="zh-TW" sz="3000" b="1" dirty="0"/>
              <a:t>Network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93 0.0162 L 0.39219 0.0115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29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63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424 0.01782 L -0.38681 0.01342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829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8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48" grpId="0"/>
      <p:bldP spid="82945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91DBC392-389A-4214-8F4A-B35C0C26D3DB}" type="datetime1">
              <a:rPr kumimoji="0" lang="zh-TW" altLang="en-US" sz="1200" smtClean="0">
                <a:latin typeface="Garamond" pitchFamily="18" charset="0"/>
              </a:rPr>
              <a:pPr eaLnBrk="1" hangingPunct="1"/>
              <a:t>2013/9/3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26856AB3-D289-42BA-8BBF-738EAFF3A62B}" type="slidenum">
              <a:rPr kumimoji="0" lang="en-US" altLang="zh-TW" sz="1200" smtClean="0">
                <a:latin typeface="Garamond" pitchFamily="18" charset="0"/>
              </a:rPr>
              <a:pPr eaLnBrk="1" hangingPunct="1"/>
              <a:t>32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45061" name="Oval 2"/>
          <p:cNvSpPr>
            <a:spLocks noChangeArrowheads="1"/>
          </p:cNvSpPr>
          <p:nvPr/>
        </p:nvSpPr>
        <p:spPr bwMode="auto">
          <a:xfrm>
            <a:off x="823913" y="2511425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45062" name="Oval 3"/>
          <p:cNvSpPr>
            <a:spLocks noChangeArrowheads="1"/>
          </p:cNvSpPr>
          <p:nvPr/>
        </p:nvSpPr>
        <p:spPr bwMode="auto">
          <a:xfrm>
            <a:off x="2297113" y="2468563"/>
            <a:ext cx="246062" cy="271462"/>
          </a:xfrm>
          <a:prstGeom prst="ellipse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45063" name="Oval 4"/>
          <p:cNvSpPr>
            <a:spLocks noChangeArrowheads="1"/>
          </p:cNvSpPr>
          <p:nvPr/>
        </p:nvSpPr>
        <p:spPr bwMode="auto">
          <a:xfrm>
            <a:off x="3832225" y="2511425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45064" name="Line 6"/>
          <p:cNvSpPr>
            <a:spLocks noChangeShapeType="1"/>
          </p:cNvSpPr>
          <p:nvPr/>
        </p:nvSpPr>
        <p:spPr bwMode="auto">
          <a:xfrm>
            <a:off x="1052513" y="262096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45065" name="Line 7"/>
          <p:cNvSpPr>
            <a:spLocks noChangeShapeType="1"/>
          </p:cNvSpPr>
          <p:nvPr/>
        </p:nvSpPr>
        <p:spPr bwMode="auto">
          <a:xfrm flipH="1" flipV="1">
            <a:off x="2601913" y="262096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45067" name="Text Box 9"/>
          <p:cNvSpPr txBox="1">
            <a:spLocks noChangeArrowheads="1"/>
          </p:cNvSpPr>
          <p:nvPr/>
        </p:nvSpPr>
        <p:spPr bwMode="auto">
          <a:xfrm>
            <a:off x="4745038" y="2349500"/>
            <a:ext cx="42910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r>
              <a:rPr kumimoji="0" lang="en-US" altLang="ja-JP" sz="1800" smtClean="0">
                <a:latin typeface="Arial" charset="0"/>
                <a:ea typeface="MS PGothic" pitchFamily="34" charset="-128"/>
              </a:rPr>
              <a:t>Store-and-forward, </a:t>
            </a:r>
            <a:r>
              <a:rPr kumimoji="0" lang="en-US" altLang="ja-JP" sz="1800" b="1" dirty="0">
                <a:solidFill>
                  <a:schemeClr val="tx2"/>
                </a:solidFill>
                <a:latin typeface="Arial" charset="0"/>
                <a:ea typeface="MS PGothic" pitchFamily="34" charset="-128"/>
              </a:rPr>
              <a:t>4 steps</a:t>
            </a:r>
            <a:r>
              <a:rPr kumimoji="0" lang="en-US" altLang="ja-JP" sz="1800" dirty="0">
                <a:latin typeface="Arial" charset="0"/>
                <a:ea typeface="MS PGothic" pitchFamily="34" charset="-128"/>
              </a:rPr>
              <a:t> to exchange a message through the middle relay</a:t>
            </a:r>
            <a:endParaRPr kumimoji="0" lang="en-US" altLang="ja-JP" sz="1800" baseline="-25000" dirty="0">
              <a:latin typeface="Arial" charset="0"/>
              <a:ea typeface="MS PGothic" pitchFamily="34" charset="-128"/>
            </a:endParaRPr>
          </a:p>
        </p:txBody>
      </p:sp>
      <p:sp>
        <p:nvSpPr>
          <p:cNvPr id="45068" name="Text Box 10"/>
          <p:cNvSpPr txBox="1">
            <a:spLocks noChangeArrowheads="1"/>
          </p:cNvSpPr>
          <p:nvPr/>
        </p:nvSpPr>
        <p:spPr bwMode="auto">
          <a:xfrm>
            <a:off x="4095750" y="2590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 dirty="0">
                <a:ea typeface="MS PGothic" pitchFamily="34" charset="-128"/>
                <a:cs typeface="Times New Roman" pitchFamily="18" charset="0"/>
              </a:rPr>
              <a:t>y</a:t>
            </a:r>
            <a:endParaRPr kumimoji="0" lang="en-US" altLang="ja-JP" sz="1800" i="1" baseline="-25000" dirty="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859147" name="Oval 11"/>
          <p:cNvSpPr>
            <a:spLocks noChangeArrowheads="1"/>
          </p:cNvSpPr>
          <p:nvPr/>
        </p:nvSpPr>
        <p:spPr bwMode="auto">
          <a:xfrm>
            <a:off x="833438" y="3505200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859148" name="Oval 12"/>
          <p:cNvSpPr>
            <a:spLocks noChangeArrowheads="1"/>
          </p:cNvSpPr>
          <p:nvPr/>
        </p:nvSpPr>
        <p:spPr bwMode="auto">
          <a:xfrm>
            <a:off x="3841750" y="3505200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859149" name="Line 13"/>
          <p:cNvSpPr>
            <a:spLocks noChangeShapeType="1"/>
          </p:cNvSpPr>
          <p:nvPr/>
        </p:nvSpPr>
        <p:spPr bwMode="auto">
          <a:xfrm>
            <a:off x="1062038" y="361473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859150" name="Line 14"/>
          <p:cNvSpPr>
            <a:spLocks noChangeShapeType="1"/>
          </p:cNvSpPr>
          <p:nvPr/>
        </p:nvSpPr>
        <p:spPr bwMode="auto">
          <a:xfrm flipH="1" flipV="1">
            <a:off x="2611438" y="361473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859151" name="Text Box 15"/>
          <p:cNvSpPr txBox="1">
            <a:spLocks noChangeArrowheads="1"/>
          </p:cNvSpPr>
          <p:nvPr/>
        </p:nvSpPr>
        <p:spPr bwMode="auto">
          <a:xfrm>
            <a:off x="428665" y="3595688"/>
            <a:ext cx="287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x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859153" name="Text Box 17"/>
          <p:cNvSpPr txBox="1">
            <a:spLocks noChangeArrowheads="1"/>
          </p:cNvSpPr>
          <p:nvPr/>
        </p:nvSpPr>
        <p:spPr bwMode="auto">
          <a:xfrm>
            <a:off x="4105275" y="358457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y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859154" name="Oval 18"/>
          <p:cNvSpPr>
            <a:spLocks noChangeArrowheads="1"/>
          </p:cNvSpPr>
          <p:nvPr/>
        </p:nvSpPr>
        <p:spPr bwMode="auto">
          <a:xfrm>
            <a:off x="2327275" y="3475038"/>
            <a:ext cx="246063" cy="271462"/>
          </a:xfrm>
          <a:prstGeom prst="ellipse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grpSp>
        <p:nvGrpSpPr>
          <p:cNvPr id="45078" name="Group 20"/>
          <p:cNvGrpSpPr>
            <a:grpSpLocks/>
          </p:cNvGrpSpPr>
          <p:nvPr/>
        </p:nvGrpSpPr>
        <p:grpSpPr bwMode="auto">
          <a:xfrm>
            <a:off x="2339975" y="1916113"/>
            <a:ext cx="161925" cy="576262"/>
            <a:chOff x="1485" y="1043"/>
            <a:chExt cx="226" cy="363"/>
          </a:xfrm>
        </p:grpSpPr>
        <p:sp>
          <p:nvSpPr>
            <p:cNvPr id="45080" name="Line 21"/>
            <p:cNvSpPr>
              <a:spLocks noChangeShapeType="1"/>
            </p:cNvSpPr>
            <p:nvPr/>
          </p:nvSpPr>
          <p:spPr bwMode="auto">
            <a:xfrm flipV="1">
              <a:off x="1599" y="1043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>
                <a:cs typeface="Times New Roman" pitchFamily="18" charset="0"/>
              </a:endParaRPr>
            </a:p>
          </p:txBody>
        </p:sp>
        <p:sp>
          <p:nvSpPr>
            <p:cNvPr id="45081" name="Line 22"/>
            <p:cNvSpPr>
              <a:spLocks noChangeShapeType="1"/>
            </p:cNvSpPr>
            <p:nvPr/>
          </p:nvSpPr>
          <p:spPr bwMode="auto">
            <a:xfrm>
              <a:off x="1485" y="1049"/>
              <a:ext cx="113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>
                <a:cs typeface="Times New Roman" pitchFamily="18" charset="0"/>
              </a:endParaRPr>
            </a:p>
          </p:txBody>
        </p:sp>
        <p:sp>
          <p:nvSpPr>
            <p:cNvPr id="45082" name="Line 23"/>
            <p:cNvSpPr>
              <a:spLocks noChangeShapeType="1"/>
            </p:cNvSpPr>
            <p:nvPr/>
          </p:nvSpPr>
          <p:spPr bwMode="auto">
            <a:xfrm flipH="1">
              <a:off x="1598" y="1049"/>
              <a:ext cx="113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>
                <a:cs typeface="Times New Roman" pitchFamily="18" charset="0"/>
              </a:endParaRPr>
            </a:p>
          </p:txBody>
        </p:sp>
      </p:grp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419140" y="2601913"/>
            <a:ext cx="287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 dirty="0">
                <a:ea typeface="MS PGothic" pitchFamily="34" charset="-128"/>
                <a:cs typeface="Times New Roman" pitchFamily="18" charset="0"/>
              </a:rPr>
              <a:t>x</a:t>
            </a:r>
            <a:endParaRPr kumimoji="0" lang="en-US" altLang="ja-JP" sz="1800" i="1" baseline="-25000" dirty="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4745038" y="3419475"/>
            <a:ext cx="357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r>
              <a:rPr kumimoji="0" lang="en-US" altLang="ja-JP" sz="1800" smtClean="0">
                <a:latin typeface="Arial" charset="0"/>
                <a:ea typeface="MS PGothic" pitchFamily="34" charset="-128"/>
              </a:rPr>
              <a:t>NC, </a:t>
            </a:r>
            <a:r>
              <a:rPr kumimoji="0" lang="en-US" altLang="ja-JP" sz="1800" b="1" dirty="0">
                <a:solidFill>
                  <a:schemeClr val="tx2"/>
                </a:solidFill>
                <a:latin typeface="Arial" charset="0"/>
                <a:ea typeface="MS PGothic" pitchFamily="34" charset="-128"/>
              </a:rPr>
              <a:t>3 steps</a:t>
            </a:r>
            <a:endParaRPr kumimoji="0" lang="en-US" altLang="ja-JP" sz="1800" b="1" baseline="-25000" dirty="0">
              <a:solidFill>
                <a:schemeClr val="tx2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8" name="Title 3"/>
          <p:cNvSpPr>
            <a:spLocks noGrp="1"/>
          </p:cNvSpPr>
          <p:nvPr>
            <p:ph type="title" idx="4294967295"/>
          </p:nvPr>
        </p:nvSpPr>
        <p:spPr>
          <a:xfrm>
            <a:off x="215516" y="404664"/>
            <a:ext cx="8712968" cy="631974"/>
          </a:xfrm>
        </p:spPr>
        <p:txBody>
          <a:bodyPr anchor="ctr"/>
          <a:lstStyle/>
          <a:p>
            <a:pPr algn="ctr" eaLnBrk="1" hangingPunct="1"/>
            <a:r>
              <a:rPr lang="en-US" altLang="ja-JP" sz="3000" b="1" dirty="0"/>
              <a:t>Message exchange over </a:t>
            </a:r>
            <a:r>
              <a:rPr lang="en-US" altLang="zh-TW" sz="3000" b="1" dirty="0" smtClean="0"/>
              <a:t>Wireless</a:t>
            </a:r>
            <a:r>
              <a:rPr lang="zh-CN" altLang="en-US" sz="3000" b="1" dirty="0" smtClean="0"/>
              <a:t> </a:t>
            </a:r>
            <a:r>
              <a:rPr lang="en-US" altLang="zh-TW" sz="3000" b="1" dirty="0" smtClean="0"/>
              <a:t>Butterfly </a:t>
            </a:r>
            <a:r>
              <a:rPr lang="en-US" altLang="zh-TW" sz="3000" b="1" dirty="0"/>
              <a:t>Network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0.16892 0.016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859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-0.16424 0.01782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859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147" grpId="0" animBg="1"/>
      <p:bldP spid="859148" grpId="0" animBg="1"/>
      <p:bldP spid="859149" grpId="0" animBg="1"/>
      <p:bldP spid="859150" grpId="0" animBg="1"/>
      <p:bldP spid="859151" grpId="0"/>
      <p:bldP spid="859151" grpId="1"/>
      <p:bldP spid="859153" grpId="0"/>
      <p:bldP spid="859153" grpId="1"/>
      <p:bldP spid="859154" grpId="0" animBg="1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B9C2507D-0051-40B4-AB86-0364A28018D7}" type="datetime1">
              <a:rPr kumimoji="0" lang="zh-TW" altLang="en-US" sz="1200" smtClean="0">
                <a:latin typeface="Garamond" pitchFamily="18" charset="0"/>
              </a:rPr>
              <a:pPr eaLnBrk="1" hangingPunct="1"/>
              <a:t>2013/9/3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3AD4CE73-6A87-417F-9EFF-F57DA143B70A}" type="slidenum">
              <a:rPr kumimoji="0" lang="en-US" altLang="zh-TW" sz="1200" smtClean="0">
                <a:latin typeface="Garamond" pitchFamily="18" charset="0"/>
              </a:rPr>
              <a:pPr eaLnBrk="1" hangingPunct="1"/>
              <a:t>33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861186" name="Text Box 2"/>
          <p:cNvSpPr txBox="1">
            <a:spLocks noChangeArrowheads="1"/>
          </p:cNvSpPr>
          <p:nvPr/>
        </p:nvSpPr>
        <p:spPr bwMode="auto">
          <a:xfrm>
            <a:off x="2124075" y="3783013"/>
            <a:ext cx="649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 dirty="0">
                <a:ea typeface="MS PGothic" pitchFamily="34" charset="-128"/>
                <a:cs typeface="Times New Roman" pitchFamily="18" charset="0"/>
              </a:rPr>
              <a:t>x</a:t>
            </a:r>
            <a:r>
              <a:rPr kumimoji="0" lang="en-US" altLang="ja-JP" sz="1800" dirty="0">
                <a:ea typeface="MS PGothic" pitchFamily="34" charset="-128"/>
                <a:cs typeface="Times New Roman" pitchFamily="18" charset="0"/>
                <a:sym typeface="Symbol" pitchFamily="18" charset="2"/>
              </a:rPr>
              <a:t></a:t>
            </a:r>
            <a:r>
              <a:rPr kumimoji="0" lang="en-US" altLang="ja-JP" sz="1800" i="1" dirty="0">
                <a:ea typeface="MS PGothic" pitchFamily="34" charset="-128"/>
                <a:cs typeface="Times New Roman" pitchFamily="18" charset="0"/>
              </a:rPr>
              <a:t>y</a:t>
            </a:r>
          </a:p>
        </p:txBody>
      </p:sp>
      <p:sp>
        <p:nvSpPr>
          <p:cNvPr id="46086" name="Oval 3"/>
          <p:cNvSpPr>
            <a:spLocks noChangeArrowheads="1"/>
          </p:cNvSpPr>
          <p:nvPr/>
        </p:nvSpPr>
        <p:spPr bwMode="auto">
          <a:xfrm>
            <a:off x="823913" y="2511425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46087" name="Oval 4"/>
          <p:cNvSpPr>
            <a:spLocks noChangeArrowheads="1"/>
          </p:cNvSpPr>
          <p:nvPr/>
        </p:nvSpPr>
        <p:spPr bwMode="auto">
          <a:xfrm>
            <a:off x="2297113" y="2468563"/>
            <a:ext cx="246062" cy="271462"/>
          </a:xfrm>
          <a:prstGeom prst="ellipse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46088" name="Oval 5"/>
          <p:cNvSpPr>
            <a:spLocks noChangeArrowheads="1"/>
          </p:cNvSpPr>
          <p:nvPr/>
        </p:nvSpPr>
        <p:spPr bwMode="auto">
          <a:xfrm>
            <a:off x="3832225" y="2511425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46089" name="Line 7"/>
          <p:cNvSpPr>
            <a:spLocks noChangeShapeType="1"/>
          </p:cNvSpPr>
          <p:nvPr/>
        </p:nvSpPr>
        <p:spPr bwMode="auto">
          <a:xfrm>
            <a:off x="1052513" y="262096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46090" name="Line 8"/>
          <p:cNvSpPr>
            <a:spLocks noChangeShapeType="1"/>
          </p:cNvSpPr>
          <p:nvPr/>
        </p:nvSpPr>
        <p:spPr bwMode="auto">
          <a:xfrm flipH="1" flipV="1">
            <a:off x="2601913" y="262096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46091" name="Text Box 9"/>
          <p:cNvSpPr txBox="1">
            <a:spLocks noChangeArrowheads="1"/>
          </p:cNvSpPr>
          <p:nvPr/>
        </p:nvSpPr>
        <p:spPr bwMode="auto">
          <a:xfrm>
            <a:off x="419140" y="2601913"/>
            <a:ext cx="287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x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6092" name="Text Box 10"/>
          <p:cNvSpPr txBox="1">
            <a:spLocks noChangeArrowheads="1"/>
          </p:cNvSpPr>
          <p:nvPr/>
        </p:nvSpPr>
        <p:spPr bwMode="auto">
          <a:xfrm>
            <a:off x="4745038" y="2349500"/>
            <a:ext cx="42910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r>
              <a:rPr kumimoji="0" lang="en-US" altLang="ja-JP" sz="1800" smtClean="0">
                <a:latin typeface="Arial" charset="0"/>
                <a:ea typeface="MS PGothic" pitchFamily="34" charset="-128"/>
              </a:rPr>
              <a:t>Store-and-forward, </a:t>
            </a:r>
            <a:r>
              <a:rPr kumimoji="0" lang="en-US" altLang="ja-JP" sz="1800" b="1" dirty="0">
                <a:solidFill>
                  <a:schemeClr val="tx2"/>
                </a:solidFill>
                <a:latin typeface="Arial" charset="0"/>
                <a:ea typeface="MS PGothic" pitchFamily="34" charset="-128"/>
              </a:rPr>
              <a:t>4 steps</a:t>
            </a:r>
            <a:r>
              <a:rPr kumimoji="0" lang="en-US" altLang="ja-JP" sz="1800" dirty="0">
                <a:latin typeface="Arial" charset="0"/>
                <a:ea typeface="MS PGothic" pitchFamily="34" charset="-128"/>
              </a:rPr>
              <a:t> to exchange a message through the middle relay</a:t>
            </a:r>
            <a:endParaRPr kumimoji="0" lang="en-US" altLang="ja-JP" sz="1800" baseline="-25000" dirty="0">
              <a:latin typeface="Arial" charset="0"/>
              <a:ea typeface="MS PGothic" pitchFamily="34" charset="-128"/>
            </a:endParaRPr>
          </a:p>
        </p:txBody>
      </p:sp>
      <p:sp>
        <p:nvSpPr>
          <p:cNvPr id="46093" name="Text Box 11"/>
          <p:cNvSpPr txBox="1">
            <a:spLocks noChangeArrowheads="1"/>
          </p:cNvSpPr>
          <p:nvPr/>
        </p:nvSpPr>
        <p:spPr bwMode="auto">
          <a:xfrm>
            <a:off x="4095750" y="2590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y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6094" name="Oval 12"/>
          <p:cNvSpPr>
            <a:spLocks noChangeArrowheads="1"/>
          </p:cNvSpPr>
          <p:nvPr/>
        </p:nvSpPr>
        <p:spPr bwMode="auto">
          <a:xfrm>
            <a:off x="833438" y="3505200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46095" name="Oval 13"/>
          <p:cNvSpPr>
            <a:spLocks noChangeArrowheads="1"/>
          </p:cNvSpPr>
          <p:nvPr/>
        </p:nvSpPr>
        <p:spPr bwMode="auto">
          <a:xfrm>
            <a:off x="3841750" y="3505200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46096" name="Line 14"/>
          <p:cNvSpPr>
            <a:spLocks noChangeShapeType="1"/>
          </p:cNvSpPr>
          <p:nvPr/>
        </p:nvSpPr>
        <p:spPr bwMode="auto">
          <a:xfrm>
            <a:off x="1062038" y="361473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46097" name="Line 15"/>
          <p:cNvSpPr>
            <a:spLocks noChangeShapeType="1"/>
          </p:cNvSpPr>
          <p:nvPr/>
        </p:nvSpPr>
        <p:spPr bwMode="auto">
          <a:xfrm flipH="1" flipV="1">
            <a:off x="2611438" y="361473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861201" name="Text Box 17"/>
          <p:cNvSpPr txBox="1">
            <a:spLocks noChangeArrowheads="1"/>
          </p:cNvSpPr>
          <p:nvPr/>
        </p:nvSpPr>
        <p:spPr bwMode="auto">
          <a:xfrm>
            <a:off x="2156096" y="3789040"/>
            <a:ext cx="5677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 dirty="0">
                <a:ea typeface="MS PGothic" pitchFamily="34" charset="-128"/>
                <a:cs typeface="Times New Roman" pitchFamily="18" charset="0"/>
              </a:rPr>
              <a:t>x</a:t>
            </a:r>
            <a:r>
              <a:rPr kumimoji="0" lang="en-US" altLang="ja-JP" sz="1800" dirty="0">
                <a:ea typeface="MS PGothic" pitchFamily="34" charset="-128"/>
                <a:cs typeface="Times New Roman" pitchFamily="18" charset="0"/>
                <a:sym typeface="Symbol" pitchFamily="18" charset="2"/>
              </a:rPr>
              <a:t></a:t>
            </a:r>
            <a:r>
              <a:rPr kumimoji="0" lang="en-US" altLang="ja-JP" sz="1800" i="1" dirty="0">
                <a:ea typeface="MS PGothic" pitchFamily="34" charset="-128"/>
                <a:cs typeface="Times New Roman" pitchFamily="18" charset="0"/>
              </a:rPr>
              <a:t>y</a:t>
            </a:r>
          </a:p>
        </p:txBody>
      </p:sp>
      <p:sp>
        <p:nvSpPr>
          <p:cNvPr id="46100" name="Oval 18"/>
          <p:cNvSpPr>
            <a:spLocks noChangeArrowheads="1"/>
          </p:cNvSpPr>
          <p:nvPr/>
        </p:nvSpPr>
        <p:spPr bwMode="auto">
          <a:xfrm>
            <a:off x="2327275" y="3475038"/>
            <a:ext cx="246063" cy="271462"/>
          </a:xfrm>
          <a:prstGeom prst="ellipse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>
              <a:cs typeface="Times New Roman" pitchFamily="18" charset="0"/>
            </a:endParaRPr>
          </a:p>
        </p:txBody>
      </p:sp>
      <p:grpSp>
        <p:nvGrpSpPr>
          <p:cNvPr id="46103" name="Group 22"/>
          <p:cNvGrpSpPr>
            <a:grpSpLocks/>
          </p:cNvGrpSpPr>
          <p:nvPr/>
        </p:nvGrpSpPr>
        <p:grpSpPr bwMode="auto">
          <a:xfrm>
            <a:off x="2339975" y="1916113"/>
            <a:ext cx="161925" cy="576262"/>
            <a:chOff x="1485" y="1043"/>
            <a:chExt cx="226" cy="363"/>
          </a:xfrm>
        </p:grpSpPr>
        <p:sp>
          <p:nvSpPr>
            <p:cNvPr id="46106" name="Line 23"/>
            <p:cNvSpPr>
              <a:spLocks noChangeShapeType="1"/>
            </p:cNvSpPr>
            <p:nvPr/>
          </p:nvSpPr>
          <p:spPr bwMode="auto">
            <a:xfrm flipV="1">
              <a:off x="1599" y="1043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/>
            </a:p>
          </p:txBody>
        </p:sp>
        <p:sp>
          <p:nvSpPr>
            <p:cNvPr id="46107" name="Line 24"/>
            <p:cNvSpPr>
              <a:spLocks noChangeShapeType="1"/>
            </p:cNvSpPr>
            <p:nvPr/>
          </p:nvSpPr>
          <p:spPr bwMode="auto">
            <a:xfrm>
              <a:off x="1485" y="1049"/>
              <a:ext cx="113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/>
            </a:p>
          </p:txBody>
        </p:sp>
        <p:sp>
          <p:nvSpPr>
            <p:cNvPr id="46108" name="Line 25"/>
            <p:cNvSpPr>
              <a:spLocks noChangeShapeType="1"/>
            </p:cNvSpPr>
            <p:nvPr/>
          </p:nvSpPr>
          <p:spPr bwMode="auto">
            <a:xfrm flipH="1">
              <a:off x="1598" y="1049"/>
              <a:ext cx="113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/>
            </a:p>
          </p:txBody>
        </p:sp>
      </p:grp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4745038" y="3419475"/>
            <a:ext cx="357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r>
              <a:rPr kumimoji="0" lang="en-US" altLang="ja-JP" sz="1800" smtClean="0">
                <a:latin typeface="Arial" charset="0"/>
                <a:ea typeface="MS PGothic" pitchFamily="34" charset="-128"/>
              </a:rPr>
              <a:t>NC, </a:t>
            </a:r>
            <a:r>
              <a:rPr kumimoji="0" lang="en-US" altLang="ja-JP" sz="1800" b="1" dirty="0">
                <a:solidFill>
                  <a:schemeClr val="tx2"/>
                </a:solidFill>
                <a:latin typeface="Arial" charset="0"/>
                <a:ea typeface="MS PGothic" pitchFamily="34" charset="-128"/>
              </a:rPr>
              <a:t>3 steps</a:t>
            </a:r>
            <a:endParaRPr kumimoji="0" lang="en-US" altLang="ja-JP" sz="1800" b="1" baseline="-25000" dirty="0">
              <a:solidFill>
                <a:schemeClr val="tx2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5" name="Title 3"/>
          <p:cNvSpPr>
            <a:spLocks noGrp="1"/>
          </p:cNvSpPr>
          <p:nvPr>
            <p:ph type="title" idx="4294967295"/>
          </p:nvPr>
        </p:nvSpPr>
        <p:spPr>
          <a:xfrm>
            <a:off x="215516" y="404664"/>
            <a:ext cx="8712968" cy="631974"/>
          </a:xfrm>
        </p:spPr>
        <p:txBody>
          <a:bodyPr anchor="ctr"/>
          <a:lstStyle/>
          <a:p>
            <a:pPr algn="ctr" eaLnBrk="1" hangingPunct="1"/>
            <a:r>
              <a:rPr lang="en-US" altLang="ja-JP" sz="3000" b="1" dirty="0"/>
              <a:t>Message exchange over </a:t>
            </a:r>
            <a:r>
              <a:rPr lang="en-US" altLang="zh-TW" sz="3000" b="1" dirty="0" smtClean="0"/>
              <a:t>Wireless</a:t>
            </a:r>
            <a:r>
              <a:rPr lang="zh-CN" altLang="en-US" sz="3000" b="1" dirty="0" smtClean="0"/>
              <a:t> </a:t>
            </a:r>
            <a:r>
              <a:rPr lang="en-US" altLang="zh-TW" sz="3000" b="1" dirty="0" smtClean="0"/>
              <a:t>Butterfly </a:t>
            </a:r>
            <a:r>
              <a:rPr lang="en-US" altLang="zh-TW" sz="3000" b="1" dirty="0"/>
              <a:t>Network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6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-0.2 -0.01991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61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99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17206E-6 L 0.19687 -0.0205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861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10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186" grpId="0"/>
      <p:bldP spid="861186" grpId="1"/>
      <p:bldP spid="861201" grpId="0"/>
      <p:bldP spid="861201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BD543D0A-0ABA-4F8E-9E58-F50AC16A409B}" type="datetime1">
              <a:rPr kumimoji="0" lang="zh-TW" altLang="en-US" sz="1200" smtClean="0">
                <a:latin typeface="Garamond" pitchFamily="18" charset="0"/>
              </a:rPr>
              <a:pPr eaLnBrk="1" hangingPunct="1"/>
              <a:t>2013/9/3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612A53AD-FA4B-4831-9F80-19BE8963A06A}" type="slidenum">
              <a:rPr kumimoji="0" lang="en-US" altLang="zh-TW" sz="1200" smtClean="0">
                <a:latin typeface="Garamond" pitchFamily="18" charset="0"/>
              </a:rPr>
              <a:pPr eaLnBrk="1" hangingPunct="1"/>
              <a:t>34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236538"/>
            <a:ext cx="7450137" cy="596900"/>
          </a:xfrm>
        </p:spPr>
        <p:txBody>
          <a:bodyPr anchor="b"/>
          <a:lstStyle/>
          <a:p>
            <a:pPr algn="ctr" eaLnBrk="1" hangingPunct="1"/>
            <a:r>
              <a:rPr lang="en-US" altLang="zh-TW" sz="3700" b="1" smtClean="0">
                <a:ea typeface="Arial Unicode MS" pitchFamily="34" charset="-128"/>
                <a:cs typeface="Arial Unicode MS" pitchFamily="34" charset="-128"/>
              </a:rPr>
              <a:t>Communications on Mars</a:t>
            </a:r>
          </a:p>
        </p:txBody>
      </p:sp>
      <p:pic>
        <p:nvPicPr>
          <p:cNvPr id="47110" name="Picture 3" descr="m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3048000"/>
            <a:ext cx="2613025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4" descr="11mars_rover_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3450">
            <a:off x="3118644" y="3159919"/>
            <a:ext cx="8763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5" descr="11mars_rover_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65809">
            <a:off x="386557" y="3204369"/>
            <a:ext cx="87630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6" descr="satelli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1120775"/>
            <a:ext cx="1084262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4" name="Text Box 11"/>
          <p:cNvSpPr txBox="1">
            <a:spLocks noChangeArrowheads="1"/>
          </p:cNvSpPr>
          <p:nvPr/>
        </p:nvSpPr>
        <p:spPr bwMode="auto">
          <a:xfrm rot="-2951095">
            <a:off x="959644" y="2266157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TW" sz="1800">
                <a:latin typeface="Arial" charset="0"/>
              </a:rPr>
              <a:t>A</a:t>
            </a:r>
          </a:p>
        </p:txBody>
      </p:sp>
      <p:sp>
        <p:nvSpPr>
          <p:cNvPr id="47115" name="Text Box 12"/>
          <p:cNvSpPr txBox="1">
            <a:spLocks noChangeArrowheads="1"/>
          </p:cNvSpPr>
          <p:nvPr/>
        </p:nvSpPr>
        <p:spPr bwMode="auto">
          <a:xfrm rot="-2951095">
            <a:off x="1497807" y="2748756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TW" sz="1800">
                <a:latin typeface="Arial" charset="0"/>
              </a:rPr>
              <a:t>B</a:t>
            </a:r>
          </a:p>
        </p:txBody>
      </p:sp>
      <p:sp>
        <p:nvSpPr>
          <p:cNvPr id="47116" name="Text Box 13"/>
          <p:cNvSpPr txBox="1">
            <a:spLocks noChangeArrowheads="1"/>
          </p:cNvSpPr>
          <p:nvPr/>
        </p:nvSpPr>
        <p:spPr bwMode="auto">
          <a:xfrm rot="2951095" flipH="1">
            <a:off x="2440782" y="2780506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TW" sz="1800">
                <a:latin typeface="Arial" charset="0"/>
              </a:rPr>
              <a:t>A</a:t>
            </a:r>
          </a:p>
        </p:txBody>
      </p:sp>
      <p:sp>
        <p:nvSpPr>
          <p:cNvPr id="47117" name="AutoShape 9"/>
          <p:cNvSpPr>
            <a:spLocks noChangeArrowheads="1"/>
          </p:cNvSpPr>
          <p:nvPr/>
        </p:nvSpPr>
        <p:spPr bwMode="auto">
          <a:xfrm rot="-3087368">
            <a:off x="608807" y="2548731"/>
            <a:ext cx="1409700" cy="163513"/>
          </a:xfrm>
          <a:prstGeom prst="rightArrow">
            <a:avLst>
              <a:gd name="adj1" fmla="val 50000"/>
              <a:gd name="adj2" fmla="val 215533"/>
            </a:avLst>
          </a:prstGeom>
          <a:solidFill>
            <a:srgbClr val="FFFF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 sz="1800">
              <a:latin typeface="Arial" charset="0"/>
            </a:endParaRPr>
          </a:p>
        </p:txBody>
      </p:sp>
      <p:sp>
        <p:nvSpPr>
          <p:cNvPr id="47118" name="AutoShape 11"/>
          <p:cNvSpPr>
            <a:spLocks noChangeArrowheads="1"/>
          </p:cNvSpPr>
          <p:nvPr/>
        </p:nvSpPr>
        <p:spPr bwMode="auto">
          <a:xfrm rot="-3087368" flipH="1" flipV="1">
            <a:off x="807244" y="2691607"/>
            <a:ext cx="1409700" cy="163512"/>
          </a:xfrm>
          <a:prstGeom prst="rightArrow">
            <a:avLst>
              <a:gd name="adj1" fmla="val 50000"/>
              <a:gd name="adj2" fmla="val 215535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zh-CN" altLang="en-US" sz="1800">
              <a:latin typeface="Arial" charset="0"/>
            </a:endParaRPr>
          </a:p>
        </p:txBody>
      </p:sp>
      <p:sp>
        <p:nvSpPr>
          <p:cNvPr id="47119" name="AutoShape 12"/>
          <p:cNvSpPr>
            <a:spLocks noChangeArrowheads="1"/>
          </p:cNvSpPr>
          <p:nvPr/>
        </p:nvSpPr>
        <p:spPr bwMode="auto">
          <a:xfrm rot="3087368" flipH="1">
            <a:off x="2301082" y="2574131"/>
            <a:ext cx="1409700" cy="163513"/>
          </a:xfrm>
          <a:prstGeom prst="rightArrow">
            <a:avLst>
              <a:gd name="adj1" fmla="val 50000"/>
              <a:gd name="adj2" fmla="val 215533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zh-CN" altLang="en-US" sz="1800">
              <a:latin typeface="Arial" charset="0"/>
            </a:endParaRPr>
          </a:p>
        </p:txBody>
      </p:sp>
      <p:sp>
        <p:nvSpPr>
          <p:cNvPr id="47120" name="AutoShape 13"/>
          <p:cNvSpPr>
            <a:spLocks noChangeArrowheads="1"/>
          </p:cNvSpPr>
          <p:nvPr/>
        </p:nvSpPr>
        <p:spPr bwMode="auto">
          <a:xfrm rot="3087368" flipV="1">
            <a:off x="2089944" y="2751932"/>
            <a:ext cx="1409700" cy="163512"/>
          </a:xfrm>
          <a:prstGeom prst="rightArrow">
            <a:avLst>
              <a:gd name="adj1" fmla="val 50000"/>
              <a:gd name="adj2" fmla="val 215535"/>
            </a:avLst>
          </a:prstGeom>
          <a:solidFill>
            <a:srgbClr val="FFFF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 sz="1800">
              <a:latin typeface="Arial" charset="0"/>
            </a:endParaRPr>
          </a:p>
        </p:txBody>
      </p:sp>
      <p:sp>
        <p:nvSpPr>
          <p:cNvPr id="47121" name="Text Box 14"/>
          <p:cNvSpPr txBox="1">
            <a:spLocks noChangeArrowheads="1"/>
          </p:cNvSpPr>
          <p:nvPr/>
        </p:nvSpPr>
        <p:spPr bwMode="auto">
          <a:xfrm rot="2860649" flipH="1">
            <a:off x="3078957" y="2305843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TW" sz="1800">
                <a:latin typeface="Arial" charset="0"/>
              </a:rPr>
              <a:t>B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832350" y="1114425"/>
            <a:ext cx="3482975" cy="4540250"/>
            <a:chOff x="3044" y="702"/>
            <a:chExt cx="2194" cy="2860"/>
          </a:xfrm>
        </p:grpSpPr>
        <p:pic>
          <p:nvPicPr>
            <p:cNvPr id="47136" name="Picture 15" descr="mar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" y="1916"/>
              <a:ext cx="1646" cy="1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37" name="Picture 16" descr="11mars_rover_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63450">
              <a:off x="4726" y="1986"/>
              <a:ext cx="552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38" name="Picture 17" descr="11mars_rover_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65809">
              <a:off x="3005" y="2014"/>
              <a:ext cx="552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39" name="Picture 18" descr="satellit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" y="702"/>
              <a:ext cx="683" cy="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327650" y="1919288"/>
            <a:ext cx="450850" cy="1409700"/>
            <a:chOff x="3356" y="1079"/>
            <a:chExt cx="284" cy="888"/>
          </a:xfrm>
        </p:grpSpPr>
        <p:sp>
          <p:nvSpPr>
            <p:cNvPr id="47134" name="AutoShape 19"/>
            <p:cNvSpPr>
              <a:spLocks noChangeArrowheads="1"/>
            </p:cNvSpPr>
            <p:nvPr/>
          </p:nvSpPr>
          <p:spPr bwMode="auto">
            <a:xfrm rot="-3087368">
              <a:off x="3145" y="1471"/>
              <a:ext cx="888" cy="103"/>
            </a:xfrm>
            <a:prstGeom prst="rightArrow">
              <a:avLst>
                <a:gd name="adj1" fmla="val 50000"/>
                <a:gd name="adj2" fmla="val 215534"/>
              </a:avLst>
            </a:prstGeom>
            <a:solidFill>
              <a:srgbClr val="FFFF4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 sz="1800">
                <a:latin typeface="Arial" charset="0"/>
              </a:endParaRPr>
            </a:p>
          </p:txBody>
        </p:sp>
        <p:sp>
          <p:nvSpPr>
            <p:cNvPr id="47135" name="Text Box 23"/>
            <p:cNvSpPr txBox="1">
              <a:spLocks noChangeArrowheads="1"/>
            </p:cNvSpPr>
            <p:nvPr/>
          </p:nvSpPr>
          <p:spPr bwMode="auto">
            <a:xfrm rot="-2951095">
              <a:off x="3366" y="1293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9pPr>
            </a:lstStyle>
            <a:p>
              <a:pPr eaLnBrk="1" hangingPunct="1"/>
              <a:r>
                <a:rPr lang="en-US" altLang="zh-TW" sz="1800">
                  <a:latin typeface="Arial" charset="0"/>
                </a:rPr>
                <a:t>A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7307263" y="1944688"/>
            <a:ext cx="506412" cy="1409700"/>
            <a:chOff x="4603" y="1095"/>
            <a:chExt cx="319" cy="888"/>
          </a:xfrm>
        </p:grpSpPr>
        <p:sp>
          <p:nvSpPr>
            <p:cNvPr id="47132" name="AutoShape 21"/>
            <p:cNvSpPr>
              <a:spLocks noChangeArrowheads="1"/>
            </p:cNvSpPr>
            <p:nvPr/>
          </p:nvSpPr>
          <p:spPr bwMode="auto">
            <a:xfrm rot="3087368" flipH="1">
              <a:off x="4211" y="1487"/>
              <a:ext cx="888" cy="103"/>
            </a:xfrm>
            <a:prstGeom prst="rightArrow">
              <a:avLst>
                <a:gd name="adj1" fmla="val 50000"/>
                <a:gd name="adj2" fmla="val 215534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zh-CN" altLang="en-US" sz="1800">
                <a:latin typeface="Arial" charset="0"/>
              </a:endParaRPr>
            </a:p>
          </p:txBody>
        </p:sp>
        <p:sp>
          <p:nvSpPr>
            <p:cNvPr id="47133" name="Text Box 26"/>
            <p:cNvSpPr txBox="1">
              <a:spLocks noChangeArrowheads="1"/>
            </p:cNvSpPr>
            <p:nvPr/>
          </p:nvSpPr>
          <p:spPr bwMode="auto">
            <a:xfrm rot="2860649" flipH="1">
              <a:off x="4701" y="1318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9pPr>
            </a:lstStyle>
            <a:p>
              <a:pPr eaLnBrk="1" hangingPunct="1"/>
              <a:r>
                <a:rPr lang="en-US" altLang="zh-TW" sz="1800">
                  <a:latin typeface="Arial" charset="0"/>
                </a:rPr>
                <a:t>B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024563" y="1568450"/>
            <a:ext cx="1036637" cy="1460500"/>
            <a:chOff x="3795" y="858"/>
            <a:chExt cx="653" cy="920"/>
          </a:xfrm>
        </p:grpSpPr>
        <p:sp>
          <p:nvSpPr>
            <p:cNvPr id="47126" name="Text Box 24"/>
            <p:cNvSpPr txBox="1">
              <a:spLocks noChangeArrowheads="1"/>
            </p:cNvSpPr>
            <p:nvPr/>
          </p:nvSpPr>
          <p:spPr bwMode="auto">
            <a:xfrm>
              <a:off x="3944" y="1547"/>
              <a:ext cx="3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rgbClr val="FF0000"/>
                  </a:solidFill>
                  <a:latin typeface="Arial" charset="0"/>
                </a:rPr>
                <a:t>A+B</a:t>
              </a:r>
            </a:p>
          </p:txBody>
        </p:sp>
        <p:sp>
          <p:nvSpPr>
            <p:cNvPr id="34" name="Arc 33"/>
            <p:cNvSpPr/>
            <p:nvPr/>
          </p:nvSpPr>
          <p:spPr bwMode="auto">
            <a:xfrm>
              <a:off x="3840" y="890"/>
              <a:ext cx="576" cy="576"/>
            </a:xfrm>
            <a:prstGeom prst="arc">
              <a:avLst>
                <a:gd name="adj1" fmla="val 2603833"/>
                <a:gd name="adj2" fmla="val 8165598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45" name="Arc 44"/>
            <p:cNvSpPr/>
            <p:nvPr/>
          </p:nvSpPr>
          <p:spPr bwMode="auto">
            <a:xfrm>
              <a:off x="3872" y="909"/>
              <a:ext cx="506" cy="493"/>
            </a:xfrm>
            <a:prstGeom prst="arc">
              <a:avLst>
                <a:gd name="adj1" fmla="val 2603833"/>
                <a:gd name="adj2" fmla="val 8165598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46" name="Arc 45"/>
            <p:cNvSpPr/>
            <p:nvPr/>
          </p:nvSpPr>
          <p:spPr bwMode="auto">
            <a:xfrm>
              <a:off x="3910" y="979"/>
              <a:ext cx="423" cy="359"/>
            </a:xfrm>
            <a:prstGeom prst="arc">
              <a:avLst>
                <a:gd name="adj1" fmla="val 2603833"/>
                <a:gd name="adj2" fmla="val 8165598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48" name="Arc 47"/>
            <p:cNvSpPr/>
            <p:nvPr/>
          </p:nvSpPr>
          <p:spPr bwMode="auto">
            <a:xfrm>
              <a:off x="3955" y="1005"/>
              <a:ext cx="333" cy="262"/>
            </a:xfrm>
            <a:prstGeom prst="arc">
              <a:avLst>
                <a:gd name="adj1" fmla="val 2603833"/>
                <a:gd name="adj2" fmla="val 8165598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56" name="Arc 55"/>
            <p:cNvSpPr/>
            <p:nvPr/>
          </p:nvSpPr>
          <p:spPr bwMode="auto">
            <a:xfrm>
              <a:off x="3795" y="858"/>
              <a:ext cx="653" cy="678"/>
            </a:xfrm>
            <a:prstGeom prst="arc">
              <a:avLst>
                <a:gd name="adj1" fmla="val 2603833"/>
                <a:gd name="adj2" fmla="val 8165598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>
                <a:latin typeface="Arial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49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79512" y="512676"/>
            <a:ext cx="8712968" cy="75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zh-CN" sz="3000" b="1" dirty="0" smtClean="0">
                <a:solidFill>
                  <a:srgbClr val="003399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Optical application of wireless Butterfly Network</a:t>
            </a:r>
            <a:endParaRPr lang="en-US" altLang="zh-TW" sz="3000" b="1" dirty="0">
              <a:solidFill>
                <a:srgbClr val="003399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81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808163"/>
            <a:ext cx="7742238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0792" name="Line 8"/>
          <p:cNvSpPr>
            <a:spLocks noChangeShapeType="1"/>
          </p:cNvSpPr>
          <p:nvPr/>
        </p:nvSpPr>
        <p:spPr bwMode="auto">
          <a:xfrm flipV="1">
            <a:off x="1799692" y="3248657"/>
            <a:ext cx="3995737" cy="36036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arrow" w="lg" len="lg"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Oval 74"/>
          <p:cNvSpPr>
            <a:spLocks noChangeArrowheads="1"/>
          </p:cNvSpPr>
          <p:nvPr/>
        </p:nvSpPr>
        <p:spPr bwMode="auto">
          <a:xfrm>
            <a:off x="4355976" y="3190842"/>
            <a:ext cx="297148" cy="301625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TW">
              <a:solidFill>
                <a:srgbClr val="A3A3C2"/>
              </a:solidFill>
              <a:cs typeface="Times New Roman" pitchFamily="18" charset="0"/>
            </a:endParaRPr>
          </a:p>
        </p:txBody>
      </p:sp>
      <p:sp>
        <p:nvSpPr>
          <p:cNvPr id="10" name="Oval 75"/>
          <p:cNvSpPr>
            <a:spLocks noChangeArrowheads="1"/>
          </p:cNvSpPr>
          <p:nvPr/>
        </p:nvSpPr>
        <p:spPr bwMode="auto">
          <a:xfrm>
            <a:off x="5809838" y="3073976"/>
            <a:ext cx="305564" cy="301589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TW">
              <a:cs typeface="Times New Roman" pitchFamily="18" charset="0"/>
            </a:endParaRPr>
          </a:p>
        </p:txBody>
      </p:sp>
      <p:sp>
        <p:nvSpPr>
          <p:cNvPr id="11" name="Oval 75"/>
          <p:cNvSpPr>
            <a:spLocks noChangeArrowheads="1"/>
          </p:cNvSpPr>
          <p:nvPr/>
        </p:nvSpPr>
        <p:spPr bwMode="auto">
          <a:xfrm>
            <a:off x="1511660" y="3451447"/>
            <a:ext cx="305564" cy="301589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TW"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9612" y="2067235"/>
            <a:ext cx="4464496" cy="461665"/>
          </a:xfrm>
          <a:prstGeom prst="rect">
            <a:avLst/>
          </a:prstGeom>
          <a:solidFill>
            <a:srgbClr val="FFE3AB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altLang="zh-CN" sz="2400" dirty="0" smtClean="0">
                <a:solidFill>
                  <a:srgbClr val="9966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Did not happen 2000 years ago</a:t>
            </a:r>
            <a:endParaRPr lang="en-US" altLang="zh-TW" sz="2400" dirty="0">
              <a:solidFill>
                <a:srgbClr val="996600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90A8ACC-B836-466A-B1FA-A30A36C21739}" type="slidenum">
              <a:rPr kumimoji="0" lang="en-US" altLang="zh-TW" sz="1200" smtClean="0">
                <a:latin typeface="Garamond" pitchFamily="18" charset="0"/>
              </a:rPr>
              <a:pPr eaLnBrk="1" hangingPunct="1"/>
              <a:t>35</a:t>
            </a:fld>
            <a:endParaRPr kumimoji="0" lang="en-US" altLang="zh-TW" sz="1200" smtClean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30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0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30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792" grpId="0" animBg="1"/>
      <p:bldP spid="9" grpId="0" animBg="1"/>
      <p:bldP spid="10" grpId="0" animBg="1"/>
      <p:bldP spid="11" grpId="0" animBg="1"/>
      <p:bldP spid="2" grpId="0" animBg="1"/>
      <p:bldP spid="2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505023" y="584200"/>
            <a:ext cx="80994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CN" altLang="en-US" sz="4400" b="1" dirty="0" smtClean="0">
                <a:solidFill>
                  <a:srgbClr val="C00000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  <a:sym typeface="Symbol"/>
              </a:rPr>
              <a:t></a:t>
            </a:r>
            <a:r>
              <a:rPr lang="zh-CN" altLang="en-US" sz="4400" dirty="0" smtClean="0">
                <a:latin typeface="Garamond" pitchFamily="18" charset="0"/>
                <a:ea typeface="Arial Unicode MS" pitchFamily="34" charset="-128"/>
                <a:cs typeface="Arial Unicode MS" pitchFamily="34" charset="-128"/>
                <a:sym typeface="Symbol"/>
              </a:rPr>
              <a:t> </a:t>
            </a:r>
            <a:r>
              <a:rPr lang="zh-CN" altLang="en-US" sz="4400" dirty="0">
                <a:solidFill>
                  <a:schemeClr val="tx2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  <a:sym typeface="Symbol"/>
              </a:rPr>
              <a:t>昔</a:t>
            </a:r>
            <a:r>
              <a:rPr lang="zh-CN" altLang="en-US" sz="4400" dirty="0">
                <a:solidFill>
                  <a:schemeClr val="tx2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秦皇汉武略输文采</a:t>
            </a:r>
            <a:endParaRPr lang="en-US" altLang="zh-TW" sz="4400" dirty="0">
              <a:solidFill>
                <a:schemeClr val="tx2"/>
              </a:solidFill>
              <a:latin typeface="Garamond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651" flipH="1">
            <a:off x="5252630" y="1803302"/>
            <a:ext cx="2636428" cy="4402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3099" flipH="1">
            <a:off x="1320667" y="1726169"/>
            <a:ext cx="2563930" cy="462515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90A8ACC-B836-466A-B1FA-A30A36C21739}" type="slidenum">
              <a:rPr kumimoji="0" lang="en-US" altLang="zh-TW" sz="1200" smtClean="0">
                <a:latin typeface="Garamond" pitchFamily="18" charset="0"/>
              </a:rPr>
              <a:pPr eaLnBrk="1" hangingPunct="1"/>
              <a:t>36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 rot="1838212">
            <a:off x="5890753" y="6232446"/>
            <a:ext cx="978018" cy="356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00833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5AF37433-AA64-4327-A9AA-BA3C09FB341B}" type="datetime1">
              <a:rPr kumimoji="0" lang="zh-TW" altLang="en-US" sz="1200" smtClean="0">
                <a:latin typeface="Garamond" pitchFamily="18" charset="0"/>
              </a:rPr>
              <a:pPr eaLnBrk="1" hangingPunct="1"/>
              <a:t>2013/9/3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F094A7FE-B9D3-4CCD-B08B-8E873B3B422B}" type="slidenum">
              <a:rPr kumimoji="0" lang="en-US" altLang="zh-TW" sz="1200" smtClean="0">
                <a:latin typeface="Garamond" pitchFamily="18" charset="0"/>
              </a:rPr>
              <a:pPr eaLnBrk="1" hangingPunct="1"/>
              <a:t>37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49157" name="Oval 2"/>
          <p:cNvSpPr>
            <a:spLocks noChangeArrowheads="1"/>
          </p:cNvSpPr>
          <p:nvPr/>
        </p:nvSpPr>
        <p:spPr bwMode="auto">
          <a:xfrm>
            <a:off x="1001713" y="2095500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49158" name="Oval 3"/>
          <p:cNvSpPr>
            <a:spLocks noChangeArrowheads="1"/>
          </p:cNvSpPr>
          <p:nvPr/>
        </p:nvSpPr>
        <p:spPr bwMode="auto">
          <a:xfrm>
            <a:off x="2497138" y="2185988"/>
            <a:ext cx="71437" cy="71437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49159" name="Oval 4"/>
          <p:cNvSpPr>
            <a:spLocks noChangeArrowheads="1"/>
          </p:cNvSpPr>
          <p:nvPr/>
        </p:nvSpPr>
        <p:spPr bwMode="auto">
          <a:xfrm>
            <a:off x="3832225" y="2095500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49160" name="Line 5"/>
          <p:cNvSpPr>
            <a:spLocks noChangeShapeType="1"/>
          </p:cNvSpPr>
          <p:nvPr/>
        </p:nvSpPr>
        <p:spPr bwMode="auto">
          <a:xfrm>
            <a:off x="1230313" y="220503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49161" name="Line 6"/>
          <p:cNvSpPr>
            <a:spLocks noChangeShapeType="1"/>
          </p:cNvSpPr>
          <p:nvPr/>
        </p:nvSpPr>
        <p:spPr bwMode="auto">
          <a:xfrm flipH="1" flipV="1">
            <a:off x="2601913" y="220503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49162" name="Text Box 7"/>
          <p:cNvSpPr txBox="1">
            <a:spLocks noChangeArrowheads="1"/>
          </p:cNvSpPr>
          <p:nvPr/>
        </p:nvSpPr>
        <p:spPr bwMode="auto">
          <a:xfrm>
            <a:off x="596940" y="2019300"/>
            <a:ext cx="287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x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9163" name="Text Box 8"/>
          <p:cNvSpPr txBox="1">
            <a:spLocks noChangeArrowheads="1"/>
          </p:cNvSpPr>
          <p:nvPr/>
        </p:nvSpPr>
        <p:spPr bwMode="auto">
          <a:xfrm>
            <a:off x="4095750" y="20081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y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9164" name="Oval 9"/>
          <p:cNvSpPr>
            <a:spLocks noChangeArrowheads="1"/>
          </p:cNvSpPr>
          <p:nvPr/>
        </p:nvSpPr>
        <p:spPr bwMode="auto">
          <a:xfrm>
            <a:off x="1011238" y="2974975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49165" name="Oval 10"/>
          <p:cNvSpPr>
            <a:spLocks noChangeArrowheads="1"/>
          </p:cNvSpPr>
          <p:nvPr/>
        </p:nvSpPr>
        <p:spPr bwMode="auto">
          <a:xfrm>
            <a:off x="2506663" y="3065463"/>
            <a:ext cx="71437" cy="71437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49166" name="Oval 11"/>
          <p:cNvSpPr>
            <a:spLocks noChangeArrowheads="1"/>
          </p:cNvSpPr>
          <p:nvPr/>
        </p:nvSpPr>
        <p:spPr bwMode="auto">
          <a:xfrm>
            <a:off x="3841750" y="2974975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49167" name="Line 12"/>
          <p:cNvSpPr>
            <a:spLocks noChangeShapeType="1"/>
          </p:cNvSpPr>
          <p:nvPr/>
        </p:nvSpPr>
        <p:spPr bwMode="auto">
          <a:xfrm>
            <a:off x="1239838" y="30845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49168" name="Line 13"/>
          <p:cNvSpPr>
            <a:spLocks noChangeShapeType="1"/>
          </p:cNvSpPr>
          <p:nvPr/>
        </p:nvSpPr>
        <p:spPr bwMode="auto">
          <a:xfrm flipH="1" flipV="1">
            <a:off x="2611438" y="30845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49169" name="Text Box 14"/>
          <p:cNvSpPr txBox="1">
            <a:spLocks noChangeArrowheads="1"/>
          </p:cNvSpPr>
          <p:nvPr/>
        </p:nvSpPr>
        <p:spPr bwMode="auto">
          <a:xfrm>
            <a:off x="606465" y="2898775"/>
            <a:ext cx="287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x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9170" name="Text Box 15"/>
          <p:cNvSpPr txBox="1">
            <a:spLocks noChangeArrowheads="1"/>
          </p:cNvSpPr>
          <p:nvPr/>
        </p:nvSpPr>
        <p:spPr bwMode="auto">
          <a:xfrm>
            <a:off x="4105275" y="28876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y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9171" name="Text Box 16"/>
          <p:cNvSpPr txBox="1">
            <a:spLocks noChangeArrowheads="1"/>
          </p:cNvSpPr>
          <p:nvPr/>
        </p:nvSpPr>
        <p:spPr bwMode="auto">
          <a:xfrm>
            <a:off x="2271984" y="3081338"/>
            <a:ext cx="5677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 dirty="0">
                <a:ea typeface="MS PGothic" pitchFamily="34" charset="-128"/>
                <a:cs typeface="Times New Roman" pitchFamily="18" charset="0"/>
              </a:rPr>
              <a:t>x</a:t>
            </a:r>
            <a:r>
              <a:rPr kumimoji="0" lang="en-US" altLang="ja-JP" sz="1800" dirty="0">
                <a:ea typeface="MS PGothic" pitchFamily="34" charset="-128"/>
                <a:cs typeface="Times New Roman" pitchFamily="18" charset="0"/>
                <a:sym typeface="Symbol" pitchFamily="18" charset="2"/>
              </a:rPr>
              <a:t></a:t>
            </a:r>
            <a:r>
              <a:rPr kumimoji="0" lang="en-US" altLang="ja-JP" sz="1800" i="1" dirty="0">
                <a:ea typeface="MS PGothic" pitchFamily="34" charset="-128"/>
                <a:cs typeface="Times New Roman" pitchFamily="18" charset="0"/>
              </a:rPr>
              <a:t>y</a:t>
            </a:r>
            <a:endParaRPr kumimoji="0" lang="en-US" altLang="ja-JP" sz="1800" i="1" baseline="-25000" dirty="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9172" name="Oval 17"/>
          <p:cNvSpPr>
            <a:spLocks noChangeArrowheads="1"/>
          </p:cNvSpPr>
          <p:nvPr/>
        </p:nvSpPr>
        <p:spPr bwMode="auto">
          <a:xfrm>
            <a:off x="1011238" y="3862388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49173" name="Oval 18"/>
          <p:cNvSpPr>
            <a:spLocks noChangeArrowheads="1"/>
          </p:cNvSpPr>
          <p:nvPr/>
        </p:nvSpPr>
        <p:spPr bwMode="auto">
          <a:xfrm>
            <a:off x="2506663" y="3952875"/>
            <a:ext cx="71437" cy="71438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49174" name="Oval 19"/>
          <p:cNvSpPr>
            <a:spLocks noChangeArrowheads="1"/>
          </p:cNvSpPr>
          <p:nvPr/>
        </p:nvSpPr>
        <p:spPr bwMode="auto">
          <a:xfrm>
            <a:off x="3841750" y="3862388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49175" name="Line 20"/>
          <p:cNvSpPr>
            <a:spLocks noChangeShapeType="1"/>
          </p:cNvSpPr>
          <p:nvPr/>
        </p:nvSpPr>
        <p:spPr bwMode="auto">
          <a:xfrm>
            <a:off x="1239838" y="3971925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49176" name="Line 21"/>
          <p:cNvSpPr>
            <a:spLocks noChangeShapeType="1"/>
          </p:cNvSpPr>
          <p:nvPr/>
        </p:nvSpPr>
        <p:spPr bwMode="auto">
          <a:xfrm flipH="1" flipV="1">
            <a:off x="2611438" y="3971925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921622" name="Text Box 22"/>
          <p:cNvSpPr txBox="1">
            <a:spLocks noChangeArrowheads="1"/>
          </p:cNvSpPr>
          <p:nvPr/>
        </p:nvSpPr>
        <p:spPr bwMode="auto">
          <a:xfrm>
            <a:off x="654090" y="3786188"/>
            <a:ext cx="287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x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921623" name="Text Box 23"/>
          <p:cNvSpPr txBox="1">
            <a:spLocks noChangeArrowheads="1"/>
          </p:cNvSpPr>
          <p:nvPr/>
        </p:nvSpPr>
        <p:spPr bwMode="auto">
          <a:xfrm>
            <a:off x="4778375" y="3786188"/>
            <a:ext cx="4365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r>
              <a:rPr kumimoji="0" lang="en-US" altLang="ja-JP" sz="1800" dirty="0" smtClean="0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2</a:t>
            </a:r>
            <a:r>
              <a:rPr kumimoji="0" lang="en-US" altLang="ja-JP" sz="1800" dirty="0" smtClean="0">
                <a:latin typeface="Tahoma" pitchFamily="34" charset="0"/>
                <a:ea typeface="MS PGothic" pitchFamily="34" charset="-128"/>
              </a:rPr>
              <a:t> s</a:t>
            </a:r>
            <a:r>
              <a:rPr kumimoji="0" lang="en-US" altLang="zh-TW" sz="1800" dirty="0" smtClean="0">
                <a:latin typeface="Tahoma" pitchFamily="34" charset="0"/>
                <a:ea typeface="MS PGothic" pitchFamily="34" charset="-128"/>
              </a:rPr>
              <a:t>teps </a:t>
            </a:r>
          </a:p>
          <a:p>
            <a:r>
              <a:rPr kumimoji="0" lang="en-US" altLang="zh-TW" sz="1800" dirty="0" smtClean="0">
                <a:latin typeface="Tahoma" pitchFamily="34" charset="0"/>
                <a:ea typeface="MS PGothic" pitchFamily="34" charset="-128"/>
              </a:rPr>
              <a:t>(</a:t>
            </a:r>
            <a:r>
              <a:rPr kumimoji="0" lang="en-US" altLang="ja-JP" sz="1800" dirty="0" smtClean="0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1</a:t>
            </a:r>
            <a:r>
              <a:rPr kumimoji="0" lang="en-US" altLang="ja-JP" sz="1800" dirty="0" smtClean="0">
                <a:latin typeface="Tahoma" pitchFamily="34" charset="0"/>
                <a:ea typeface="MS PGothic" pitchFamily="34" charset="-128"/>
              </a:rPr>
              <a:t> reception &amp; </a:t>
            </a:r>
            <a:r>
              <a:rPr kumimoji="0" lang="en-US" altLang="ja-JP" sz="1800" dirty="0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1</a:t>
            </a:r>
            <a:r>
              <a:rPr kumimoji="0" lang="en-US" altLang="ja-JP" sz="1800" dirty="0" smtClean="0">
                <a:latin typeface="Tahoma" pitchFamily="34" charset="0"/>
                <a:ea typeface="MS PGothic" pitchFamily="34" charset="-128"/>
              </a:rPr>
              <a:t> transmission, </a:t>
            </a:r>
            <a:r>
              <a:rPr kumimoji="0" lang="en-US" altLang="zh-TW" sz="1800" dirty="0" smtClean="0">
                <a:latin typeface="Tahoma" pitchFamily="34" charset="0"/>
                <a:ea typeface="MS PGothic" pitchFamily="34" charset="-128"/>
              </a:rPr>
              <a:t>naturally</a:t>
            </a:r>
            <a:r>
              <a:rPr kumimoji="0" lang="en-US" altLang="ja-JP" sz="1800" dirty="0" smtClean="0">
                <a:latin typeface="Tahoma" pitchFamily="34" charset="0"/>
                <a:ea typeface="MS PGothic" pitchFamily="34" charset="-128"/>
              </a:rPr>
              <a:t>)</a:t>
            </a:r>
            <a:endParaRPr kumimoji="0" lang="en-US" altLang="ja-JP" sz="1800" dirty="0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921624" name="Text Box 24"/>
          <p:cNvSpPr txBox="1">
            <a:spLocks noChangeArrowheads="1"/>
          </p:cNvSpPr>
          <p:nvPr/>
        </p:nvSpPr>
        <p:spPr bwMode="auto">
          <a:xfrm>
            <a:off x="4105275" y="377507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y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9180" name="Text Box 25"/>
          <p:cNvSpPr txBox="1">
            <a:spLocks noChangeArrowheads="1"/>
          </p:cNvSpPr>
          <p:nvPr/>
        </p:nvSpPr>
        <p:spPr bwMode="auto">
          <a:xfrm>
            <a:off x="4745038" y="1958975"/>
            <a:ext cx="418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r>
              <a:rPr kumimoji="0" lang="en-US" altLang="ja-JP" sz="1800" smtClean="0">
                <a:latin typeface="Tahoma" pitchFamily="34" charset="0"/>
                <a:ea typeface="MS PGothic" pitchFamily="34" charset="-128"/>
              </a:rPr>
              <a:t>Store-and-forward, </a:t>
            </a:r>
            <a:r>
              <a:rPr kumimoji="0" lang="en-US" altLang="ja-JP" sz="1800" dirty="0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4</a:t>
            </a:r>
            <a:r>
              <a:rPr kumimoji="0" lang="en-US" altLang="ja-JP" sz="1800" dirty="0">
                <a:latin typeface="Tahoma" pitchFamily="34" charset="0"/>
                <a:ea typeface="MS PGothic" pitchFamily="34" charset="-128"/>
              </a:rPr>
              <a:t> steps</a:t>
            </a:r>
            <a:endParaRPr kumimoji="0" lang="en-US" altLang="ja-JP" sz="1800" baseline="-25000" dirty="0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49181" name="Text Box 26"/>
          <p:cNvSpPr txBox="1">
            <a:spLocks noChangeArrowheads="1"/>
          </p:cNvSpPr>
          <p:nvPr/>
        </p:nvSpPr>
        <p:spPr bwMode="auto">
          <a:xfrm>
            <a:off x="4770438" y="2905125"/>
            <a:ext cx="353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r>
              <a:rPr kumimoji="0" lang="en-US" altLang="ja-JP" sz="1800" smtClean="0">
                <a:solidFill>
                  <a:srgbClr val="003399"/>
                </a:solidFill>
                <a:latin typeface="Tahoma" pitchFamily="34" charset="0"/>
                <a:ea typeface="MS PGothic" pitchFamily="34" charset="-128"/>
              </a:rPr>
              <a:t>NC</a:t>
            </a:r>
            <a:r>
              <a:rPr kumimoji="0" lang="en-US" altLang="ja-JP" sz="1800" smtClean="0">
                <a:latin typeface="Tahoma" pitchFamily="34" charset="0"/>
                <a:ea typeface="MS PGothic" pitchFamily="34" charset="-128"/>
              </a:rPr>
              <a:t>, </a:t>
            </a:r>
            <a:r>
              <a:rPr kumimoji="0" lang="en-US" altLang="ja-JP" sz="1800" dirty="0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3</a:t>
            </a:r>
            <a:r>
              <a:rPr kumimoji="0" lang="en-US" altLang="ja-JP" sz="1800" dirty="0">
                <a:latin typeface="Tahoma" pitchFamily="34" charset="0"/>
                <a:ea typeface="MS PGothic" pitchFamily="34" charset="-128"/>
              </a:rPr>
              <a:t> s</a:t>
            </a:r>
            <a:r>
              <a:rPr kumimoji="0" lang="en-US" altLang="zh-TW" sz="1800" dirty="0">
                <a:latin typeface="Tahoma" pitchFamily="34" charset="0"/>
                <a:ea typeface="MS PGothic" pitchFamily="34" charset="-128"/>
              </a:rPr>
              <a:t>teps</a:t>
            </a:r>
            <a:endParaRPr kumimoji="0" lang="en-US" altLang="ja-JP" sz="1800" baseline="-25000" dirty="0">
              <a:latin typeface="Tahoma" pitchFamily="34" charset="0"/>
              <a:ea typeface="MS PGothic" pitchFamily="34" charset="-128"/>
            </a:endParaRPr>
          </a:p>
        </p:txBody>
      </p:sp>
      <p:grpSp>
        <p:nvGrpSpPr>
          <p:cNvPr id="49182" name="Group 28"/>
          <p:cNvGrpSpPr>
            <a:grpSpLocks/>
          </p:cNvGrpSpPr>
          <p:nvPr/>
        </p:nvGrpSpPr>
        <p:grpSpPr bwMode="auto">
          <a:xfrm>
            <a:off x="2449513" y="1655763"/>
            <a:ext cx="161925" cy="576262"/>
            <a:chOff x="1485" y="1043"/>
            <a:chExt cx="226" cy="363"/>
          </a:xfrm>
        </p:grpSpPr>
        <p:sp>
          <p:nvSpPr>
            <p:cNvPr id="49184" name="Line 29"/>
            <p:cNvSpPr>
              <a:spLocks noChangeShapeType="1"/>
            </p:cNvSpPr>
            <p:nvPr/>
          </p:nvSpPr>
          <p:spPr bwMode="auto">
            <a:xfrm flipV="1">
              <a:off x="1599" y="1043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>
                <a:cs typeface="Times New Roman" pitchFamily="18" charset="0"/>
              </a:endParaRPr>
            </a:p>
          </p:txBody>
        </p:sp>
        <p:sp>
          <p:nvSpPr>
            <p:cNvPr id="49185" name="Line 30"/>
            <p:cNvSpPr>
              <a:spLocks noChangeShapeType="1"/>
            </p:cNvSpPr>
            <p:nvPr/>
          </p:nvSpPr>
          <p:spPr bwMode="auto">
            <a:xfrm>
              <a:off x="1485" y="1049"/>
              <a:ext cx="113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>
                <a:cs typeface="Times New Roman" pitchFamily="18" charset="0"/>
              </a:endParaRPr>
            </a:p>
          </p:txBody>
        </p:sp>
        <p:sp>
          <p:nvSpPr>
            <p:cNvPr id="49186" name="Line 31"/>
            <p:cNvSpPr>
              <a:spLocks noChangeShapeType="1"/>
            </p:cNvSpPr>
            <p:nvPr/>
          </p:nvSpPr>
          <p:spPr bwMode="auto">
            <a:xfrm flipH="1">
              <a:off x="1598" y="1049"/>
              <a:ext cx="113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>
                <a:cs typeface="Times New Roman" pitchFamily="18" charset="0"/>
              </a:endParaRPr>
            </a:p>
          </p:txBody>
        </p:sp>
      </p:grpSp>
      <p:sp>
        <p:nvSpPr>
          <p:cNvPr id="49183" name="Rectangle 27"/>
          <p:cNvSpPr>
            <a:spLocks noChangeArrowheads="1"/>
          </p:cNvSpPr>
          <p:nvPr/>
        </p:nvSpPr>
        <p:spPr bwMode="auto">
          <a:xfrm>
            <a:off x="719138" y="326802"/>
            <a:ext cx="78057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zh-CN" altLang="en-US" sz="4400" dirty="0" smtClean="0">
                <a:solidFill>
                  <a:schemeClr val="tx2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如何可以略</a:t>
            </a:r>
            <a:r>
              <a:rPr lang="zh-CN" altLang="en-US" sz="4400" dirty="0" smtClean="0">
                <a:solidFill>
                  <a:srgbClr val="C00000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胜</a:t>
            </a:r>
            <a:r>
              <a:rPr lang="zh-CN" altLang="en-US" sz="4400" dirty="0" smtClean="0">
                <a:solidFill>
                  <a:schemeClr val="tx2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文采 </a:t>
            </a:r>
            <a:r>
              <a:rPr lang="en-US" altLang="zh-CN" sz="4400" dirty="0" smtClean="0">
                <a:solidFill>
                  <a:schemeClr val="tx2"/>
                </a:solidFill>
                <a:ea typeface="Arial Unicode MS" pitchFamily="34" charset="-128"/>
                <a:cs typeface="Times New Roman" pitchFamily="18" charset="0"/>
              </a:rPr>
              <a:t>?</a:t>
            </a:r>
            <a:endParaRPr kumimoji="0" lang="en-US" altLang="zh-TW" sz="4400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0.16892 0.016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921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8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-0.16424 0.01782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21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8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2" grpId="0"/>
      <p:bldP spid="921623" grpId="0"/>
      <p:bldP spid="9216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5376DFB-2BE6-43CD-AF62-C0FA7F9AA55F}" type="datetime1">
              <a:rPr kumimoji="0" lang="zh-TW" altLang="en-US" sz="1200" smtClean="0">
                <a:latin typeface="Garamond" pitchFamily="18" charset="0"/>
              </a:rPr>
              <a:pPr eaLnBrk="1" hangingPunct="1"/>
              <a:t>2013/9/3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BDB331CA-4C82-49C7-9B02-EEC42F758A28}" type="slidenum">
              <a:rPr kumimoji="0" lang="en-US" altLang="zh-TW" sz="1200" smtClean="0">
                <a:latin typeface="Garamond" pitchFamily="18" charset="0"/>
              </a:rPr>
              <a:pPr eaLnBrk="1" hangingPunct="1"/>
              <a:t>38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923650" name="Text Box 2"/>
          <p:cNvSpPr txBox="1">
            <a:spLocks noChangeArrowheads="1"/>
          </p:cNvSpPr>
          <p:nvPr/>
        </p:nvSpPr>
        <p:spPr bwMode="auto">
          <a:xfrm>
            <a:off x="2286379" y="3963988"/>
            <a:ext cx="5453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x</a:t>
            </a:r>
            <a:r>
              <a:rPr kumimoji="0" lang="en-US" altLang="ja-JP" sz="1800" i="1">
                <a:solidFill>
                  <a:srgbClr val="CC0099"/>
                </a:solidFill>
                <a:ea typeface="MS PGothic" pitchFamily="34" charset="-128"/>
                <a:cs typeface="Times New Roman" pitchFamily="18" charset="0"/>
              </a:rPr>
              <a:t>+</a:t>
            </a:r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y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50182" name="Oval 3"/>
          <p:cNvSpPr>
            <a:spLocks noChangeArrowheads="1"/>
          </p:cNvSpPr>
          <p:nvPr/>
        </p:nvSpPr>
        <p:spPr bwMode="auto">
          <a:xfrm>
            <a:off x="1001713" y="2095500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50183" name="Oval 4"/>
          <p:cNvSpPr>
            <a:spLocks noChangeArrowheads="1"/>
          </p:cNvSpPr>
          <p:nvPr/>
        </p:nvSpPr>
        <p:spPr bwMode="auto">
          <a:xfrm>
            <a:off x="2497138" y="2185988"/>
            <a:ext cx="71437" cy="71437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50184" name="Oval 5"/>
          <p:cNvSpPr>
            <a:spLocks noChangeArrowheads="1"/>
          </p:cNvSpPr>
          <p:nvPr/>
        </p:nvSpPr>
        <p:spPr bwMode="auto">
          <a:xfrm>
            <a:off x="3832225" y="2095500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50185" name="Line 6"/>
          <p:cNvSpPr>
            <a:spLocks noChangeShapeType="1"/>
          </p:cNvSpPr>
          <p:nvPr/>
        </p:nvSpPr>
        <p:spPr bwMode="auto">
          <a:xfrm>
            <a:off x="1230313" y="220503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50186" name="Line 7"/>
          <p:cNvSpPr>
            <a:spLocks noChangeShapeType="1"/>
          </p:cNvSpPr>
          <p:nvPr/>
        </p:nvSpPr>
        <p:spPr bwMode="auto">
          <a:xfrm flipH="1" flipV="1">
            <a:off x="2601913" y="220503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50187" name="Text Box 8"/>
          <p:cNvSpPr txBox="1">
            <a:spLocks noChangeArrowheads="1"/>
          </p:cNvSpPr>
          <p:nvPr/>
        </p:nvSpPr>
        <p:spPr bwMode="auto">
          <a:xfrm>
            <a:off x="596940" y="2019300"/>
            <a:ext cx="287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x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50188" name="Text Box 9"/>
          <p:cNvSpPr txBox="1">
            <a:spLocks noChangeArrowheads="1"/>
          </p:cNvSpPr>
          <p:nvPr/>
        </p:nvSpPr>
        <p:spPr bwMode="auto">
          <a:xfrm>
            <a:off x="4095750" y="20081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y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50189" name="Oval 10"/>
          <p:cNvSpPr>
            <a:spLocks noChangeArrowheads="1"/>
          </p:cNvSpPr>
          <p:nvPr/>
        </p:nvSpPr>
        <p:spPr bwMode="auto">
          <a:xfrm>
            <a:off x="1011238" y="2974975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50190" name="Oval 11"/>
          <p:cNvSpPr>
            <a:spLocks noChangeArrowheads="1"/>
          </p:cNvSpPr>
          <p:nvPr/>
        </p:nvSpPr>
        <p:spPr bwMode="auto">
          <a:xfrm>
            <a:off x="2506663" y="3065463"/>
            <a:ext cx="71437" cy="71437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50191" name="Oval 12"/>
          <p:cNvSpPr>
            <a:spLocks noChangeArrowheads="1"/>
          </p:cNvSpPr>
          <p:nvPr/>
        </p:nvSpPr>
        <p:spPr bwMode="auto">
          <a:xfrm>
            <a:off x="3841750" y="2974975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50192" name="Line 13"/>
          <p:cNvSpPr>
            <a:spLocks noChangeShapeType="1"/>
          </p:cNvSpPr>
          <p:nvPr/>
        </p:nvSpPr>
        <p:spPr bwMode="auto">
          <a:xfrm>
            <a:off x="1239838" y="30845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50193" name="Line 14"/>
          <p:cNvSpPr>
            <a:spLocks noChangeShapeType="1"/>
          </p:cNvSpPr>
          <p:nvPr/>
        </p:nvSpPr>
        <p:spPr bwMode="auto">
          <a:xfrm flipH="1" flipV="1">
            <a:off x="2611438" y="30845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50194" name="Text Box 15"/>
          <p:cNvSpPr txBox="1">
            <a:spLocks noChangeArrowheads="1"/>
          </p:cNvSpPr>
          <p:nvPr/>
        </p:nvSpPr>
        <p:spPr bwMode="auto">
          <a:xfrm>
            <a:off x="606465" y="2898775"/>
            <a:ext cx="287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x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50195" name="Text Box 16"/>
          <p:cNvSpPr txBox="1">
            <a:spLocks noChangeArrowheads="1"/>
          </p:cNvSpPr>
          <p:nvPr/>
        </p:nvSpPr>
        <p:spPr bwMode="auto">
          <a:xfrm>
            <a:off x="4105275" y="28876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y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50196" name="Text Box 17"/>
          <p:cNvSpPr txBox="1">
            <a:spLocks noChangeArrowheads="1"/>
          </p:cNvSpPr>
          <p:nvPr/>
        </p:nvSpPr>
        <p:spPr bwMode="auto">
          <a:xfrm>
            <a:off x="2271984" y="3081338"/>
            <a:ext cx="5677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 dirty="0">
                <a:ea typeface="MS PGothic" pitchFamily="34" charset="-128"/>
                <a:cs typeface="Times New Roman" pitchFamily="18" charset="0"/>
              </a:rPr>
              <a:t>x</a:t>
            </a:r>
            <a:r>
              <a:rPr kumimoji="0" lang="en-US" altLang="ja-JP" sz="1800" dirty="0">
                <a:ea typeface="MS PGothic" pitchFamily="34" charset="-128"/>
                <a:cs typeface="Times New Roman" pitchFamily="18" charset="0"/>
                <a:sym typeface="Symbol" pitchFamily="18" charset="2"/>
              </a:rPr>
              <a:t></a:t>
            </a:r>
            <a:r>
              <a:rPr kumimoji="0" lang="en-US" altLang="ja-JP" sz="1800" i="1" dirty="0">
                <a:ea typeface="MS PGothic" pitchFamily="34" charset="-128"/>
                <a:cs typeface="Times New Roman" pitchFamily="18" charset="0"/>
              </a:rPr>
              <a:t>y</a:t>
            </a:r>
            <a:endParaRPr kumimoji="0" lang="en-US" altLang="ja-JP" sz="1800" i="1" baseline="-25000" dirty="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50197" name="Oval 18"/>
          <p:cNvSpPr>
            <a:spLocks noChangeArrowheads="1"/>
          </p:cNvSpPr>
          <p:nvPr/>
        </p:nvSpPr>
        <p:spPr bwMode="auto">
          <a:xfrm>
            <a:off x="1011238" y="3862388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50198" name="Oval 19"/>
          <p:cNvSpPr>
            <a:spLocks noChangeArrowheads="1"/>
          </p:cNvSpPr>
          <p:nvPr/>
        </p:nvSpPr>
        <p:spPr bwMode="auto">
          <a:xfrm>
            <a:off x="2506663" y="3952875"/>
            <a:ext cx="71437" cy="71438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50199" name="Oval 20"/>
          <p:cNvSpPr>
            <a:spLocks noChangeArrowheads="1"/>
          </p:cNvSpPr>
          <p:nvPr/>
        </p:nvSpPr>
        <p:spPr bwMode="auto">
          <a:xfrm>
            <a:off x="3841750" y="3862388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50200" name="Line 21"/>
          <p:cNvSpPr>
            <a:spLocks noChangeShapeType="1"/>
          </p:cNvSpPr>
          <p:nvPr/>
        </p:nvSpPr>
        <p:spPr bwMode="auto">
          <a:xfrm>
            <a:off x="1239838" y="3971925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50201" name="Line 22"/>
          <p:cNvSpPr>
            <a:spLocks noChangeShapeType="1"/>
          </p:cNvSpPr>
          <p:nvPr/>
        </p:nvSpPr>
        <p:spPr bwMode="auto">
          <a:xfrm flipH="1" flipV="1">
            <a:off x="2611438" y="3971925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50202" name="Text Box 23"/>
          <p:cNvSpPr txBox="1">
            <a:spLocks noChangeArrowheads="1"/>
          </p:cNvSpPr>
          <p:nvPr/>
        </p:nvSpPr>
        <p:spPr bwMode="auto">
          <a:xfrm>
            <a:off x="4778375" y="3786188"/>
            <a:ext cx="4087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r>
              <a:rPr kumimoji="0" lang="en-US" altLang="ja-JP" sz="1800" dirty="0" smtClean="0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2</a:t>
            </a:r>
            <a:r>
              <a:rPr kumimoji="0" lang="en-US" altLang="ja-JP" sz="1800" dirty="0" smtClean="0">
                <a:latin typeface="Tahoma" pitchFamily="34" charset="0"/>
                <a:ea typeface="MS PGothic" pitchFamily="34" charset="-128"/>
              </a:rPr>
              <a:t> </a:t>
            </a:r>
            <a:r>
              <a:rPr kumimoji="0" lang="en-US" altLang="ja-JP" sz="1800" dirty="0">
                <a:latin typeface="Tahoma" pitchFamily="34" charset="0"/>
                <a:ea typeface="MS PGothic" pitchFamily="34" charset="-128"/>
              </a:rPr>
              <a:t>s</a:t>
            </a:r>
            <a:r>
              <a:rPr kumimoji="0" lang="en-US" altLang="zh-TW" sz="1800" dirty="0">
                <a:latin typeface="Tahoma" pitchFamily="34" charset="0"/>
                <a:ea typeface="MS PGothic" pitchFamily="34" charset="-128"/>
              </a:rPr>
              <a:t>teps</a:t>
            </a:r>
            <a:endParaRPr kumimoji="0" lang="en-US" altLang="ja-JP" sz="1800" baseline="-25000" dirty="0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923672" name="Text Box 24"/>
          <p:cNvSpPr txBox="1">
            <a:spLocks noChangeArrowheads="1"/>
          </p:cNvSpPr>
          <p:nvPr/>
        </p:nvSpPr>
        <p:spPr bwMode="auto">
          <a:xfrm>
            <a:off x="2281617" y="3967163"/>
            <a:ext cx="5453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 dirty="0">
                <a:ea typeface="MS PGothic" pitchFamily="34" charset="-128"/>
                <a:cs typeface="Times New Roman" pitchFamily="18" charset="0"/>
              </a:rPr>
              <a:t>x</a:t>
            </a:r>
            <a:r>
              <a:rPr kumimoji="0" lang="en-US" altLang="ja-JP" sz="1800" i="1" dirty="0">
                <a:solidFill>
                  <a:srgbClr val="CC0099"/>
                </a:solidFill>
                <a:ea typeface="MS PGothic" pitchFamily="34" charset="-128"/>
                <a:cs typeface="Times New Roman" pitchFamily="18" charset="0"/>
              </a:rPr>
              <a:t>+</a:t>
            </a:r>
            <a:r>
              <a:rPr kumimoji="0" lang="en-US" altLang="ja-JP" sz="1800" i="1" dirty="0">
                <a:ea typeface="MS PGothic" pitchFamily="34" charset="-128"/>
                <a:cs typeface="Times New Roman" pitchFamily="18" charset="0"/>
              </a:rPr>
              <a:t>y</a:t>
            </a:r>
            <a:endParaRPr kumimoji="0" lang="en-US" altLang="ja-JP" sz="1800" i="1" baseline="-25000" dirty="0">
              <a:ea typeface="MS PGothic" pitchFamily="34" charset="-128"/>
              <a:cs typeface="Times New Roman" pitchFamily="18" charset="0"/>
            </a:endParaRPr>
          </a:p>
        </p:txBody>
      </p:sp>
      <p:grpSp>
        <p:nvGrpSpPr>
          <p:cNvPr id="50206" name="Group 28"/>
          <p:cNvGrpSpPr>
            <a:grpSpLocks/>
          </p:cNvGrpSpPr>
          <p:nvPr/>
        </p:nvGrpSpPr>
        <p:grpSpPr bwMode="auto">
          <a:xfrm>
            <a:off x="2449513" y="1655763"/>
            <a:ext cx="161925" cy="576262"/>
            <a:chOff x="1485" y="1043"/>
            <a:chExt cx="226" cy="363"/>
          </a:xfrm>
        </p:grpSpPr>
        <p:sp>
          <p:nvSpPr>
            <p:cNvPr id="50208" name="Line 29"/>
            <p:cNvSpPr>
              <a:spLocks noChangeShapeType="1"/>
            </p:cNvSpPr>
            <p:nvPr/>
          </p:nvSpPr>
          <p:spPr bwMode="auto">
            <a:xfrm flipV="1">
              <a:off x="1599" y="1043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>
                <a:cs typeface="Times New Roman" pitchFamily="18" charset="0"/>
              </a:endParaRPr>
            </a:p>
          </p:txBody>
        </p:sp>
        <p:sp>
          <p:nvSpPr>
            <p:cNvPr id="50209" name="Line 30"/>
            <p:cNvSpPr>
              <a:spLocks noChangeShapeType="1"/>
            </p:cNvSpPr>
            <p:nvPr/>
          </p:nvSpPr>
          <p:spPr bwMode="auto">
            <a:xfrm>
              <a:off x="1485" y="1049"/>
              <a:ext cx="113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>
                <a:cs typeface="Times New Roman" pitchFamily="18" charset="0"/>
              </a:endParaRPr>
            </a:p>
          </p:txBody>
        </p:sp>
        <p:sp>
          <p:nvSpPr>
            <p:cNvPr id="50210" name="Line 31"/>
            <p:cNvSpPr>
              <a:spLocks noChangeShapeType="1"/>
            </p:cNvSpPr>
            <p:nvPr/>
          </p:nvSpPr>
          <p:spPr bwMode="auto">
            <a:xfrm flipH="1">
              <a:off x="1598" y="1049"/>
              <a:ext cx="113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>
                <a:cs typeface="Times New Roman" pitchFamily="18" charset="0"/>
              </a:endParaRPr>
            </a:p>
          </p:txBody>
        </p:sp>
      </p:grp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4745038" y="1958975"/>
            <a:ext cx="418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r>
              <a:rPr kumimoji="0" lang="en-US" altLang="ja-JP" sz="1800" smtClean="0">
                <a:latin typeface="Tahoma" pitchFamily="34" charset="0"/>
                <a:ea typeface="MS PGothic" pitchFamily="34" charset="-128"/>
              </a:rPr>
              <a:t>Store-and-forward, </a:t>
            </a:r>
            <a:r>
              <a:rPr kumimoji="0" lang="en-US" altLang="ja-JP" sz="1800" dirty="0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4</a:t>
            </a:r>
            <a:r>
              <a:rPr kumimoji="0" lang="en-US" altLang="ja-JP" sz="1800" dirty="0">
                <a:latin typeface="Tahoma" pitchFamily="34" charset="0"/>
                <a:ea typeface="MS PGothic" pitchFamily="34" charset="-128"/>
              </a:rPr>
              <a:t> steps</a:t>
            </a:r>
            <a:endParaRPr kumimoji="0" lang="en-US" altLang="ja-JP" sz="1800" baseline="-25000" dirty="0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4770438" y="2905125"/>
            <a:ext cx="353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r>
              <a:rPr kumimoji="0" lang="en-US" altLang="ja-JP" sz="1800" smtClean="0">
                <a:solidFill>
                  <a:srgbClr val="003399"/>
                </a:solidFill>
                <a:latin typeface="Tahoma" pitchFamily="34" charset="0"/>
                <a:ea typeface="MS PGothic" pitchFamily="34" charset="-128"/>
              </a:rPr>
              <a:t>NC</a:t>
            </a:r>
            <a:r>
              <a:rPr kumimoji="0" lang="en-US" altLang="ja-JP" sz="1800" smtClean="0">
                <a:latin typeface="Tahoma" pitchFamily="34" charset="0"/>
                <a:ea typeface="MS PGothic" pitchFamily="34" charset="-128"/>
              </a:rPr>
              <a:t>, </a:t>
            </a:r>
            <a:r>
              <a:rPr kumimoji="0" lang="en-US" altLang="ja-JP" sz="1800" dirty="0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3</a:t>
            </a:r>
            <a:r>
              <a:rPr kumimoji="0" lang="en-US" altLang="ja-JP" sz="1800" dirty="0">
                <a:latin typeface="Tahoma" pitchFamily="34" charset="0"/>
                <a:ea typeface="MS PGothic" pitchFamily="34" charset="-128"/>
              </a:rPr>
              <a:t> s</a:t>
            </a:r>
            <a:r>
              <a:rPr kumimoji="0" lang="en-US" altLang="zh-TW" sz="1800" dirty="0">
                <a:latin typeface="Tahoma" pitchFamily="34" charset="0"/>
                <a:ea typeface="MS PGothic" pitchFamily="34" charset="-128"/>
              </a:rPr>
              <a:t>teps</a:t>
            </a:r>
            <a:endParaRPr kumimoji="0" lang="en-US" altLang="ja-JP" sz="1800" baseline="-25000" dirty="0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36" name="Rectangle 27"/>
          <p:cNvSpPr>
            <a:spLocks noChangeArrowheads="1"/>
          </p:cNvSpPr>
          <p:nvPr/>
        </p:nvSpPr>
        <p:spPr bwMode="auto">
          <a:xfrm>
            <a:off x="719138" y="326802"/>
            <a:ext cx="78057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zh-CN" altLang="en-US" sz="4400" dirty="0" smtClean="0">
                <a:solidFill>
                  <a:schemeClr val="tx2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如何可以略</a:t>
            </a:r>
            <a:r>
              <a:rPr lang="zh-CN" altLang="en-US" sz="4400" dirty="0" smtClean="0">
                <a:solidFill>
                  <a:srgbClr val="C00000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胜</a:t>
            </a:r>
            <a:r>
              <a:rPr lang="zh-CN" altLang="en-US" sz="4400" dirty="0" smtClean="0">
                <a:solidFill>
                  <a:schemeClr val="tx2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文采 </a:t>
            </a:r>
            <a:r>
              <a:rPr lang="en-US" altLang="zh-CN" sz="4400" dirty="0" smtClean="0">
                <a:solidFill>
                  <a:schemeClr val="tx2"/>
                </a:solidFill>
                <a:ea typeface="Arial Unicode MS" pitchFamily="34" charset="-128"/>
                <a:cs typeface="Times New Roman" pitchFamily="18" charset="0"/>
              </a:rPr>
              <a:t>?</a:t>
            </a:r>
            <a:endParaRPr kumimoji="0" lang="en-US" altLang="zh-TW" sz="4400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58 -0.00787 L -0.2033 -0.02708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236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6" y="-97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0648 L 0.19514 -0.02778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23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0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50" grpId="0"/>
      <p:bldP spid="923650" grpId="1"/>
      <p:bldP spid="923672" grpId="0"/>
      <p:bldP spid="923672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438AA73F-9289-48F0-A746-997EB44568D6}" type="datetime1">
              <a:rPr kumimoji="0" lang="zh-TW" altLang="en-US" sz="1200" smtClean="0">
                <a:latin typeface="Garamond" pitchFamily="18" charset="0"/>
              </a:rPr>
              <a:pPr eaLnBrk="1" hangingPunct="1"/>
              <a:t>2013/9/3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57BD52C7-AF31-42E5-B452-040D192EE4A1}" type="slidenum">
              <a:rPr kumimoji="0" lang="en-US" altLang="zh-TW" sz="1200" smtClean="0">
                <a:latin typeface="Garamond" pitchFamily="18" charset="0"/>
              </a:rPr>
              <a:pPr eaLnBrk="1" hangingPunct="1"/>
              <a:t>39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51205" name="Oval 3"/>
          <p:cNvSpPr>
            <a:spLocks noChangeArrowheads="1"/>
          </p:cNvSpPr>
          <p:nvPr/>
        </p:nvSpPr>
        <p:spPr bwMode="auto">
          <a:xfrm>
            <a:off x="1671638" y="3373438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/>
          </a:p>
        </p:txBody>
      </p:sp>
      <p:sp>
        <p:nvSpPr>
          <p:cNvPr id="51206" name="Oval 5"/>
          <p:cNvSpPr>
            <a:spLocks noChangeArrowheads="1"/>
          </p:cNvSpPr>
          <p:nvPr/>
        </p:nvSpPr>
        <p:spPr bwMode="auto">
          <a:xfrm>
            <a:off x="7169150" y="3373438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/>
          </a:p>
        </p:txBody>
      </p:sp>
      <p:sp>
        <p:nvSpPr>
          <p:cNvPr id="51207" name="Line 6"/>
          <p:cNvSpPr>
            <a:spLocks noChangeShapeType="1"/>
          </p:cNvSpPr>
          <p:nvPr/>
        </p:nvSpPr>
        <p:spPr bwMode="auto">
          <a:xfrm flipH="1" flipV="1">
            <a:off x="4643438" y="3482975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 flipV="1">
            <a:off x="1976438" y="3482975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214438" y="3659188"/>
            <a:ext cx="2514600" cy="665162"/>
            <a:chOff x="1214438" y="3659188"/>
            <a:chExt cx="2514600" cy="665162"/>
          </a:xfrm>
        </p:grpSpPr>
        <p:pic>
          <p:nvPicPr>
            <p:cNvPr id="51208" name="Picture 8" descr="sin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38" y="3659188"/>
              <a:ext cx="1066800" cy="665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275" name="Picture 11" descr="sin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8700" y="3724275"/>
              <a:ext cx="820738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276" name="Picture 12" descr="sin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0075" y="3776663"/>
              <a:ext cx="5889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5279" name="Picture 15" descr="noi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3714750"/>
            <a:ext cx="13811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288" name="Text Box 24"/>
          <p:cNvSpPr txBox="1">
            <a:spLocks noChangeArrowheads="1"/>
          </p:cNvSpPr>
          <p:nvPr/>
        </p:nvSpPr>
        <p:spPr bwMode="auto">
          <a:xfrm>
            <a:off x="2492375" y="3008313"/>
            <a:ext cx="397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800">
                <a:latin typeface="Tahoma" pitchFamily="34" charset="0"/>
                <a:ea typeface="MS PGothic" pitchFamily="34" charset="-128"/>
              </a:rPr>
              <a:t>Step 1: Receive from multi-sources</a:t>
            </a:r>
          </a:p>
        </p:txBody>
      </p:sp>
      <p:sp>
        <p:nvSpPr>
          <p:cNvPr id="1035291" name="Text Box 27"/>
          <p:cNvSpPr txBox="1">
            <a:spLocks noChangeArrowheads="1"/>
          </p:cNvSpPr>
          <p:nvPr/>
        </p:nvSpPr>
        <p:spPr bwMode="auto">
          <a:xfrm>
            <a:off x="3203575" y="4271963"/>
            <a:ext cx="26289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>
                <a:latin typeface="Tahoma" pitchFamily="34" charset="0"/>
                <a:ea typeface="MS PGothic" pitchFamily="34" charset="-128"/>
              </a:rPr>
              <a:t>Superimposed electromagnetic waves with fading and noise </a:t>
            </a:r>
          </a:p>
        </p:txBody>
      </p:sp>
      <p:grpSp>
        <p:nvGrpSpPr>
          <p:cNvPr id="19" name="Group 18"/>
          <p:cNvGrpSpPr/>
          <p:nvPr/>
        </p:nvGrpSpPr>
        <p:grpSpPr>
          <a:xfrm flipH="1">
            <a:off x="5328084" y="3659188"/>
            <a:ext cx="2514600" cy="665162"/>
            <a:chOff x="1214438" y="3659188"/>
            <a:chExt cx="2514600" cy="665162"/>
          </a:xfrm>
        </p:grpSpPr>
        <p:pic>
          <p:nvPicPr>
            <p:cNvPr id="20" name="Picture 8" descr="sin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38" y="3659188"/>
              <a:ext cx="1066800" cy="665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1" descr="sin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8700" y="3724275"/>
              <a:ext cx="820738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2" descr="sin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0075" y="3776663"/>
              <a:ext cx="5889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871538" y="479202"/>
            <a:ext cx="78057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ja-JP" sz="4000" b="1" dirty="0">
                <a:solidFill>
                  <a:schemeClr val="tx2"/>
                </a:solidFill>
                <a:latin typeface="Garamond" pitchFamily="18" charset="0"/>
              </a:rPr>
              <a:t>Physical-layer NC </a:t>
            </a:r>
            <a:r>
              <a:rPr lang="en-US" altLang="ja-JP" sz="4000" b="1" dirty="0">
                <a:solidFill>
                  <a:schemeClr val="tx2"/>
                </a:solidFill>
                <a:latin typeface="Garamond" pitchFamily="18" charset="0"/>
                <a:sym typeface="Symbol" pitchFamily="18" charset="2"/>
              </a:rPr>
              <a:t>(</a:t>
            </a:r>
            <a:r>
              <a:rPr lang="en-US" altLang="ja-JP" sz="4000" b="1" dirty="0">
                <a:latin typeface="Garamond" pitchFamily="18" charset="0"/>
                <a:sym typeface="Symbol" pitchFamily="18" charset="2"/>
              </a:rPr>
              <a:t>P</a:t>
            </a:r>
            <a:r>
              <a:rPr lang="en-US" altLang="ja-JP" sz="4000" b="1" dirty="0">
                <a:latin typeface="Garamond" pitchFamily="18" charset="0"/>
              </a:rPr>
              <a:t>NC</a:t>
            </a:r>
            <a:r>
              <a:rPr lang="en-US" altLang="ja-JP" sz="4000" b="1" dirty="0">
                <a:solidFill>
                  <a:schemeClr val="tx2"/>
                </a:solidFill>
                <a:latin typeface="Garamond" pitchFamily="18" charset="0"/>
              </a:rPr>
              <a:t>)</a:t>
            </a:r>
            <a:endParaRPr lang="en-US" altLang="zh-TW" sz="4000" b="1" dirty="0">
              <a:solidFill>
                <a:schemeClr val="tx2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35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D:\Users\bobli\Documents\Network Coding\NC talks &amp; Abstracts\images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12676"/>
            <a:ext cx="7272808" cy="629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32140" y="6262276"/>
            <a:ext cx="2334480" cy="523220"/>
          </a:xfrm>
          <a:prstGeom prst="rect">
            <a:avLst/>
          </a:prstGeom>
          <a:solidFill>
            <a:srgbClr val="F8F4F4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90A8ACC-B836-466A-B1FA-A30A36C21739}" type="slidenum">
              <a:rPr kumimoji="0" lang="en-US" altLang="zh-TW" sz="1200" smtClean="0">
                <a:latin typeface="Garamond" pitchFamily="18" charset="0"/>
              </a:rPr>
              <a:pPr eaLnBrk="1" hangingPunct="1"/>
              <a:t>4</a:t>
            </a:fld>
            <a:endParaRPr kumimoji="0" lang="en-US" altLang="zh-TW" sz="1200" dirty="0" smtClean="0">
              <a:latin typeface="Garamon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9" y="476672"/>
            <a:ext cx="2736304" cy="2646878"/>
          </a:xfrm>
          <a:prstGeom prst="rect">
            <a:avLst/>
          </a:prstGeom>
          <a:solidFill>
            <a:srgbClr val="F8F4F4"/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endParaRPr lang="en-US" altLang="zh-TW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Arial Unicode MS" pitchFamily="34" charset="-128"/>
            </a:endParaRPr>
          </a:p>
          <a:p>
            <a:pPr algn="ctr">
              <a:spcBef>
                <a:spcPts val="0"/>
              </a:spcBef>
            </a:pPr>
            <a:r>
              <a:rPr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> 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>  </a:t>
            </a:r>
            <a:r>
              <a:rPr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>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/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</a:br>
            <a:r>
              <a:rPr lang="zh-TW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>李白</a:t>
            </a: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>一</a:t>
            </a:r>
            <a:r>
              <a:rPr lang="zh-TW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>斗詩</a:t>
            </a:r>
            <a:r>
              <a:rPr lang="zh-TW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>百</a:t>
            </a:r>
            <a:r>
              <a:rPr lang="zh-TW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>篇，</a:t>
            </a:r>
            <a:endParaRPr lang="en-US" altLang="zh-TW" sz="2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Arial Unicode MS" pitchFamily="34" charset="-128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zh-TW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>長</a:t>
            </a:r>
            <a:r>
              <a:rPr lang="zh-TW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>安市</a:t>
            </a:r>
            <a:r>
              <a:rPr lang="zh-TW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>上酒家</a:t>
            </a:r>
            <a:r>
              <a:rPr lang="zh-TW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>眠。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/>
            </a:r>
            <a:b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</a:br>
            <a:r>
              <a:rPr lang="zh-TW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>天子呼來不上</a:t>
            </a:r>
            <a:r>
              <a:rPr lang="zh-TW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>船，</a:t>
            </a:r>
            <a:endParaRPr lang="en-US" altLang="zh-TW" sz="2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Arial Unicode MS" pitchFamily="34" charset="-128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zh-TW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>自</a:t>
            </a:r>
            <a:r>
              <a:rPr lang="zh-TW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>稱臣是酒中仙</a:t>
            </a:r>
            <a:r>
              <a:rPr lang="zh-TW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>。</a:t>
            </a:r>
            <a:endParaRPr lang="en-US" altLang="zh-TW" sz="2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Arial Unicode MS" pitchFamily="34" charset="-128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altLang="zh-TW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 Unicode MS" pitchFamily="34" charset="-128"/>
              </a:rPr>
              <a:t> </a:t>
            </a:r>
          </a:p>
        </p:txBody>
      </p:sp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5492334" y="467961"/>
            <a:ext cx="23920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200" dirty="0" smtClean="0">
                <a:solidFill>
                  <a:srgbClr val="003399"/>
                </a:solidFill>
              </a:rPr>
              <a:t>七绝</a:t>
            </a:r>
            <a:r>
              <a:rPr lang="en-US" altLang="zh-CN" sz="2400" dirty="0" smtClean="0">
                <a:solidFill>
                  <a:srgbClr val="003399"/>
                </a:solidFill>
              </a:rPr>
              <a:t>, </a:t>
            </a:r>
            <a:r>
              <a:rPr lang="zh-CN" altLang="en-US" sz="1800" dirty="0" smtClean="0">
                <a:solidFill>
                  <a:srgbClr val="003399"/>
                </a:solidFill>
              </a:rPr>
              <a:t>仄起平收</a:t>
            </a:r>
            <a:endParaRPr lang="zh-TW" altLang="en-US" sz="2400" dirty="0">
              <a:solidFill>
                <a:srgbClr val="003399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9228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E73F12AE-A76B-4097-B29E-BFF341A14BD3}" type="datetime1">
              <a:rPr kumimoji="0" lang="zh-TW" altLang="en-US" sz="1200" smtClean="0">
                <a:latin typeface="Garamond" pitchFamily="18" charset="0"/>
              </a:rPr>
              <a:pPr eaLnBrk="1" hangingPunct="1"/>
              <a:t>2013/9/3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90A8ACC-B836-466A-B1FA-A30A36C21739}" type="slidenum">
              <a:rPr kumimoji="0" lang="en-US" altLang="zh-TW" sz="1200" smtClean="0">
                <a:latin typeface="Garamond" pitchFamily="18" charset="0"/>
              </a:rPr>
              <a:pPr eaLnBrk="1" hangingPunct="1"/>
              <a:t>40</a:t>
            </a:fld>
            <a:endParaRPr kumimoji="0" lang="en-US" altLang="zh-TW" sz="1200" dirty="0" smtClean="0">
              <a:latin typeface="Garamond" pitchFamily="18" charset="0"/>
            </a:endParaRPr>
          </a:p>
        </p:txBody>
      </p:sp>
      <p:sp>
        <p:nvSpPr>
          <p:cNvPr id="52229" name="Rectangle 2"/>
          <p:cNvSpPr>
            <a:spLocks noChangeArrowheads="1"/>
          </p:cNvSpPr>
          <p:nvPr/>
        </p:nvSpPr>
        <p:spPr bwMode="auto">
          <a:xfrm>
            <a:off x="835025" y="219075"/>
            <a:ext cx="751522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ja-JP" sz="4200" b="1" dirty="0">
                <a:solidFill>
                  <a:srgbClr val="003399"/>
                </a:solidFill>
                <a:latin typeface="Garamond" pitchFamily="18" charset="0"/>
              </a:rPr>
              <a:t>Digital</a:t>
            </a:r>
            <a:r>
              <a:rPr lang="en-US" altLang="ja-JP" sz="4200" b="1" dirty="0">
                <a:solidFill>
                  <a:schemeClr val="tx2"/>
                </a:solidFill>
                <a:latin typeface="Garamond" pitchFamily="18" charset="0"/>
              </a:rPr>
              <a:t> PNC </a:t>
            </a:r>
            <a:r>
              <a:rPr kumimoji="0" lang="en-US" altLang="zh-TW" sz="1600" dirty="0"/>
              <a:t>[</a:t>
            </a:r>
            <a:r>
              <a:rPr kumimoji="0" lang="en-US" altLang="zh-CN" sz="1600" dirty="0" smtClean="0"/>
              <a:t>Z</a:t>
            </a:r>
            <a:r>
              <a:rPr kumimoji="0" lang="en-US" altLang="zh-TW" sz="1600" dirty="0" smtClean="0"/>
              <a:t>LL06</a:t>
            </a:r>
            <a:r>
              <a:rPr kumimoji="0" lang="en-US" altLang="zh-CN" sz="1600" dirty="0"/>
              <a:t>] </a:t>
            </a:r>
            <a:endParaRPr kumimoji="0" lang="en-US" altLang="zh-TW" sz="1600" dirty="0"/>
          </a:p>
        </p:txBody>
      </p:sp>
      <p:sp>
        <p:nvSpPr>
          <p:cNvPr id="52230" name="Oval 3"/>
          <p:cNvSpPr>
            <a:spLocks noChangeArrowheads="1"/>
          </p:cNvSpPr>
          <p:nvPr/>
        </p:nvSpPr>
        <p:spPr bwMode="auto">
          <a:xfrm>
            <a:off x="1671638" y="3373438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/>
          </a:p>
        </p:txBody>
      </p:sp>
      <p:sp>
        <p:nvSpPr>
          <p:cNvPr id="52231" name="Oval 5"/>
          <p:cNvSpPr>
            <a:spLocks noChangeArrowheads="1"/>
          </p:cNvSpPr>
          <p:nvPr/>
        </p:nvSpPr>
        <p:spPr bwMode="auto">
          <a:xfrm>
            <a:off x="7169150" y="3373438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/>
          </a:p>
        </p:txBody>
      </p:sp>
      <p:sp>
        <p:nvSpPr>
          <p:cNvPr id="52232" name="Line 6"/>
          <p:cNvSpPr>
            <a:spLocks noChangeShapeType="1"/>
          </p:cNvSpPr>
          <p:nvPr/>
        </p:nvSpPr>
        <p:spPr bwMode="auto">
          <a:xfrm flipH="1" flipV="1">
            <a:off x="4643438" y="3482975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2233" name="Picture 8" descr="s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659188"/>
            <a:ext cx="10668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4" name="Line 9"/>
          <p:cNvSpPr>
            <a:spLocks noChangeShapeType="1"/>
          </p:cNvSpPr>
          <p:nvPr/>
        </p:nvSpPr>
        <p:spPr bwMode="auto">
          <a:xfrm flipV="1">
            <a:off x="1976438" y="3482975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2235" name="Picture 11" descr="s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3724275"/>
            <a:ext cx="82073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6" name="Picture 12" descr="s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3776663"/>
            <a:ext cx="588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7" name="Text Box 24"/>
          <p:cNvSpPr txBox="1">
            <a:spLocks noChangeArrowheads="1"/>
          </p:cNvSpPr>
          <p:nvPr/>
        </p:nvSpPr>
        <p:spPr bwMode="auto">
          <a:xfrm>
            <a:off x="2492375" y="3008313"/>
            <a:ext cx="397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800">
                <a:latin typeface="Tahoma" pitchFamily="34" charset="0"/>
                <a:ea typeface="MS PGothic" pitchFamily="34" charset="-128"/>
              </a:rPr>
              <a:t>Step 1: Receive from multi-sources</a:t>
            </a:r>
          </a:p>
        </p:txBody>
      </p:sp>
      <p:sp>
        <p:nvSpPr>
          <p:cNvPr id="52238" name="Text Box 27"/>
          <p:cNvSpPr txBox="1">
            <a:spLocks noChangeArrowheads="1"/>
          </p:cNvSpPr>
          <p:nvPr/>
        </p:nvSpPr>
        <p:spPr bwMode="auto">
          <a:xfrm>
            <a:off x="3240088" y="4381500"/>
            <a:ext cx="233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lang="en-US" altLang="zh-TW" sz="1800">
                <a:sym typeface="Symbol" pitchFamily="18" charset="2"/>
              </a:rPr>
              <a:t>2 </a:t>
            </a:r>
            <a:r>
              <a:rPr lang="en-US" altLang="zh-TW" sz="1800"/>
              <a:t>Cos(</a:t>
            </a:r>
            <a:r>
              <a:rPr lang="en-US" altLang="zh-TW" sz="1800">
                <a:sym typeface="Symbol" pitchFamily="18" charset="2"/>
              </a:rPr>
              <a:t></a:t>
            </a:r>
            <a:r>
              <a:rPr lang="en-US" altLang="zh-TW" sz="1800"/>
              <a:t>t)   or   0</a:t>
            </a: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3167063" y="4705350"/>
            <a:ext cx="2520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lang="en-US" altLang="ja-JP" sz="1800" dirty="0"/>
              <a:t>plus noise and fading  </a:t>
            </a:r>
          </a:p>
        </p:txBody>
      </p:sp>
      <p:pic>
        <p:nvPicPr>
          <p:cNvPr id="52240" name="Picture 19" descr="noi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3714750"/>
            <a:ext cx="13811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167063" y="5038725"/>
            <a:ext cx="2557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TW" sz="1800" dirty="0" smtClean="0">
                <a:solidFill>
                  <a:srgbClr val="002CCC"/>
                </a:solidFill>
                <a:sym typeface="Symbol" pitchFamily="18" charset="2"/>
              </a:rPr>
              <a:t>(Assuming </a:t>
            </a:r>
            <a:r>
              <a:rPr lang="en-US" altLang="zh-TW" sz="1800" dirty="0">
                <a:solidFill>
                  <a:srgbClr val="002CCC"/>
                </a:solidFill>
                <a:sym typeface="Symbol" pitchFamily="18" charset="2"/>
              </a:rPr>
              <a:t>perfect sync)  </a:t>
            </a:r>
            <a:endParaRPr lang="en-US" altLang="zh-TW" sz="1800" dirty="0">
              <a:solidFill>
                <a:srgbClr val="002CCC"/>
              </a:solidFill>
            </a:endParaRPr>
          </a:p>
        </p:txBody>
      </p:sp>
      <p:pic>
        <p:nvPicPr>
          <p:cNvPr id="52242" name="Picture 14" descr="s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3787775"/>
            <a:ext cx="588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43" name="Group 23"/>
          <p:cNvGrpSpPr>
            <a:grpSpLocks/>
          </p:cNvGrpSpPr>
          <p:nvPr/>
        </p:nvGrpSpPr>
        <p:grpSpPr bwMode="auto">
          <a:xfrm flipH="1">
            <a:off x="5364163" y="3608388"/>
            <a:ext cx="2514600" cy="665162"/>
            <a:chOff x="1214438" y="3659188"/>
            <a:chExt cx="2514600" cy="665162"/>
          </a:xfrm>
        </p:grpSpPr>
        <p:pic>
          <p:nvPicPr>
            <p:cNvPr id="52246" name="Picture 8" descr="si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38" y="3659188"/>
              <a:ext cx="1066800" cy="665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7" name="Picture 11" descr="si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8700" y="3724275"/>
              <a:ext cx="820738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8" name="Picture 12" descr="si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0075" y="3776663"/>
              <a:ext cx="5889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44" name="TextBox 19"/>
          <p:cNvSpPr txBox="1">
            <a:spLocks noChangeArrowheads="1"/>
          </p:cNvSpPr>
          <p:nvPr/>
        </p:nvSpPr>
        <p:spPr bwMode="auto">
          <a:xfrm>
            <a:off x="611188" y="4375150"/>
            <a:ext cx="1908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TW" sz="1800">
                <a:sym typeface="Symbol" pitchFamily="18" charset="2"/>
              </a:rPr>
              <a:t>0/1 </a:t>
            </a:r>
            <a:r>
              <a:rPr lang="en-US" altLang="zh-TW" sz="1800">
                <a:solidFill>
                  <a:srgbClr val="FF0000"/>
                </a:solidFill>
                <a:sym typeface="Symbol" pitchFamily="18" charset="2"/>
              </a:rPr>
              <a:t> </a:t>
            </a:r>
            <a:r>
              <a:rPr lang="en-US" altLang="zh-TW" sz="1800">
                <a:sym typeface="Symbol" pitchFamily="18" charset="2"/>
              </a:rPr>
              <a:t></a:t>
            </a:r>
            <a:r>
              <a:rPr lang="en-US" altLang="zh-TW" sz="1800"/>
              <a:t>Cos(</a:t>
            </a:r>
            <a:r>
              <a:rPr lang="en-US" altLang="zh-TW" sz="1800">
                <a:sym typeface="Symbol" pitchFamily="18" charset="2"/>
              </a:rPr>
              <a:t></a:t>
            </a:r>
            <a:r>
              <a:rPr lang="en-US" altLang="zh-TW" sz="1800"/>
              <a:t>t)</a:t>
            </a:r>
          </a:p>
        </p:txBody>
      </p:sp>
      <p:sp>
        <p:nvSpPr>
          <p:cNvPr id="52245" name="TextBox 19"/>
          <p:cNvSpPr txBox="1">
            <a:spLocks noChangeArrowheads="1"/>
          </p:cNvSpPr>
          <p:nvPr/>
        </p:nvSpPr>
        <p:spPr bwMode="auto">
          <a:xfrm>
            <a:off x="6804025" y="4365625"/>
            <a:ext cx="1908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TW" sz="1800">
                <a:sym typeface="Symbol" pitchFamily="18" charset="2"/>
              </a:rPr>
              <a:t></a:t>
            </a:r>
            <a:r>
              <a:rPr lang="en-US" altLang="zh-TW" sz="1800"/>
              <a:t>Cos(</a:t>
            </a:r>
            <a:r>
              <a:rPr lang="en-US" altLang="zh-TW" sz="1800">
                <a:sym typeface="Symbol" pitchFamily="18" charset="2"/>
              </a:rPr>
              <a:t></a:t>
            </a:r>
            <a:r>
              <a:rPr lang="en-US" altLang="zh-TW" sz="1800"/>
              <a:t>t)</a:t>
            </a:r>
            <a:r>
              <a:rPr lang="en-US" altLang="zh-TW" sz="1800">
                <a:solidFill>
                  <a:srgbClr val="FF0000"/>
                </a:solidFill>
              </a:rPr>
              <a:t> </a:t>
            </a:r>
            <a:r>
              <a:rPr lang="en-US" altLang="zh-TW" sz="1800">
                <a:solidFill>
                  <a:srgbClr val="FF0000"/>
                </a:solidFill>
                <a:sym typeface="Symbol" pitchFamily="18" charset="2"/>
              </a:rPr>
              <a:t> </a:t>
            </a:r>
            <a:r>
              <a:rPr lang="en-US" altLang="zh-TW" sz="1800">
                <a:sym typeface="Symbol" pitchFamily="18" charset="2"/>
              </a:rPr>
              <a:t>0/1</a:t>
            </a:r>
            <a:endParaRPr lang="en-US" altLang="zh-TW" sz="1800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643063" y="1412875"/>
            <a:ext cx="59531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altLang="zh-CN" sz="2200" b="1" dirty="0">
                <a:solidFill>
                  <a:schemeClr val="tx2"/>
                </a:solidFill>
                <a:latin typeface="Garamond" pitchFamily="18" charset="0"/>
              </a:rPr>
              <a:t>Interference </a:t>
            </a:r>
            <a:r>
              <a:rPr lang="en-US" altLang="zh-CN" sz="2200" b="1" dirty="0" smtClean="0">
                <a:solidFill>
                  <a:schemeClr val="tx2"/>
                </a:solidFill>
                <a:latin typeface="Garamond" pitchFamily="18" charset="0"/>
              </a:rPr>
              <a:t>outcome </a:t>
            </a:r>
            <a:r>
              <a:rPr lang="en-US" altLang="zh-CN" sz="2200" b="1" dirty="0" smtClean="0">
                <a:solidFill>
                  <a:schemeClr val="tx2"/>
                </a:solidFill>
                <a:latin typeface="Garamond" pitchFamily="18" charset="0"/>
                <a:sym typeface="Wingdings" pitchFamily="2" charset="2"/>
              </a:rPr>
              <a:t> </a:t>
            </a:r>
            <a:r>
              <a:rPr lang="en-US" altLang="zh-CN" sz="2200" b="1" dirty="0">
                <a:solidFill>
                  <a:schemeClr val="tx2"/>
                </a:solidFill>
                <a:latin typeface="Garamond" pitchFamily="18" charset="0"/>
              </a:rPr>
              <a:t>free</a:t>
            </a:r>
            <a:r>
              <a:rPr lang="en-US" altLang="zh-CN" sz="2200" b="1" dirty="0">
                <a:solidFill>
                  <a:schemeClr val="tx2"/>
                </a:solidFill>
                <a:latin typeface="Garamond" pitchFamily="18" charset="0"/>
                <a:sym typeface="Wingdings" pitchFamily="2" charset="2"/>
              </a:rPr>
              <a:t> h</a:t>
            </a:r>
            <a:r>
              <a:rPr lang="en-US" altLang="zh-CN" sz="2200" b="1" dirty="0">
                <a:solidFill>
                  <a:schemeClr val="tx2"/>
                </a:solidFill>
                <a:latin typeface="Garamond" pitchFamily="18" charset="0"/>
              </a:rPr>
              <a:t>igher throughput</a:t>
            </a:r>
            <a:endParaRPr lang="en-US" altLang="zh-TW" sz="2200" b="1" dirty="0">
              <a:solidFill>
                <a:schemeClr val="tx2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9"/>
          <p:cNvSpPr txBox="1">
            <a:spLocks noChangeArrowheads="1"/>
          </p:cNvSpPr>
          <p:nvPr/>
        </p:nvSpPr>
        <p:spPr bwMode="auto">
          <a:xfrm>
            <a:off x="611188" y="4375150"/>
            <a:ext cx="1908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TW" sz="1800">
                <a:sym typeface="Symbol" pitchFamily="18" charset="2"/>
              </a:rPr>
              <a:t>0/1 </a:t>
            </a:r>
            <a:r>
              <a:rPr lang="en-US" altLang="zh-TW" sz="1800">
                <a:solidFill>
                  <a:srgbClr val="FF0000"/>
                </a:solidFill>
                <a:sym typeface="Symbol" pitchFamily="18" charset="2"/>
              </a:rPr>
              <a:t> </a:t>
            </a:r>
            <a:r>
              <a:rPr lang="en-US" altLang="zh-TW" sz="1800">
                <a:sym typeface="Symbol" pitchFamily="18" charset="2"/>
              </a:rPr>
              <a:t></a:t>
            </a:r>
            <a:r>
              <a:rPr lang="en-US" altLang="zh-TW" sz="1800"/>
              <a:t>Cos(</a:t>
            </a:r>
            <a:r>
              <a:rPr lang="en-US" altLang="zh-TW" sz="1800">
                <a:sym typeface="Symbol" pitchFamily="18" charset="2"/>
              </a:rPr>
              <a:t></a:t>
            </a:r>
            <a:r>
              <a:rPr lang="en-US" altLang="zh-TW" sz="1800"/>
              <a:t>t)</a:t>
            </a:r>
          </a:p>
        </p:txBody>
      </p:sp>
      <p:sp>
        <p:nvSpPr>
          <p:cNvPr id="5325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E629D5D-6DC2-41EC-B001-CEBBBA3CF8FC}" type="datetime1">
              <a:rPr kumimoji="0" lang="zh-TW" altLang="en-US" sz="1200" smtClean="0">
                <a:latin typeface="Garamond" pitchFamily="18" charset="0"/>
              </a:rPr>
              <a:pPr eaLnBrk="1" hangingPunct="1"/>
              <a:t>2013/9/3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532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A9978397-8180-4197-B9D7-CD96DB8B0716}" type="slidenum">
              <a:rPr kumimoji="0" lang="en-US" altLang="zh-TW" sz="1200" smtClean="0">
                <a:latin typeface="Garamond" pitchFamily="18" charset="0"/>
              </a:rPr>
              <a:pPr eaLnBrk="1" hangingPunct="1"/>
              <a:t>41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53254" name="Line 25"/>
          <p:cNvSpPr>
            <a:spLocks noChangeShapeType="1"/>
          </p:cNvSpPr>
          <p:nvPr/>
        </p:nvSpPr>
        <p:spPr bwMode="auto">
          <a:xfrm flipH="1" flipV="1">
            <a:off x="1952625" y="3500438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5" name="Line 26"/>
          <p:cNvSpPr>
            <a:spLocks noChangeShapeType="1"/>
          </p:cNvSpPr>
          <p:nvPr/>
        </p:nvSpPr>
        <p:spPr bwMode="auto">
          <a:xfrm flipV="1">
            <a:off x="4699000" y="3500438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6" name="Rectangle 2"/>
          <p:cNvSpPr>
            <a:spLocks noChangeArrowheads="1"/>
          </p:cNvSpPr>
          <p:nvPr/>
        </p:nvSpPr>
        <p:spPr bwMode="auto">
          <a:xfrm>
            <a:off x="835025" y="219075"/>
            <a:ext cx="751522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ja-JP" sz="4200" b="1" dirty="0">
                <a:solidFill>
                  <a:srgbClr val="003399"/>
                </a:solidFill>
                <a:latin typeface="Garamond" pitchFamily="18" charset="0"/>
              </a:rPr>
              <a:t>Digital</a:t>
            </a:r>
            <a:r>
              <a:rPr lang="en-US" altLang="ja-JP" sz="4200" b="1" dirty="0">
                <a:solidFill>
                  <a:schemeClr val="tx2"/>
                </a:solidFill>
                <a:latin typeface="Garamond" pitchFamily="18" charset="0"/>
              </a:rPr>
              <a:t> PNC </a:t>
            </a:r>
            <a:r>
              <a:rPr kumimoji="0" lang="en-US" altLang="zh-TW" sz="1600" dirty="0"/>
              <a:t>[</a:t>
            </a:r>
            <a:r>
              <a:rPr kumimoji="0" lang="en-US" altLang="zh-CN" sz="1600" dirty="0" smtClean="0"/>
              <a:t>Z</a:t>
            </a:r>
            <a:r>
              <a:rPr kumimoji="0" lang="en-US" altLang="zh-TW" sz="1600" dirty="0" smtClean="0"/>
              <a:t>LL06</a:t>
            </a:r>
            <a:r>
              <a:rPr kumimoji="0" lang="en-US" altLang="zh-CN" sz="1600" dirty="0"/>
              <a:t>] </a:t>
            </a:r>
            <a:endParaRPr kumimoji="0" lang="en-US" altLang="zh-TW" sz="1600" dirty="0"/>
          </a:p>
        </p:txBody>
      </p:sp>
      <p:sp>
        <p:nvSpPr>
          <p:cNvPr id="53257" name="Oval 3"/>
          <p:cNvSpPr>
            <a:spLocks noChangeArrowheads="1"/>
          </p:cNvSpPr>
          <p:nvPr/>
        </p:nvSpPr>
        <p:spPr bwMode="auto">
          <a:xfrm>
            <a:off x="1671638" y="3373438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/>
          </a:p>
        </p:txBody>
      </p:sp>
      <p:sp>
        <p:nvSpPr>
          <p:cNvPr id="53258" name="Oval 4"/>
          <p:cNvSpPr>
            <a:spLocks noChangeArrowheads="1"/>
          </p:cNvSpPr>
          <p:nvPr/>
        </p:nvSpPr>
        <p:spPr bwMode="auto">
          <a:xfrm>
            <a:off x="4495800" y="3463925"/>
            <a:ext cx="71438" cy="71438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/>
          </a:p>
        </p:txBody>
      </p:sp>
      <p:sp>
        <p:nvSpPr>
          <p:cNvPr id="53259" name="Oval 5"/>
          <p:cNvSpPr>
            <a:spLocks noChangeArrowheads="1"/>
          </p:cNvSpPr>
          <p:nvPr/>
        </p:nvSpPr>
        <p:spPr bwMode="auto">
          <a:xfrm>
            <a:off x="7169150" y="3373438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/>
          </a:p>
        </p:txBody>
      </p:sp>
      <p:sp>
        <p:nvSpPr>
          <p:cNvPr id="53260" name="Text Box 27"/>
          <p:cNvSpPr txBox="1">
            <a:spLocks noChangeArrowheads="1"/>
          </p:cNvSpPr>
          <p:nvPr/>
        </p:nvSpPr>
        <p:spPr bwMode="auto">
          <a:xfrm>
            <a:off x="2087563" y="3008313"/>
            <a:ext cx="5329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800" dirty="0">
                <a:latin typeface="Tahoma" pitchFamily="34" charset="0"/>
                <a:ea typeface="MS PGothic" pitchFamily="34" charset="-128"/>
              </a:rPr>
              <a:t>Step 1</a:t>
            </a:r>
            <a:r>
              <a:rPr kumimoji="0" lang="en-US" altLang="zh-CN" sz="1800" dirty="0">
                <a:latin typeface="Tahoma" pitchFamily="34" charset="0"/>
                <a:ea typeface="MS PGothic" pitchFamily="34" charset="-128"/>
              </a:rPr>
              <a:t>a</a:t>
            </a:r>
            <a:r>
              <a:rPr kumimoji="0" lang="en-US" altLang="zh-TW" sz="1800" dirty="0">
                <a:latin typeface="Tahoma" pitchFamily="34" charset="0"/>
                <a:ea typeface="MS PGothic" pitchFamily="34" charset="-128"/>
              </a:rPr>
              <a:t>: </a:t>
            </a:r>
            <a:r>
              <a:rPr kumimoji="0" lang="en-US" altLang="ja-JP" sz="1800" dirty="0">
                <a:latin typeface="Tahoma" pitchFamily="34" charset="0"/>
                <a:ea typeface="MS PGothic" pitchFamily="34" charset="-128"/>
              </a:rPr>
              <a:t>Translation into </a:t>
            </a:r>
            <a:r>
              <a:rPr kumimoji="0" lang="en-US" altLang="ja-JP" sz="1800" dirty="0">
                <a:latin typeface="Tahoma" pitchFamily="34" charset="0"/>
                <a:ea typeface="MS PGothic" pitchFamily="34" charset="-128"/>
                <a:sym typeface="Symbol" pitchFamily="18" charset="2"/>
              </a:rPr>
              <a:t>binary</a:t>
            </a:r>
            <a:endParaRPr kumimoji="0" lang="en-US" altLang="zh-TW" sz="1800" dirty="0">
              <a:solidFill>
                <a:srgbClr val="FF0000"/>
              </a:solidFill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53261" name="Picture 19" descr="noi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3714750"/>
            <a:ext cx="13811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2" name="Text Box 27"/>
          <p:cNvSpPr txBox="1">
            <a:spLocks noChangeArrowheads="1"/>
          </p:cNvSpPr>
          <p:nvPr/>
        </p:nvSpPr>
        <p:spPr bwMode="auto">
          <a:xfrm>
            <a:off x="3276600" y="4375150"/>
            <a:ext cx="3259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r>
              <a:rPr lang="en-US" altLang="zh-TW" sz="1800" dirty="0">
                <a:sym typeface="Symbol" pitchFamily="18" charset="2"/>
              </a:rPr>
              <a:t>2 </a:t>
            </a:r>
            <a:r>
              <a:rPr lang="en-US" altLang="zh-TW" sz="1800" dirty="0"/>
              <a:t>Cos(</a:t>
            </a:r>
            <a:r>
              <a:rPr lang="en-US" altLang="zh-TW" sz="1800" dirty="0">
                <a:sym typeface="Symbol" pitchFamily="18" charset="2"/>
              </a:rPr>
              <a:t></a:t>
            </a:r>
            <a:r>
              <a:rPr lang="en-US" altLang="zh-TW" sz="1800" dirty="0"/>
              <a:t>t)  or  0 </a:t>
            </a:r>
            <a:r>
              <a:rPr lang="en-US" altLang="zh-TW" sz="1600"/>
              <a:t>(</a:t>
            </a:r>
            <a:r>
              <a:rPr lang="en-US" altLang="ja-JP" sz="1600"/>
              <a:t>+ </a:t>
            </a:r>
            <a:r>
              <a:rPr lang="en-US" altLang="ja-JP" sz="1600" smtClean="0"/>
              <a:t>noise, </a:t>
            </a:r>
            <a:r>
              <a:rPr lang="en-US" altLang="ja-JP" sz="1600" dirty="0"/>
              <a:t>fading)  </a:t>
            </a:r>
            <a:endParaRPr lang="en-US" altLang="ja-JP" sz="1800" dirty="0"/>
          </a:p>
        </p:txBody>
      </p:sp>
      <p:grpSp>
        <p:nvGrpSpPr>
          <p:cNvPr id="53263" name="Group 1"/>
          <p:cNvGrpSpPr>
            <a:grpSpLocks/>
          </p:cNvGrpSpPr>
          <p:nvPr/>
        </p:nvGrpSpPr>
        <p:grpSpPr bwMode="auto">
          <a:xfrm>
            <a:off x="3708400" y="4751388"/>
            <a:ext cx="1150938" cy="679450"/>
            <a:chOff x="3799582" y="4752119"/>
            <a:chExt cx="1060450" cy="431800"/>
          </a:xfrm>
        </p:grpSpPr>
        <p:cxnSp>
          <p:nvCxnSpPr>
            <p:cNvPr id="53267" name="Straight Arrow Connector 22"/>
            <p:cNvCxnSpPr>
              <a:cxnSpLocks noChangeShapeType="1"/>
            </p:cNvCxnSpPr>
            <p:nvPr/>
          </p:nvCxnSpPr>
          <p:spPr bwMode="auto">
            <a:xfrm rot="5400000">
              <a:off x="3584476" y="4967225"/>
              <a:ext cx="431800" cy="1587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8" name="Straight Arrow Connector 31"/>
            <p:cNvCxnSpPr>
              <a:cxnSpLocks noChangeShapeType="1"/>
            </p:cNvCxnSpPr>
            <p:nvPr/>
          </p:nvCxnSpPr>
          <p:spPr bwMode="auto">
            <a:xfrm rot="5400000">
              <a:off x="4643338" y="4967225"/>
              <a:ext cx="431800" cy="1588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3264" name="Text Box 27"/>
          <p:cNvSpPr txBox="1">
            <a:spLocks noChangeArrowheads="1"/>
          </p:cNvSpPr>
          <p:nvPr/>
        </p:nvSpPr>
        <p:spPr bwMode="auto">
          <a:xfrm>
            <a:off x="2227268" y="5399088"/>
            <a:ext cx="3960589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dirty="0" smtClean="0">
                <a:solidFill>
                  <a:srgbClr val="FF0000"/>
                </a:solidFill>
                <a:ea typeface="MS PGothic" pitchFamily="34" charset="-128"/>
                <a:cs typeface="Times New Roman" pitchFamily="18" charset="0"/>
              </a:rPr>
              <a:t>Decode</a:t>
            </a:r>
            <a:r>
              <a:rPr kumimoji="0" lang="en-US" altLang="zh-TW" sz="1800" dirty="0" smtClean="0">
                <a:ea typeface="MS PGothic" pitchFamily="34" charset="-128"/>
                <a:cs typeface="Times New Roman" pitchFamily="18" charset="0"/>
              </a:rPr>
              <a:t> into:   0           </a:t>
            </a:r>
            <a:r>
              <a:rPr kumimoji="0" lang="en-US" altLang="zh-TW" sz="1200" dirty="0" smtClean="0">
                <a:ea typeface="MS PGothic" pitchFamily="34" charset="-128"/>
                <a:cs typeface="Times New Roman" pitchFamily="18" charset="0"/>
              </a:rPr>
              <a:t>   </a:t>
            </a:r>
            <a:r>
              <a:rPr kumimoji="0" lang="en-US" altLang="zh-TW" sz="1800" dirty="0" smtClean="0">
                <a:ea typeface="MS PGothic" pitchFamily="34" charset="-128"/>
                <a:cs typeface="Times New Roman" pitchFamily="18" charset="0"/>
              </a:rPr>
              <a:t>     </a:t>
            </a:r>
            <a:r>
              <a:rPr kumimoji="0" lang="en-US" altLang="zh-TW" sz="1800" dirty="0">
                <a:ea typeface="MS PGothic" pitchFamily="34" charset="-128"/>
                <a:cs typeface="Times New Roman" pitchFamily="18" charset="0"/>
              </a:rPr>
              <a:t>1 </a:t>
            </a:r>
            <a:r>
              <a:rPr kumimoji="0" lang="en-US" altLang="zh-TW" sz="1800" dirty="0">
                <a:ea typeface="MS PGothic" pitchFamily="34" charset="-128"/>
                <a:cs typeface="Times New Roman" pitchFamily="18" charset="0"/>
                <a:sym typeface="Symbol" pitchFamily="18" charset="2"/>
              </a:rPr>
              <a:t>   (=</a:t>
            </a:r>
            <a:r>
              <a:rPr kumimoji="0" lang="en-US" altLang="zh-TW" sz="1800" dirty="0">
                <a:ea typeface="MS PGothic" pitchFamily="34" charset="-128"/>
                <a:cs typeface="Times New Roman" pitchFamily="18" charset="0"/>
              </a:rPr>
              <a:t> XOR)</a:t>
            </a:r>
          </a:p>
        </p:txBody>
      </p:sp>
      <p:sp>
        <p:nvSpPr>
          <p:cNvPr id="53265" name="Rectangle 18"/>
          <p:cNvSpPr>
            <a:spLocks noChangeArrowheads="1"/>
          </p:cNvSpPr>
          <p:nvPr/>
        </p:nvSpPr>
        <p:spPr bwMode="auto">
          <a:xfrm>
            <a:off x="3738962" y="4859338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ja-JP" sz="1600" dirty="0" smtClean="0">
                <a:solidFill>
                  <a:srgbClr val="FF0000"/>
                </a:solidFill>
                <a:latin typeface="Tahoma" pitchFamily="34" charset="0"/>
                <a:ea typeface="MS PGothic" pitchFamily="34" charset="-128"/>
                <a:sym typeface="Symbol" pitchFamily="18" charset="2"/>
              </a:rPr>
              <a:t>(Not </a:t>
            </a:r>
            <a:r>
              <a:rPr kumimoji="0" lang="en-US" altLang="ja-JP" sz="1600" dirty="0">
                <a:solidFill>
                  <a:srgbClr val="FF0000"/>
                </a:solidFill>
                <a:latin typeface="Tahoma" pitchFamily="34" charset="0"/>
                <a:ea typeface="MS PGothic" pitchFamily="34" charset="-128"/>
                <a:sym typeface="Symbol" pitchFamily="18" charset="2"/>
              </a:rPr>
              <a:t>easy)</a:t>
            </a:r>
            <a:endParaRPr kumimoji="0" lang="en-US" altLang="zh-TW" sz="1600" dirty="0">
              <a:solidFill>
                <a:srgbClr val="FF0000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3266" name="TextBox 19"/>
          <p:cNvSpPr txBox="1">
            <a:spLocks noChangeArrowheads="1"/>
          </p:cNvSpPr>
          <p:nvPr/>
        </p:nvSpPr>
        <p:spPr bwMode="auto">
          <a:xfrm>
            <a:off x="6804025" y="4365625"/>
            <a:ext cx="1908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TW" sz="1800" dirty="0">
                <a:sym typeface="Symbol" pitchFamily="18" charset="2"/>
              </a:rPr>
              <a:t></a:t>
            </a:r>
            <a:r>
              <a:rPr lang="en-US" altLang="zh-TW" sz="1800" dirty="0"/>
              <a:t>Cos(</a:t>
            </a:r>
            <a:r>
              <a:rPr lang="en-US" altLang="zh-TW" sz="1800" dirty="0">
                <a:sym typeface="Symbol" pitchFamily="18" charset="2"/>
              </a:rPr>
              <a:t></a:t>
            </a:r>
            <a:r>
              <a:rPr lang="en-US" altLang="zh-TW" sz="1800" dirty="0"/>
              <a:t>t)</a:t>
            </a:r>
            <a:r>
              <a:rPr lang="en-US" altLang="zh-TW" sz="1800" dirty="0">
                <a:solidFill>
                  <a:srgbClr val="FF0000"/>
                </a:solidFill>
              </a:rPr>
              <a:t> </a:t>
            </a:r>
            <a:r>
              <a:rPr lang="en-US" altLang="zh-TW" sz="1800" dirty="0">
                <a:solidFill>
                  <a:srgbClr val="FF0000"/>
                </a:solidFill>
                <a:sym typeface="Symbol" pitchFamily="18" charset="2"/>
              </a:rPr>
              <a:t> </a:t>
            </a:r>
            <a:r>
              <a:rPr lang="en-US" altLang="zh-TW" sz="1800" dirty="0">
                <a:sym typeface="Symbol" pitchFamily="18" charset="2"/>
              </a:rPr>
              <a:t>0/1</a:t>
            </a:r>
            <a:endParaRPr lang="en-US" altLang="zh-TW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52457164-B4DD-4EDA-B853-110F5257AB24}" type="datetime1">
              <a:rPr kumimoji="0" lang="zh-TW" altLang="en-US" sz="1200" smtClean="0">
                <a:latin typeface="Garamond" pitchFamily="18" charset="0"/>
              </a:rPr>
              <a:pPr eaLnBrk="1" hangingPunct="1"/>
              <a:t>2013/9/3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600DB79E-61BB-425E-A051-31CB86B23986}" type="slidenum">
              <a:rPr kumimoji="0" lang="en-US" altLang="zh-TW" sz="1200" smtClean="0">
                <a:latin typeface="Garamond" pitchFamily="18" charset="0"/>
              </a:rPr>
              <a:pPr eaLnBrk="1" hangingPunct="1"/>
              <a:t>42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54277" name="Line 2"/>
          <p:cNvSpPr>
            <a:spLocks noChangeShapeType="1"/>
          </p:cNvSpPr>
          <p:nvPr/>
        </p:nvSpPr>
        <p:spPr bwMode="auto">
          <a:xfrm flipH="1" flipV="1">
            <a:off x="1952625" y="3500438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8" name="Line 3"/>
          <p:cNvSpPr>
            <a:spLocks noChangeShapeType="1"/>
          </p:cNvSpPr>
          <p:nvPr/>
        </p:nvSpPr>
        <p:spPr bwMode="auto">
          <a:xfrm flipV="1">
            <a:off x="4699000" y="3500438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9" name="Oval 5"/>
          <p:cNvSpPr>
            <a:spLocks noChangeArrowheads="1"/>
          </p:cNvSpPr>
          <p:nvPr/>
        </p:nvSpPr>
        <p:spPr bwMode="auto">
          <a:xfrm>
            <a:off x="1671638" y="3373438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/>
          </a:p>
        </p:txBody>
      </p:sp>
      <p:sp>
        <p:nvSpPr>
          <p:cNvPr id="54280" name="Oval 6"/>
          <p:cNvSpPr>
            <a:spLocks noChangeArrowheads="1"/>
          </p:cNvSpPr>
          <p:nvPr/>
        </p:nvSpPr>
        <p:spPr bwMode="auto">
          <a:xfrm>
            <a:off x="4495800" y="3463925"/>
            <a:ext cx="71438" cy="71438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/>
          </a:p>
        </p:txBody>
      </p:sp>
      <p:sp>
        <p:nvSpPr>
          <p:cNvPr id="54281" name="Oval 7"/>
          <p:cNvSpPr>
            <a:spLocks noChangeArrowheads="1"/>
          </p:cNvSpPr>
          <p:nvPr/>
        </p:nvSpPr>
        <p:spPr bwMode="auto">
          <a:xfrm>
            <a:off x="7169150" y="3373438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/>
          </a:p>
        </p:txBody>
      </p:sp>
      <p:sp>
        <p:nvSpPr>
          <p:cNvPr id="54282" name="Text Box 11"/>
          <p:cNvSpPr txBox="1">
            <a:spLocks noChangeArrowheads="1"/>
          </p:cNvSpPr>
          <p:nvPr/>
        </p:nvSpPr>
        <p:spPr bwMode="auto">
          <a:xfrm>
            <a:off x="3103563" y="3006725"/>
            <a:ext cx="2790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>
                <a:latin typeface="Tahoma" pitchFamily="34" charset="0"/>
                <a:ea typeface="MS PGothic" pitchFamily="34" charset="-128"/>
              </a:rPr>
              <a:t>Step 2: Broadcast</a:t>
            </a:r>
          </a:p>
        </p:txBody>
      </p:sp>
      <p:pic>
        <p:nvPicPr>
          <p:cNvPr id="1037329" name="Picture 17" descr="no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3613150"/>
            <a:ext cx="19812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330" name="Picture 18" descr="no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3624263"/>
            <a:ext cx="19812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5" name="Text Box 27"/>
          <p:cNvSpPr txBox="1">
            <a:spLocks noChangeArrowheads="1"/>
          </p:cNvSpPr>
          <p:nvPr/>
        </p:nvSpPr>
        <p:spPr bwMode="auto">
          <a:xfrm>
            <a:off x="3852863" y="3708400"/>
            <a:ext cx="1358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2000" b="1">
                <a:solidFill>
                  <a:srgbClr val="002CCC"/>
                </a:solidFill>
                <a:ea typeface="MS PGothic" pitchFamily="34" charset="-128"/>
                <a:cs typeface="Times New Roman" pitchFamily="18" charset="0"/>
              </a:rPr>
              <a:t>XOR</a:t>
            </a:r>
          </a:p>
        </p:txBody>
      </p:sp>
      <p:sp>
        <p:nvSpPr>
          <p:cNvPr id="54286" name="Rectangle 2"/>
          <p:cNvSpPr>
            <a:spLocks noChangeArrowheads="1"/>
          </p:cNvSpPr>
          <p:nvPr/>
        </p:nvSpPr>
        <p:spPr bwMode="auto">
          <a:xfrm>
            <a:off x="835025" y="219075"/>
            <a:ext cx="751522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ja-JP" sz="4200" b="1" dirty="0">
                <a:solidFill>
                  <a:srgbClr val="003399"/>
                </a:solidFill>
                <a:latin typeface="Garamond" pitchFamily="18" charset="0"/>
              </a:rPr>
              <a:t>Digital</a:t>
            </a:r>
            <a:r>
              <a:rPr lang="en-US" altLang="ja-JP" sz="4200" b="1" dirty="0">
                <a:solidFill>
                  <a:schemeClr val="tx2"/>
                </a:solidFill>
                <a:latin typeface="Garamond" pitchFamily="18" charset="0"/>
              </a:rPr>
              <a:t> PNC </a:t>
            </a:r>
            <a:r>
              <a:rPr kumimoji="0" lang="en-US" altLang="zh-TW" sz="1600" dirty="0"/>
              <a:t>[</a:t>
            </a:r>
            <a:r>
              <a:rPr kumimoji="0" lang="en-US" altLang="zh-CN" sz="1600" dirty="0" smtClean="0"/>
              <a:t>Z</a:t>
            </a:r>
            <a:r>
              <a:rPr kumimoji="0" lang="en-US" altLang="zh-TW" sz="1600" dirty="0" smtClean="0"/>
              <a:t>LL06</a:t>
            </a:r>
            <a:r>
              <a:rPr kumimoji="0" lang="en-US" altLang="zh-CN" sz="1600" dirty="0"/>
              <a:t>] </a:t>
            </a:r>
            <a:endParaRPr kumimoji="0" lang="en-US" altLang="zh-TW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37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03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905D2F84-3F2F-4DC0-B072-4A76F6166949}" type="datetime1">
              <a:rPr kumimoji="0" lang="zh-TW" altLang="en-US" sz="1200" smtClean="0">
                <a:latin typeface="Garamond" pitchFamily="18" charset="0"/>
              </a:rPr>
              <a:pPr eaLnBrk="1" hangingPunct="1"/>
              <a:t>2013/9/3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553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408A8D6D-2A99-49A7-8825-3EE325259AAE}" type="slidenum">
              <a:rPr kumimoji="0" lang="en-US" altLang="zh-TW" sz="1200" smtClean="0">
                <a:latin typeface="Garamond" pitchFamily="18" charset="0"/>
              </a:rPr>
              <a:pPr eaLnBrk="1" hangingPunct="1"/>
              <a:t>43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55301" name="Rectangle 2"/>
          <p:cNvSpPr>
            <a:spLocks noChangeArrowheads="1"/>
          </p:cNvSpPr>
          <p:nvPr/>
        </p:nvSpPr>
        <p:spPr bwMode="auto">
          <a:xfrm>
            <a:off x="835025" y="219075"/>
            <a:ext cx="751522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ja-JP" sz="4400" b="1" dirty="0">
                <a:solidFill>
                  <a:schemeClr val="tx2"/>
                </a:solidFill>
                <a:latin typeface="Garamond" pitchFamily="18" charset="0"/>
              </a:rPr>
              <a:t>Analog PNC</a:t>
            </a:r>
            <a:endParaRPr kumimoji="0" lang="en-US" altLang="zh-TW" sz="1800" dirty="0"/>
          </a:p>
        </p:txBody>
      </p:sp>
      <p:sp>
        <p:nvSpPr>
          <p:cNvPr id="55302" name="Oval 3"/>
          <p:cNvSpPr>
            <a:spLocks noChangeArrowheads="1"/>
          </p:cNvSpPr>
          <p:nvPr/>
        </p:nvSpPr>
        <p:spPr bwMode="auto">
          <a:xfrm>
            <a:off x="1671638" y="3373438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/>
          </a:p>
        </p:txBody>
      </p:sp>
      <p:sp>
        <p:nvSpPr>
          <p:cNvPr id="55303" name="Oval 5"/>
          <p:cNvSpPr>
            <a:spLocks noChangeArrowheads="1"/>
          </p:cNvSpPr>
          <p:nvPr/>
        </p:nvSpPr>
        <p:spPr bwMode="auto">
          <a:xfrm>
            <a:off x="7169150" y="3373438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/>
          </a:p>
        </p:txBody>
      </p:sp>
      <p:sp>
        <p:nvSpPr>
          <p:cNvPr id="55304" name="Line 6"/>
          <p:cNvSpPr>
            <a:spLocks noChangeShapeType="1"/>
          </p:cNvSpPr>
          <p:nvPr/>
        </p:nvSpPr>
        <p:spPr bwMode="auto">
          <a:xfrm flipH="1" flipV="1">
            <a:off x="4643438" y="3482975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 flipV="1">
            <a:off x="1976438" y="3482975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306" name="Group 1"/>
          <p:cNvGrpSpPr>
            <a:grpSpLocks/>
          </p:cNvGrpSpPr>
          <p:nvPr/>
        </p:nvGrpSpPr>
        <p:grpSpPr bwMode="auto">
          <a:xfrm>
            <a:off x="1214438" y="3659188"/>
            <a:ext cx="2514600" cy="665162"/>
            <a:chOff x="1214438" y="3659188"/>
            <a:chExt cx="2514600" cy="665162"/>
          </a:xfrm>
        </p:grpSpPr>
        <p:pic>
          <p:nvPicPr>
            <p:cNvPr id="55315" name="Picture 8" descr="si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38" y="3659188"/>
              <a:ext cx="1066800" cy="665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16" name="Picture 11" descr="si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8700" y="3724275"/>
              <a:ext cx="820738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17" name="Picture 12" descr="si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0075" y="3776663"/>
              <a:ext cx="5889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5307" name="Picture 14" descr="s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3787775"/>
            <a:ext cx="588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8" name="Picture 15" descr="noi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3714750"/>
            <a:ext cx="13811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9" name="Text Box 24"/>
          <p:cNvSpPr txBox="1">
            <a:spLocks noChangeArrowheads="1"/>
          </p:cNvSpPr>
          <p:nvPr/>
        </p:nvSpPr>
        <p:spPr bwMode="auto">
          <a:xfrm>
            <a:off x="2492375" y="3008313"/>
            <a:ext cx="397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800">
                <a:latin typeface="Tahoma" pitchFamily="34" charset="0"/>
                <a:ea typeface="MS PGothic" pitchFamily="34" charset="-128"/>
              </a:rPr>
              <a:t>Step 1: Receive from multi-sources</a:t>
            </a:r>
          </a:p>
        </p:txBody>
      </p:sp>
      <p:sp>
        <p:nvSpPr>
          <p:cNvPr id="55310" name="Text Box 27"/>
          <p:cNvSpPr txBox="1">
            <a:spLocks noChangeArrowheads="1"/>
          </p:cNvSpPr>
          <p:nvPr/>
        </p:nvSpPr>
        <p:spPr bwMode="auto">
          <a:xfrm>
            <a:off x="3203575" y="4271963"/>
            <a:ext cx="26289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>
                <a:latin typeface="Tahoma" pitchFamily="34" charset="0"/>
                <a:ea typeface="MS PGothic" pitchFamily="34" charset="-128"/>
              </a:rPr>
              <a:t>Superimposed electromagnetic waves plus noise and fading </a:t>
            </a:r>
          </a:p>
        </p:txBody>
      </p:sp>
      <p:grpSp>
        <p:nvGrpSpPr>
          <p:cNvPr id="55311" name="Group 19"/>
          <p:cNvGrpSpPr>
            <a:grpSpLocks/>
          </p:cNvGrpSpPr>
          <p:nvPr/>
        </p:nvGrpSpPr>
        <p:grpSpPr bwMode="auto">
          <a:xfrm flipH="1">
            <a:off x="5364163" y="3608388"/>
            <a:ext cx="2514600" cy="665162"/>
            <a:chOff x="1214438" y="3659188"/>
            <a:chExt cx="2514600" cy="665162"/>
          </a:xfrm>
        </p:grpSpPr>
        <p:pic>
          <p:nvPicPr>
            <p:cNvPr id="55312" name="Picture 8" descr="si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38" y="3659188"/>
              <a:ext cx="1066800" cy="665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13" name="Picture 11" descr="si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8700" y="3724275"/>
              <a:ext cx="820738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14" name="Picture 12" descr="si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0075" y="3776663"/>
              <a:ext cx="5889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D2C6100-AD23-456A-8BB4-9E0FAF8DD0A3}" type="datetime1">
              <a:rPr kumimoji="0" lang="zh-TW" altLang="en-US" sz="1200" smtClean="0">
                <a:latin typeface="Garamond" pitchFamily="18" charset="0"/>
              </a:rPr>
              <a:pPr eaLnBrk="1" hangingPunct="1"/>
              <a:t>2013/9/3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33178AE4-352D-40D9-8284-C12E45FFCE61}" type="slidenum">
              <a:rPr kumimoji="0" lang="en-US" altLang="zh-TW" sz="1200" smtClean="0">
                <a:latin typeface="Garamond" pitchFamily="18" charset="0"/>
              </a:rPr>
              <a:pPr eaLnBrk="1" hangingPunct="1"/>
              <a:t>44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56325" name="Line 25"/>
          <p:cNvSpPr>
            <a:spLocks noChangeShapeType="1"/>
          </p:cNvSpPr>
          <p:nvPr/>
        </p:nvSpPr>
        <p:spPr bwMode="auto">
          <a:xfrm flipH="1" flipV="1">
            <a:off x="1952625" y="3500438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6" name="Line 26"/>
          <p:cNvSpPr>
            <a:spLocks noChangeShapeType="1"/>
          </p:cNvSpPr>
          <p:nvPr/>
        </p:nvSpPr>
        <p:spPr bwMode="auto">
          <a:xfrm flipV="1">
            <a:off x="4699000" y="3500438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7" name="Oval 3"/>
          <p:cNvSpPr>
            <a:spLocks noChangeArrowheads="1"/>
          </p:cNvSpPr>
          <p:nvPr/>
        </p:nvSpPr>
        <p:spPr bwMode="auto">
          <a:xfrm>
            <a:off x="1671638" y="3373438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/>
          </a:p>
        </p:txBody>
      </p:sp>
      <p:sp>
        <p:nvSpPr>
          <p:cNvPr id="56328" name="Oval 4"/>
          <p:cNvSpPr>
            <a:spLocks noChangeArrowheads="1"/>
          </p:cNvSpPr>
          <p:nvPr/>
        </p:nvSpPr>
        <p:spPr bwMode="auto">
          <a:xfrm>
            <a:off x="4495800" y="3463925"/>
            <a:ext cx="71438" cy="71438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/>
          </a:p>
        </p:txBody>
      </p:sp>
      <p:sp>
        <p:nvSpPr>
          <p:cNvPr id="56329" name="Oval 5"/>
          <p:cNvSpPr>
            <a:spLocks noChangeArrowheads="1"/>
          </p:cNvSpPr>
          <p:nvPr/>
        </p:nvSpPr>
        <p:spPr bwMode="auto">
          <a:xfrm>
            <a:off x="7169150" y="3373438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/>
          </a:p>
        </p:txBody>
      </p:sp>
      <p:pic>
        <p:nvPicPr>
          <p:cNvPr id="925711" name="Picture 15" descr="noi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3714750"/>
            <a:ext cx="13811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1" name="Text Box 27"/>
          <p:cNvSpPr txBox="1">
            <a:spLocks noChangeArrowheads="1"/>
          </p:cNvSpPr>
          <p:nvPr/>
        </p:nvSpPr>
        <p:spPr bwMode="auto">
          <a:xfrm>
            <a:off x="2492375" y="3008313"/>
            <a:ext cx="397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800">
                <a:latin typeface="Tahoma" pitchFamily="34" charset="0"/>
                <a:ea typeface="MS PGothic" pitchFamily="34" charset="-128"/>
              </a:rPr>
              <a:t>Step 2: </a:t>
            </a:r>
            <a:r>
              <a:rPr kumimoji="0" lang="en-US" altLang="ja-JP" sz="1800">
                <a:latin typeface="Tahoma" pitchFamily="34" charset="0"/>
                <a:ea typeface="MS PGothic" pitchFamily="34" charset="-128"/>
              </a:rPr>
              <a:t>Amplify </a:t>
            </a:r>
            <a:r>
              <a:rPr kumimoji="0" lang="en-US" altLang="ja-JP" sz="1800">
                <a:solidFill>
                  <a:srgbClr val="BFBFBF"/>
                </a:solidFill>
                <a:latin typeface="Tahoma" pitchFamily="34" charset="0"/>
                <a:ea typeface="MS PGothic" pitchFamily="34" charset="-128"/>
              </a:rPr>
              <a:t>and broadcast</a:t>
            </a:r>
            <a:endParaRPr kumimoji="0" lang="en-US" altLang="zh-TW" sz="1800">
              <a:solidFill>
                <a:srgbClr val="BFBFBF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6332" name="Rectangle 2"/>
          <p:cNvSpPr>
            <a:spLocks noChangeArrowheads="1"/>
          </p:cNvSpPr>
          <p:nvPr/>
        </p:nvSpPr>
        <p:spPr bwMode="auto">
          <a:xfrm>
            <a:off x="835025" y="219075"/>
            <a:ext cx="751522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ja-JP" sz="4400" b="1" dirty="0">
                <a:solidFill>
                  <a:schemeClr val="tx2"/>
                </a:solidFill>
                <a:latin typeface="Garamond" pitchFamily="18" charset="0"/>
              </a:rPr>
              <a:t>Analog PNC</a:t>
            </a:r>
            <a:endParaRPr kumimoji="0" lang="en-US" altLang="zh-TW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9257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5A24B5CE-C9C9-4755-9F45-888314AD45C4}" type="datetime1">
              <a:rPr kumimoji="0" lang="zh-TW" altLang="en-US" sz="1200" smtClean="0">
                <a:latin typeface="Garamond" pitchFamily="18" charset="0"/>
              </a:rPr>
              <a:pPr eaLnBrk="1" hangingPunct="1"/>
              <a:t>2013/9/3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573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D7914C9B-2CF3-4EFB-8158-198A4E1F01E7}" type="slidenum">
              <a:rPr kumimoji="0" lang="en-US" altLang="zh-TW" sz="1200" smtClean="0">
                <a:latin typeface="Garamond" pitchFamily="18" charset="0"/>
              </a:rPr>
              <a:pPr eaLnBrk="1" hangingPunct="1"/>
              <a:t>45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57349" name="Line 2"/>
          <p:cNvSpPr>
            <a:spLocks noChangeShapeType="1"/>
          </p:cNvSpPr>
          <p:nvPr/>
        </p:nvSpPr>
        <p:spPr bwMode="auto">
          <a:xfrm flipH="1" flipV="1">
            <a:off x="1952625" y="3500438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0" name="Line 3"/>
          <p:cNvSpPr>
            <a:spLocks noChangeShapeType="1"/>
          </p:cNvSpPr>
          <p:nvPr/>
        </p:nvSpPr>
        <p:spPr bwMode="auto">
          <a:xfrm flipV="1">
            <a:off x="4699000" y="3500438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1" name="Oval 5"/>
          <p:cNvSpPr>
            <a:spLocks noChangeArrowheads="1"/>
          </p:cNvSpPr>
          <p:nvPr/>
        </p:nvSpPr>
        <p:spPr bwMode="auto">
          <a:xfrm>
            <a:off x="1671638" y="3373438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/>
          </a:p>
        </p:txBody>
      </p:sp>
      <p:sp>
        <p:nvSpPr>
          <p:cNvPr id="57352" name="Oval 6"/>
          <p:cNvSpPr>
            <a:spLocks noChangeArrowheads="1"/>
          </p:cNvSpPr>
          <p:nvPr/>
        </p:nvSpPr>
        <p:spPr bwMode="auto">
          <a:xfrm>
            <a:off x="4495800" y="3463925"/>
            <a:ext cx="71438" cy="71438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/>
          </a:p>
        </p:txBody>
      </p:sp>
      <p:sp>
        <p:nvSpPr>
          <p:cNvPr id="57353" name="Oval 7"/>
          <p:cNvSpPr>
            <a:spLocks noChangeArrowheads="1"/>
          </p:cNvSpPr>
          <p:nvPr/>
        </p:nvSpPr>
        <p:spPr bwMode="auto">
          <a:xfrm>
            <a:off x="7169150" y="3373438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/>
          </a:p>
        </p:txBody>
      </p:sp>
      <p:pic>
        <p:nvPicPr>
          <p:cNvPr id="1037329" name="Picture 17" descr="no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3613150"/>
            <a:ext cx="19812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330" name="Picture 18" descr="no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3624263"/>
            <a:ext cx="19812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331" name="Picture 19" descr="noi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3714750"/>
            <a:ext cx="13811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7" name="Rectangle 2"/>
          <p:cNvSpPr>
            <a:spLocks noChangeArrowheads="1"/>
          </p:cNvSpPr>
          <p:nvPr/>
        </p:nvSpPr>
        <p:spPr bwMode="auto">
          <a:xfrm>
            <a:off x="835025" y="219075"/>
            <a:ext cx="751522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ja-JP" sz="4400" b="1" dirty="0">
                <a:solidFill>
                  <a:schemeClr val="tx2"/>
                </a:solidFill>
                <a:latin typeface="Garamond" pitchFamily="18" charset="0"/>
              </a:rPr>
              <a:t>Analog PNC</a:t>
            </a:r>
            <a:endParaRPr kumimoji="0" lang="en-US" altLang="zh-TW" sz="1800" dirty="0"/>
          </a:p>
        </p:txBody>
      </p:sp>
      <p:sp>
        <p:nvSpPr>
          <p:cNvPr id="57358" name="Text Box 27"/>
          <p:cNvSpPr txBox="1">
            <a:spLocks noChangeArrowheads="1"/>
          </p:cNvSpPr>
          <p:nvPr/>
        </p:nvSpPr>
        <p:spPr bwMode="auto">
          <a:xfrm>
            <a:off x="2492375" y="3008313"/>
            <a:ext cx="397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800" dirty="0">
                <a:latin typeface="Tahoma" pitchFamily="34" charset="0"/>
                <a:ea typeface="MS PGothic" pitchFamily="34" charset="-128"/>
              </a:rPr>
              <a:t>Step 2: </a:t>
            </a:r>
            <a:r>
              <a:rPr kumimoji="0" lang="en-US" altLang="ja-JP" sz="1800" dirty="0">
                <a:solidFill>
                  <a:srgbClr val="BFBFBF"/>
                </a:solidFill>
                <a:latin typeface="Tahoma" pitchFamily="34" charset="0"/>
                <a:ea typeface="MS PGothic" pitchFamily="34" charset="-128"/>
              </a:rPr>
              <a:t>Amplify and </a:t>
            </a:r>
            <a:r>
              <a:rPr kumimoji="0" lang="en-US" altLang="ja-JP" sz="1800" dirty="0">
                <a:latin typeface="Tahoma" pitchFamily="34" charset="0"/>
                <a:ea typeface="MS PGothic" pitchFamily="34" charset="-128"/>
              </a:rPr>
              <a:t>broadcast</a:t>
            </a:r>
            <a:endParaRPr kumimoji="0" lang="en-US" altLang="zh-TW" sz="1800" dirty="0">
              <a:latin typeface="Tahoma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037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37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03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51860241-7319-4AE7-BCB6-ED2C90A1D8B6}" type="datetime1">
              <a:rPr kumimoji="0" lang="zh-TW" altLang="en-US" sz="1200" smtClean="0">
                <a:latin typeface="Garamond" pitchFamily="18" charset="0"/>
              </a:rPr>
              <a:pPr eaLnBrk="1" hangingPunct="1"/>
              <a:t>2013/9/3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11DA6E0-7C1A-47A5-8BF2-E4062DF28059}" type="slidenum">
              <a:rPr kumimoji="0" lang="en-US" altLang="zh-TW" sz="1200" smtClean="0">
                <a:latin typeface="Garamond" pitchFamily="18" charset="0"/>
              </a:rPr>
              <a:pPr eaLnBrk="1" hangingPunct="1"/>
              <a:t>46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58373" name="Line 2"/>
          <p:cNvSpPr>
            <a:spLocks noChangeShapeType="1"/>
          </p:cNvSpPr>
          <p:nvPr/>
        </p:nvSpPr>
        <p:spPr bwMode="auto">
          <a:xfrm flipH="1" flipV="1">
            <a:off x="1952625" y="3500438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4" name="Line 3"/>
          <p:cNvSpPr>
            <a:spLocks noChangeShapeType="1"/>
          </p:cNvSpPr>
          <p:nvPr/>
        </p:nvSpPr>
        <p:spPr bwMode="auto">
          <a:xfrm flipV="1">
            <a:off x="4699000" y="3500438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5" name="Oval 5"/>
          <p:cNvSpPr>
            <a:spLocks noChangeArrowheads="1"/>
          </p:cNvSpPr>
          <p:nvPr/>
        </p:nvSpPr>
        <p:spPr bwMode="auto">
          <a:xfrm>
            <a:off x="1671638" y="3373438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/>
          </a:p>
        </p:txBody>
      </p:sp>
      <p:sp>
        <p:nvSpPr>
          <p:cNvPr id="58376" name="Oval 6"/>
          <p:cNvSpPr>
            <a:spLocks noChangeArrowheads="1"/>
          </p:cNvSpPr>
          <p:nvPr/>
        </p:nvSpPr>
        <p:spPr bwMode="auto">
          <a:xfrm>
            <a:off x="4495800" y="3463925"/>
            <a:ext cx="71438" cy="71438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/>
          </a:p>
        </p:txBody>
      </p:sp>
      <p:sp>
        <p:nvSpPr>
          <p:cNvPr id="58377" name="Oval 7"/>
          <p:cNvSpPr>
            <a:spLocks noChangeArrowheads="1"/>
          </p:cNvSpPr>
          <p:nvPr/>
        </p:nvSpPr>
        <p:spPr bwMode="auto">
          <a:xfrm>
            <a:off x="7169150" y="3373438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/>
          </a:p>
        </p:txBody>
      </p:sp>
      <p:sp>
        <p:nvSpPr>
          <p:cNvPr id="58378" name="Text Box 8"/>
          <p:cNvSpPr txBox="1">
            <a:spLocks noChangeArrowheads="1"/>
          </p:cNvSpPr>
          <p:nvPr/>
        </p:nvSpPr>
        <p:spPr bwMode="auto">
          <a:xfrm>
            <a:off x="1655763" y="3006725"/>
            <a:ext cx="5761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dirty="0">
                <a:latin typeface="Tahoma" pitchFamily="34" charset="0"/>
                <a:ea typeface="MS PGothic" pitchFamily="34" charset="-128"/>
              </a:rPr>
              <a:t>Step 2</a:t>
            </a:r>
            <a:r>
              <a:rPr kumimoji="0" lang="en-US" altLang="zh-CN" sz="1800" dirty="0">
                <a:latin typeface="Tahoma" pitchFamily="34" charset="0"/>
                <a:ea typeface="MS PGothic" pitchFamily="34" charset="-128"/>
              </a:rPr>
              <a:t>a </a:t>
            </a:r>
            <a:r>
              <a:rPr kumimoji="0" lang="en-US" altLang="ja-JP" sz="1800" dirty="0">
                <a:latin typeface="Tahoma" pitchFamily="34" charset="0"/>
                <a:ea typeface="MS PGothic" pitchFamily="34" charset="-128"/>
              </a:rPr>
              <a:t>: </a:t>
            </a:r>
            <a:r>
              <a:rPr kumimoji="0" lang="en-US" altLang="ja-JP" sz="1800" dirty="0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Decoding</a:t>
            </a:r>
            <a:r>
              <a:rPr kumimoji="0" lang="en-US" altLang="ja-JP" sz="1800" dirty="0">
                <a:latin typeface="Tahoma" pitchFamily="34" charset="0"/>
                <a:ea typeface="MS PGothic" pitchFamily="34" charset="-128"/>
              </a:rPr>
              <a:t> at each end </a:t>
            </a:r>
            <a:r>
              <a:rPr kumimoji="0" lang="en-US" altLang="ja-JP" sz="1600" dirty="0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(not easy)</a:t>
            </a:r>
          </a:p>
        </p:txBody>
      </p:sp>
      <p:pic>
        <p:nvPicPr>
          <p:cNvPr id="58379" name="Picture 11" descr="s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4221163"/>
            <a:ext cx="1066800" cy="6651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0" name="Picture 13" descr="noi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3613150"/>
            <a:ext cx="19812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1" name="Picture 14" descr="noi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3624263"/>
            <a:ext cx="19812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2" name="Rectangle 2"/>
          <p:cNvSpPr>
            <a:spLocks noChangeArrowheads="1"/>
          </p:cNvSpPr>
          <p:nvPr/>
        </p:nvSpPr>
        <p:spPr bwMode="auto">
          <a:xfrm>
            <a:off x="835025" y="219075"/>
            <a:ext cx="751522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ja-JP" sz="4400" b="1" dirty="0">
                <a:solidFill>
                  <a:schemeClr val="tx2"/>
                </a:solidFill>
                <a:latin typeface="Garamond" pitchFamily="18" charset="0"/>
              </a:rPr>
              <a:t>Analog PNC</a:t>
            </a:r>
            <a:endParaRPr kumimoji="0" lang="en-US" altLang="zh-TW" sz="1800" dirty="0"/>
          </a:p>
        </p:txBody>
      </p:sp>
      <p:pic>
        <p:nvPicPr>
          <p:cNvPr id="58383" name="Picture 11" descr="s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4221163"/>
            <a:ext cx="1066800" cy="6651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5376DFB-2BE6-43CD-AF62-C0FA7F9AA55F}" type="datetime1">
              <a:rPr kumimoji="0" lang="zh-TW" altLang="en-US" sz="1200" smtClean="0">
                <a:latin typeface="Garamond" pitchFamily="18" charset="0"/>
              </a:rPr>
              <a:pPr eaLnBrk="1" hangingPunct="1"/>
              <a:t>2013/9/3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50182" name="Oval 3"/>
          <p:cNvSpPr>
            <a:spLocks noChangeArrowheads="1"/>
          </p:cNvSpPr>
          <p:nvPr/>
        </p:nvSpPr>
        <p:spPr bwMode="auto">
          <a:xfrm>
            <a:off x="1001713" y="2095500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50183" name="Oval 4"/>
          <p:cNvSpPr>
            <a:spLocks noChangeArrowheads="1"/>
          </p:cNvSpPr>
          <p:nvPr/>
        </p:nvSpPr>
        <p:spPr bwMode="auto">
          <a:xfrm>
            <a:off x="2497138" y="2185988"/>
            <a:ext cx="71437" cy="71437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50184" name="Oval 5"/>
          <p:cNvSpPr>
            <a:spLocks noChangeArrowheads="1"/>
          </p:cNvSpPr>
          <p:nvPr/>
        </p:nvSpPr>
        <p:spPr bwMode="auto">
          <a:xfrm>
            <a:off x="3832225" y="2095500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50185" name="Line 6"/>
          <p:cNvSpPr>
            <a:spLocks noChangeShapeType="1"/>
          </p:cNvSpPr>
          <p:nvPr/>
        </p:nvSpPr>
        <p:spPr bwMode="auto">
          <a:xfrm>
            <a:off x="1230313" y="220503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50186" name="Line 7"/>
          <p:cNvSpPr>
            <a:spLocks noChangeShapeType="1"/>
          </p:cNvSpPr>
          <p:nvPr/>
        </p:nvSpPr>
        <p:spPr bwMode="auto">
          <a:xfrm flipH="1" flipV="1">
            <a:off x="2601913" y="220503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50187" name="Text Box 8"/>
          <p:cNvSpPr txBox="1">
            <a:spLocks noChangeArrowheads="1"/>
          </p:cNvSpPr>
          <p:nvPr/>
        </p:nvSpPr>
        <p:spPr bwMode="auto">
          <a:xfrm>
            <a:off x="596940" y="2019300"/>
            <a:ext cx="287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x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50188" name="Text Box 9"/>
          <p:cNvSpPr txBox="1">
            <a:spLocks noChangeArrowheads="1"/>
          </p:cNvSpPr>
          <p:nvPr/>
        </p:nvSpPr>
        <p:spPr bwMode="auto">
          <a:xfrm>
            <a:off x="4095750" y="20081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y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50189" name="Oval 10"/>
          <p:cNvSpPr>
            <a:spLocks noChangeArrowheads="1"/>
          </p:cNvSpPr>
          <p:nvPr/>
        </p:nvSpPr>
        <p:spPr bwMode="auto">
          <a:xfrm>
            <a:off x="1011238" y="2974975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50190" name="Oval 11"/>
          <p:cNvSpPr>
            <a:spLocks noChangeArrowheads="1"/>
          </p:cNvSpPr>
          <p:nvPr/>
        </p:nvSpPr>
        <p:spPr bwMode="auto">
          <a:xfrm>
            <a:off x="2506663" y="3065463"/>
            <a:ext cx="71437" cy="71437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50191" name="Oval 12"/>
          <p:cNvSpPr>
            <a:spLocks noChangeArrowheads="1"/>
          </p:cNvSpPr>
          <p:nvPr/>
        </p:nvSpPr>
        <p:spPr bwMode="auto">
          <a:xfrm>
            <a:off x="3841750" y="2974975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50192" name="Line 13"/>
          <p:cNvSpPr>
            <a:spLocks noChangeShapeType="1"/>
          </p:cNvSpPr>
          <p:nvPr/>
        </p:nvSpPr>
        <p:spPr bwMode="auto">
          <a:xfrm>
            <a:off x="1239838" y="30845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50193" name="Line 14"/>
          <p:cNvSpPr>
            <a:spLocks noChangeShapeType="1"/>
          </p:cNvSpPr>
          <p:nvPr/>
        </p:nvSpPr>
        <p:spPr bwMode="auto">
          <a:xfrm flipH="1" flipV="1">
            <a:off x="2611438" y="30845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50194" name="Text Box 15"/>
          <p:cNvSpPr txBox="1">
            <a:spLocks noChangeArrowheads="1"/>
          </p:cNvSpPr>
          <p:nvPr/>
        </p:nvSpPr>
        <p:spPr bwMode="auto">
          <a:xfrm>
            <a:off x="606465" y="2898775"/>
            <a:ext cx="287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 dirty="0">
                <a:ea typeface="MS PGothic" pitchFamily="34" charset="-128"/>
                <a:cs typeface="Times New Roman" pitchFamily="18" charset="0"/>
              </a:rPr>
              <a:t>x</a:t>
            </a:r>
            <a:endParaRPr kumimoji="0" lang="en-US" altLang="ja-JP" sz="1800" i="1" baseline="-25000" dirty="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50195" name="Text Box 16"/>
          <p:cNvSpPr txBox="1">
            <a:spLocks noChangeArrowheads="1"/>
          </p:cNvSpPr>
          <p:nvPr/>
        </p:nvSpPr>
        <p:spPr bwMode="auto">
          <a:xfrm>
            <a:off x="4105275" y="28876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y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50197" name="Oval 18"/>
          <p:cNvSpPr>
            <a:spLocks noChangeArrowheads="1"/>
          </p:cNvSpPr>
          <p:nvPr/>
        </p:nvSpPr>
        <p:spPr bwMode="auto">
          <a:xfrm>
            <a:off x="1011238" y="3862388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50198" name="Oval 19"/>
          <p:cNvSpPr>
            <a:spLocks noChangeArrowheads="1"/>
          </p:cNvSpPr>
          <p:nvPr/>
        </p:nvSpPr>
        <p:spPr bwMode="auto">
          <a:xfrm>
            <a:off x="2506663" y="3952875"/>
            <a:ext cx="71437" cy="71438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50199" name="Oval 20"/>
          <p:cNvSpPr>
            <a:spLocks noChangeArrowheads="1"/>
          </p:cNvSpPr>
          <p:nvPr/>
        </p:nvSpPr>
        <p:spPr bwMode="auto">
          <a:xfrm>
            <a:off x="3841750" y="3862388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50200" name="Line 21"/>
          <p:cNvSpPr>
            <a:spLocks noChangeShapeType="1"/>
          </p:cNvSpPr>
          <p:nvPr/>
        </p:nvSpPr>
        <p:spPr bwMode="auto">
          <a:xfrm>
            <a:off x="1239838" y="3971925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50201" name="Line 22"/>
          <p:cNvSpPr>
            <a:spLocks noChangeShapeType="1"/>
          </p:cNvSpPr>
          <p:nvPr/>
        </p:nvSpPr>
        <p:spPr bwMode="auto">
          <a:xfrm flipH="1" flipV="1">
            <a:off x="2611438" y="3971925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50202" name="Text Box 23"/>
          <p:cNvSpPr txBox="1">
            <a:spLocks noChangeArrowheads="1"/>
          </p:cNvSpPr>
          <p:nvPr/>
        </p:nvSpPr>
        <p:spPr bwMode="auto">
          <a:xfrm>
            <a:off x="4778375" y="3786188"/>
            <a:ext cx="4087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r>
              <a:rPr kumimoji="0" lang="en-US" altLang="ja-JP" sz="1800" smtClean="0">
                <a:solidFill>
                  <a:srgbClr val="003399"/>
                </a:solidFill>
                <a:latin typeface="Tahoma" pitchFamily="34" charset="0"/>
                <a:ea typeface="MS PGothic" pitchFamily="34" charset="-128"/>
              </a:rPr>
              <a:t>PNC</a:t>
            </a:r>
            <a:r>
              <a:rPr kumimoji="0" lang="en-US" altLang="ja-JP" sz="1800" smtClean="0">
                <a:latin typeface="Tahoma" pitchFamily="34" charset="0"/>
                <a:ea typeface="MS PGothic" pitchFamily="34" charset="-128"/>
              </a:rPr>
              <a:t>, </a:t>
            </a:r>
            <a:r>
              <a:rPr kumimoji="0" lang="en-US" altLang="ja-JP" sz="1800" dirty="0" smtClean="0">
                <a:latin typeface="Tahoma" pitchFamily="34" charset="0"/>
                <a:ea typeface="MS PGothic" pitchFamily="34" charset="-128"/>
              </a:rPr>
              <a:t>2 s</a:t>
            </a:r>
            <a:r>
              <a:rPr kumimoji="0" lang="en-US" altLang="zh-TW" sz="1800" dirty="0" smtClean="0">
                <a:latin typeface="Tahoma" pitchFamily="34" charset="0"/>
                <a:ea typeface="MS PGothic" pitchFamily="34" charset="-128"/>
              </a:rPr>
              <a:t>teps</a:t>
            </a:r>
            <a:endParaRPr kumimoji="0" lang="en-US" altLang="ja-JP" sz="1800" baseline="-25000" dirty="0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0204" name="Text Box 25"/>
          <p:cNvSpPr txBox="1">
            <a:spLocks noChangeArrowheads="1"/>
          </p:cNvSpPr>
          <p:nvPr/>
        </p:nvSpPr>
        <p:spPr bwMode="auto">
          <a:xfrm>
            <a:off x="4745038" y="1958975"/>
            <a:ext cx="418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r>
              <a:rPr kumimoji="0" lang="en-US" altLang="ja-JP" sz="1800" smtClean="0">
                <a:latin typeface="Tahoma" pitchFamily="34" charset="0"/>
                <a:ea typeface="MS PGothic" pitchFamily="34" charset="-128"/>
              </a:rPr>
              <a:t>Store-and-forward, </a:t>
            </a:r>
            <a:r>
              <a:rPr kumimoji="0" lang="en-US" altLang="ja-JP" sz="1800" dirty="0">
                <a:latin typeface="Tahoma" pitchFamily="34" charset="0"/>
                <a:ea typeface="MS PGothic" pitchFamily="34" charset="-128"/>
              </a:rPr>
              <a:t>4 steps</a:t>
            </a:r>
            <a:endParaRPr kumimoji="0" lang="en-US" altLang="ja-JP" sz="1800" baseline="-25000" dirty="0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0205" name="Text Box 26"/>
          <p:cNvSpPr txBox="1">
            <a:spLocks noChangeArrowheads="1"/>
          </p:cNvSpPr>
          <p:nvPr/>
        </p:nvSpPr>
        <p:spPr bwMode="auto">
          <a:xfrm>
            <a:off x="4770438" y="2905125"/>
            <a:ext cx="353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r>
              <a:rPr kumimoji="0" lang="en-US" altLang="ja-JP" sz="1800" smtClean="0">
                <a:solidFill>
                  <a:srgbClr val="003399"/>
                </a:solidFill>
                <a:latin typeface="Tahoma" pitchFamily="34" charset="0"/>
                <a:ea typeface="MS PGothic" pitchFamily="34" charset="-128"/>
              </a:rPr>
              <a:t>NC</a:t>
            </a:r>
            <a:r>
              <a:rPr kumimoji="0" lang="en-US" altLang="ja-JP" sz="1800" smtClean="0">
                <a:latin typeface="Tahoma" pitchFamily="34" charset="0"/>
                <a:ea typeface="MS PGothic" pitchFamily="34" charset="-128"/>
              </a:rPr>
              <a:t>, </a:t>
            </a:r>
            <a:r>
              <a:rPr kumimoji="0" lang="en-US" altLang="ja-JP" sz="1800" dirty="0">
                <a:latin typeface="Tahoma" pitchFamily="34" charset="0"/>
                <a:ea typeface="MS PGothic" pitchFamily="34" charset="-128"/>
              </a:rPr>
              <a:t>3 s</a:t>
            </a:r>
            <a:r>
              <a:rPr kumimoji="0" lang="en-US" altLang="zh-TW" sz="1800" dirty="0">
                <a:latin typeface="Tahoma" pitchFamily="34" charset="0"/>
                <a:ea typeface="MS PGothic" pitchFamily="34" charset="-128"/>
              </a:rPr>
              <a:t>teps</a:t>
            </a:r>
            <a:endParaRPr kumimoji="0" lang="en-US" altLang="ja-JP" sz="1800" baseline="-25000" dirty="0">
              <a:latin typeface="Tahoma" pitchFamily="34" charset="0"/>
              <a:ea typeface="MS PGothic" pitchFamily="34" charset="-128"/>
            </a:endParaRPr>
          </a:p>
        </p:txBody>
      </p:sp>
      <p:grpSp>
        <p:nvGrpSpPr>
          <p:cNvPr id="50206" name="Group 28"/>
          <p:cNvGrpSpPr>
            <a:grpSpLocks/>
          </p:cNvGrpSpPr>
          <p:nvPr/>
        </p:nvGrpSpPr>
        <p:grpSpPr bwMode="auto">
          <a:xfrm>
            <a:off x="2449513" y="1655763"/>
            <a:ext cx="161925" cy="576262"/>
            <a:chOff x="1485" y="1043"/>
            <a:chExt cx="226" cy="363"/>
          </a:xfrm>
        </p:grpSpPr>
        <p:sp>
          <p:nvSpPr>
            <p:cNvPr id="50208" name="Line 29"/>
            <p:cNvSpPr>
              <a:spLocks noChangeShapeType="1"/>
            </p:cNvSpPr>
            <p:nvPr/>
          </p:nvSpPr>
          <p:spPr bwMode="auto">
            <a:xfrm flipV="1">
              <a:off x="1599" y="1043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>
                <a:cs typeface="Times New Roman" pitchFamily="18" charset="0"/>
              </a:endParaRPr>
            </a:p>
          </p:txBody>
        </p:sp>
        <p:sp>
          <p:nvSpPr>
            <p:cNvPr id="50209" name="Line 30"/>
            <p:cNvSpPr>
              <a:spLocks noChangeShapeType="1"/>
            </p:cNvSpPr>
            <p:nvPr/>
          </p:nvSpPr>
          <p:spPr bwMode="auto">
            <a:xfrm>
              <a:off x="1485" y="1049"/>
              <a:ext cx="113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>
                <a:cs typeface="Times New Roman" pitchFamily="18" charset="0"/>
              </a:endParaRPr>
            </a:p>
          </p:txBody>
        </p:sp>
        <p:sp>
          <p:nvSpPr>
            <p:cNvPr id="50210" name="Line 31"/>
            <p:cNvSpPr>
              <a:spLocks noChangeShapeType="1"/>
            </p:cNvSpPr>
            <p:nvPr/>
          </p:nvSpPr>
          <p:spPr bwMode="auto">
            <a:xfrm flipH="1">
              <a:off x="1598" y="1049"/>
              <a:ext cx="113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>
                <a:cs typeface="Times New Roman" pitchFamily="18" charset="0"/>
              </a:endParaRPr>
            </a:p>
          </p:txBody>
        </p:sp>
      </p:grpSp>
      <p:sp>
        <p:nvSpPr>
          <p:cNvPr id="50207" name="Rectangle 27"/>
          <p:cNvSpPr>
            <a:spLocks noChangeArrowheads="1"/>
          </p:cNvSpPr>
          <p:nvPr/>
        </p:nvSpPr>
        <p:spPr bwMode="auto">
          <a:xfrm>
            <a:off x="719138" y="219075"/>
            <a:ext cx="78057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ja-JP" sz="4000" b="1" dirty="0" smtClean="0">
                <a:solidFill>
                  <a:schemeClr val="tx2"/>
                </a:solidFill>
                <a:latin typeface="Garamond" pitchFamily="18" charset="0"/>
              </a:rPr>
              <a:t>Digital or analog </a:t>
            </a:r>
            <a:r>
              <a:rPr lang="en-US" altLang="ja-JP" sz="4000" b="1" dirty="0" smtClean="0">
                <a:solidFill>
                  <a:schemeClr val="tx2"/>
                </a:solidFill>
                <a:latin typeface="Garamond" pitchFamily="18" charset="0"/>
                <a:sym typeface="Symbol" pitchFamily="18" charset="2"/>
              </a:rPr>
              <a:t>P</a:t>
            </a:r>
            <a:r>
              <a:rPr lang="en-US" altLang="ja-JP" sz="4000" b="1" dirty="0" smtClean="0">
                <a:solidFill>
                  <a:schemeClr val="tx2"/>
                </a:solidFill>
                <a:latin typeface="Garamond" pitchFamily="18" charset="0"/>
              </a:rPr>
              <a:t>NC</a:t>
            </a:r>
            <a:endParaRPr kumimoji="0" lang="en-US" altLang="zh-TW" sz="4000" dirty="0"/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606465" y="3799681"/>
            <a:ext cx="287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 dirty="0">
                <a:ea typeface="MS PGothic" pitchFamily="34" charset="-128"/>
                <a:cs typeface="Times New Roman" pitchFamily="18" charset="0"/>
              </a:rPr>
              <a:t>x</a:t>
            </a:r>
            <a:endParaRPr kumimoji="0" lang="en-US" altLang="ja-JP" sz="1800" i="1" baseline="-25000" dirty="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4105275" y="3788569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y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4" name="Text Box 39"/>
          <p:cNvSpPr txBox="1">
            <a:spLocks noChangeArrowheads="1"/>
          </p:cNvSpPr>
          <p:nvPr/>
        </p:nvSpPr>
        <p:spPr bwMode="auto">
          <a:xfrm>
            <a:off x="4824263" y="4079031"/>
            <a:ext cx="1331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n-US" altLang="zh-CN" sz="1800" dirty="0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Decoding not easy</a:t>
            </a:r>
            <a:endParaRPr kumimoji="0" lang="en-US" altLang="zh-TW" sz="1800" dirty="0">
              <a:solidFill>
                <a:srgbClr val="FF0000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90A8ACC-B836-466A-B1FA-A30A36C21739}" type="slidenum">
              <a:rPr kumimoji="0" lang="en-US" altLang="zh-TW" sz="1200" smtClean="0">
                <a:latin typeface="Garamond" pitchFamily="18" charset="0"/>
              </a:rPr>
              <a:pPr eaLnBrk="1" hangingPunct="1"/>
              <a:t>47</a:t>
            </a:fld>
            <a:endParaRPr kumimoji="0" lang="en-US" altLang="zh-TW" sz="120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141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2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2" presetClass="emph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44" grpId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D:\Users\bobli\Documents\Network Coding\NC talks &amp; Abstracts\242dd42a28e37d3beb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737" y="1"/>
            <a:ext cx="4910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1269095"/>
            <a:ext cx="40309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dirty="0" smtClean="0"/>
              <a:t>李</a:t>
            </a:r>
            <a:r>
              <a:rPr lang="zh-CN" altLang="en-US" sz="2000" smtClean="0"/>
              <a:t>商隐，著</a:t>
            </a:r>
            <a:r>
              <a:rPr lang="zh-CN" altLang="en-US" sz="2000" dirty="0"/>
              <a:t>名诗人。擅长诗歌</a:t>
            </a:r>
            <a:r>
              <a:rPr lang="zh-CN" altLang="en-US" sz="2000"/>
              <a:t>写</a:t>
            </a:r>
            <a:r>
              <a:rPr lang="zh-CN" altLang="en-US" sz="2000" smtClean="0"/>
              <a:t>作，骈</a:t>
            </a:r>
            <a:r>
              <a:rPr lang="zh-CN" altLang="en-US" sz="2000" dirty="0"/>
              <a:t>文文学价值也</a:t>
            </a:r>
            <a:r>
              <a:rPr lang="zh-CN" altLang="en-US" sz="2000"/>
              <a:t>很</a:t>
            </a:r>
            <a:r>
              <a:rPr lang="zh-CN" altLang="en-US" sz="2000" smtClean="0"/>
              <a:t>高，他</a:t>
            </a:r>
            <a:r>
              <a:rPr lang="zh-CN" altLang="en-US" sz="2000" dirty="0"/>
              <a:t>是晚唐最出色的诗人</a:t>
            </a:r>
            <a:r>
              <a:rPr lang="zh-CN" altLang="en-US" sz="2000"/>
              <a:t>之</a:t>
            </a:r>
            <a:r>
              <a:rPr lang="zh-CN" altLang="en-US" sz="2000" smtClean="0"/>
              <a:t>一，和</a:t>
            </a:r>
            <a:r>
              <a:rPr lang="zh-CN" altLang="en-US" sz="2000" dirty="0"/>
              <a:t>杜牧合称“小李</a:t>
            </a:r>
            <a:r>
              <a:rPr lang="zh-CN" altLang="en-US" sz="2000"/>
              <a:t>杜</a:t>
            </a:r>
            <a:r>
              <a:rPr lang="zh-CN" altLang="en-US" sz="2000" smtClean="0"/>
              <a:t>”，与</a:t>
            </a:r>
            <a:r>
              <a:rPr lang="zh-CN" altLang="en-US" sz="2000" dirty="0"/>
              <a:t>温庭筠合称为“温</a:t>
            </a:r>
            <a:r>
              <a:rPr lang="zh-CN" altLang="en-US" sz="2000"/>
              <a:t>李</a:t>
            </a:r>
            <a:r>
              <a:rPr lang="zh-CN" altLang="en-US" sz="2000" smtClean="0"/>
              <a:t>”，因</a:t>
            </a:r>
            <a:r>
              <a:rPr lang="zh-CN" altLang="en-US" sz="2000" dirty="0"/>
              <a:t>诗文与同时期的段成式、温庭筠风格</a:t>
            </a:r>
            <a:r>
              <a:rPr lang="zh-CN" altLang="en-US" sz="2000"/>
              <a:t>相</a:t>
            </a:r>
            <a:r>
              <a:rPr lang="zh-CN" altLang="en-US" sz="2000" smtClean="0"/>
              <a:t>近，且</a:t>
            </a:r>
            <a:r>
              <a:rPr lang="zh-CN" altLang="en-US" sz="2000" dirty="0"/>
              <a:t>三人都在家族里排行第</a:t>
            </a:r>
            <a:r>
              <a:rPr lang="zh-CN" altLang="en-US" sz="2000"/>
              <a:t>十</a:t>
            </a:r>
            <a:r>
              <a:rPr lang="zh-CN" altLang="en-US" sz="2000" smtClean="0"/>
              <a:t>六，故</a:t>
            </a:r>
            <a:r>
              <a:rPr lang="zh-CN" altLang="en-US" sz="2000" dirty="0"/>
              <a:t>并称为“三十六体”。其诗构思</a:t>
            </a:r>
            <a:r>
              <a:rPr lang="zh-CN" altLang="en-US" sz="2000"/>
              <a:t>新</a:t>
            </a:r>
            <a:r>
              <a:rPr lang="zh-CN" altLang="en-US" sz="2000" smtClean="0"/>
              <a:t>奇，风</a:t>
            </a:r>
            <a:r>
              <a:rPr lang="zh-CN" altLang="en-US" sz="2000" dirty="0"/>
              <a:t>格</a:t>
            </a:r>
            <a:r>
              <a:rPr lang="zh-CN" altLang="en-US" sz="2000"/>
              <a:t>秾</a:t>
            </a:r>
            <a:r>
              <a:rPr lang="zh-CN" altLang="en-US" sz="2000" smtClean="0"/>
              <a:t>丽，尤</a:t>
            </a:r>
            <a:r>
              <a:rPr lang="zh-CN" altLang="en-US" sz="2000" dirty="0"/>
              <a:t>其是一些爱情诗和无题诗写得缠绵</a:t>
            </a:r>
            <a:r>
              <a:rPr lang="zh-CN" altLang="en-US" sz="2000"/>
              <a:t>悱</a:t>
            </a:r>
            <a:r>
              <a:rPr lang="zh-CN" altLang="en-US" sz="2000" smtClean="0"/>
              <a:t>恻，优</a:t>
            </a:r>
            <a:r>
              <a:rPr lang="zh-CN" altLang="en-US" sz="2000" dirty="0"/>
              <a:t>美</a:t>
            </a:r>
            <a:r>
              <a:rPr lang="zh-CN" altLang="en-US" sz="2000"/>
              <a:t>动</a:t>
            </a:r>
            <a:r>
              <a:rPr lang="zh-CN" altLang="en-US" sz="2000" smtClean="0"/>
              <a:t>人，广</a:t>
            </a:r>
            <a:r>
              <a:rPr lang="zh-CN" altLang="en-US" sz="2000" dirty="0"/>
              <a:t>为人传诵。但部分诗歌过于</a:t>
            </a:r>
            <a:r>
              <a:rPr lang="zh-CN" altLang="en-US" sz="2000" b="1" dirty="0">
                <a:solidFill>
                  <a:schemeClr val="tx2"/>
                </a:solidFill>
              </a:rPr>
              <a:t>隐晦</a:t>
            </a:r>
            <a:r>
              <a:rPr lang="zh-CN" altLang="en-US" sz="2000" b="1">
                <a:solidFill>
                  <a:schemeClr val="tx2"/>
                </a:solidFill>
              </a:rPr>
              <a:t>迷</a:t>
            </a:r>
            <a:r>
              <a:rPr lang="zh-CN" altLang="en-US" sz="2000" b="1" smtClean="0">
                <a:solidFill>
                  <a:schemeClr val="tx2"/>
                </a:solidFill>
              </a:rPr>
              <a:t>离，难</a:t>
            </a:r>
            <a:r>
              <a:rPr lang="zh-CN" altLang="en-US" sz="2000" b="1" dirty="0">
                <a:solidFill>
                  <a:schemeClr val="tx2"/>
                </a:solidFill>
              </a:rPr>
              <a:t>于</a:t>
            </a:r>
            <a:r>
              <a:rPr lang="zh-CN" altLang="en-US" sz="2000" b="1">
                <a:solidFill>
                  <a:schemeClr val="tx2"/>
                </a:solidFill>
              </a:rPr>
              <a:t>索</a:t>
            </a:r>
            <a:r>
              <a:rPr lang="zh-CN" altLang="en-US" sz="2000" b="1" smtClean="0">
                <a:solidFill>
                  <a:schemeClr val="tx2"/>
                </a:solidFill>
              </a:rPr>
              <a:t>解</a:t>
            </a:r>
            <a:r>
              <a:rPr lang="zh-CN" altLang="en-US" sz="2000" smtClean="0"/>
              <a:t>，至</a:t>
            </a:r>
            <a:r>
              <a:rPr lang="zh-CN" altLang="en-US" sz="2000" dirty="0"/>
              <a:t>有“诗家总爱西</a:t>
            </a:r>
            <a:r>
              <a:rPr lang="zh-CN" altLang="en-US" sz="2000"/>
              <a:t>昆</a:t>
            </a:r>
            <a:r>
              <a:rPr lang="zh-CN" altLang="en-US" sz="2000" smtClean="0"/>
              <a:t>好，独</a:t>
            </a:r>
            <a:r>
              <a:rPr lang="zh-CN" altLang="en-US" sz="2000" dirty="0"/>
              <a:t>恨无人作郑笺”之说。因处于牛李党争的夹缝</a:t>
            </a:r>
            <a:r>
              <a:rPr lang="zh-CN" altLang="en-US" sz="2000"/>
              <a:t>之</a:t>
            </a:r>
            <a:r>
              <a:rPr lang="zh-CN" altLang="en-US" sz="2000" smtClean="0"/>
              <a:t>中，一</a:t>
            </a:r>
            <a:r>
              <a:rPr lang="zh-CN" altLang="en-US" sz="2000" dirty="0"/>
              <a:t>生很不得志。死后葬于家乡沁阳（今沁阳与博爱县交界之处）。作品收录为</a:t>
            </a:r>
            <a:r>
              <a:rPr lang="en-US" altLang="zh-CN" sz="2000" dirty="0"/>
              <a:t>《</a:t>
            </a:r>
            <a:r>
              <a:rPr lang="zh-CN" altLang="en-US" sz="2000" dirty="0"/>
              <a:t>李义山诗集</a:t>
            </a:r>
            <a:r>
              <a:rPr lang="en-US" altLang="zh-CN" sz="2000" dirty="0"/>
              <a:t>》</a:t>
            </a:r>
            <a:r>
              <a:rPr lang="zh-CN" altLang="en-US" sz="2000" dirty="0"/>
              <a:t>。</a:t>
            </a:r>
            <a:endParaRPr lang="en-US" sz="2000" b="1" kern="0" dirty="0">
              <a:solidFill>
                <a:schemeClr val="tx2"/>
              </a:solidFill>
              <a:latin typeface="Garamond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>
          <a:xfrm>
            <a:off x="431540" y="296652"/>
            <a:ext cx="5760640" cy="900435"/>
          </a:xfrm>
        </p:spPr>
        <p:txBody>
          <a:bodyPr/>
          <a:lstStyle/>
          <a:p>
            <a:pPr eaLnBrk="1" hangingPunct="1"/>
            <a:r>
              <a:rPr lang="zh-CN" altLang="en-US" sz="4400" dirty="0">
                <a:ea typeface="Arial Unicode MS" pitchFamily="34" charset="-128"/>
                <a:cs typeface="Arial Unicode MS" pitchFamily="34" charset="-128"/>
              </a:rPr>
              <a:t>百</a:t>
            </a:r>
            <a:r>
              <a:rPr lang="zh-CN" altLang="en-US" sz="4400" dirty="0" smtClean="0">
                <a:ea typeface="Arial Unicode MS" pitchFamily="34" charset="-128"/>
                <a:cs typeface="Arial Unicode MS" pitchFamily="34" charset="-128"/>
              </a:rPr>
              <a:t>度 百</a:t>
            </a:r>
            <a:r>
              <a:rPr lang="zh-CN" altLang="en-US" sz="4400" dirty="0">
                <a:ea typeface="Arial Unicode MS" pitchFamily="34" charset="-128"/>
                <a:cs typeface="Arial Unicode MS" pitchFamily="34" charset="-128"/>
              </a:rPr>
              <a:t>科名</a:t>
            </a:r>
            <a:r>
              <a:rPr lang="zh-CN" altLang="en-US" sz="4400" dirty="0" smtClean="0">
                <a:ea typeface="Arial Unicode MS" pitchFamily="34" charset="-128"/>
                <a:cs typeface="Arial Unicode MS" pitchFamily="34" charset="-128"/>
              </a:rPr>
              <a:t>片</a:t>
            </a:r>
            <a:r>
              <a:rPr lang="en-US" altLang="zh-CN" sz="4400" dirty="0" smtClean="0"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zh-CN" altLang="en-US" sz="4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zh-CN" altLang="en-US" sz="4400" dirty="0" smtClean="0">
                <a:ea typeface="Arial Unicode MS" pitchFamily="34" charset="-128"/>
                <a:cs typeface="Arial Unicode MS" pitchFamily="34" charset="-128"/>
              </a:rPr>
              <a:t>李</a:t>
            </a:r>
            <a:r>
              <a:rPr lang="zh-CN" altLang="en-US" sz="4400" dirty="0">
                <a:ea typeface="Arial Unicode MS" pitchFamily="34" charset="-128"/>
                <a:cs typeface="Arial Unicode MS" pitchFamily="34" charset="-128"/>
              </a:rPr>
              <a:t>商隐</a:t>
            </a:r>
            <a:endParaRPr lang="en-US" altLang="zh-TW" sz="4400" dirty="0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3455876" y="4271468"/>
            <a:ext cx="1224136" cy="1646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399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4608004" y="3861048"/>
            <a:ext cx="1331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n-US" altLang="zh-CN" sz="1800" dirty="0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Decoding not easy</a:t>
            </a:r>
            <a:endParaRPr kumimoji="0" lang="en-US" altLang="zh-TW" sz="1800" dirty="0">
              <a:solidFill>
                <a:srgbClr val="FF0000"/>
              </a:solidFill>
              <a:latin typeface="Tahoma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2615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D:\Users\bobli\Documents\Network Coding\NC talks &amp; Abstracts\242dd42a28e37d3beb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737" y="1"/>
            <a:ext cx="4910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1269095"/>
            <a:ext cx="40309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dirty="0" smtClean="0"/>
              <a:t>李</a:t>
            </a:r>
            <a:r>
              <a:rPr lang="zh-CN" altLang="en-US" sz="2000" smtClean="0"/>
              <a:t>商隐，著</a:t>
            </a:r>
            <a:r>
              <a:rPr lang="zh-CN" altLang="en-US" sz="2000" dirty="0"/>
              <a:t>名诗人。擅长诗歌</a:t>
            </a:r>
            <a:r>
              <a:rPr lang="zh-CN" altLang="en-US" sz="2000"/>
              <a:t>写</a:t>
            </a:r>
            <a:r>
              <a:rPr lang="zh-CN" altLang="en-US" sz="2000" smtClean="0"/>
              <a:t>作，骈</a:t>
            </a:r>
            <a:r>
              <a:rPr lang="zh-CN" altLang="en-US" sz="2000" dirty="0"/>
              <a:t>文文学价值也</a:t>
            </a:r>
            <a:r>
              <a:rPr lang="zh-CN" altLang="en-US" sz="2000"/>
              <a:t>很</a:t>
            </a:r>
            <a:r>
              <a:rPr lang="zh-CN" altLang="en-US" sz="2000" smtClean="0"/>
              <a:t>高，他</a:t>
            </a:r>
            <a:r>
              <a:rPr lang="zh-CN" altLang="en-US" sz="2000" dirty="0"/>
              <a:t>是晚唐最出色的诗人</a:t>
            </a:r>
            <a:r>
              <a:rPr lang="zh-CN" altLang="en-US" sz="2000"/>
              <a:t>之</a:t>
            </a:r>
            <a:r>
              <a:rPr lang="zh-CN" altLang="en-US" sz="2000" smtClean="0"/>
              <a:t>一，和</a:t>
            </a:r>
            <a:r>
              <a:rPr lang="zh-CN" altLang="en-US" sz="2000" dirty="0"/>
              <a:t>杜牧合称“小李</a:t>
            </a:r>
            <a:r>
              <a:rPr lang="zh-CN" altLang="en-US" sz="2000"/>
              <a:t>杜</a:t>
            </a:r>
            <a:r>
              <a:rPr lang="zh-CN" altLang="en-US" sz="2000" smtClean="0"/>
              <a:t>”，与</a:t>
            </a:r>
            <a:r>
              <a:rPr lang="zh-CN" altLang="en-US" sz="2000" dirty="0"/>
              <a:t>温庭筠合称为“温</a:t>
            </a:r>
            <a:r>
              <a:rPr lang="zh-CN" altLang="en-US" sz="2000"/>
              <a:t>李</a:t>
            </a:r>
            <a:r>
              <a:rPr lang="zh-CN" altLang="en-US" sz="2000" smtClean="0"/>
              <a:t>”，因</a:t>
            </a:r>
            <a:r>
              <a:rPr lang="zh-CN" altLang="en-US" sz="2000" dirty="0"/>
              <a:t>诗文与同时期的段成式、温庭筠风格</a:t>
            </a:r>
            <a:r>
              <a:rPr lang="zh-CN" altLang="en-US" sz="2000"/>
              <a:t>相</a:t>
            </a:r>
            <a:r>
              <a:rPr lang="zh-CN" altLang="en-US" sz="2000" smtClean="0"/>
              <a:t>近，且</a:t>
            </a:r>
            <a:r>
              <a:rPr lang="zh-CN" altLang="en-US" sz="2000" dirty="0"/>
              <a:t>三人都在家族里排行第</a:t>
            </a:r>
            <a:r>
              <a:rPr lang="zh-CN" altLang="en-US" sz="2000"/>
              <a:t>十</a:t>
            </a:r>
            <a:r>
              <a:rPr lang="zh-CN" altLang="en-US" sz="2000" smtClean="0"/>
              <a:t>六，故</a:t>
            </a:r>
            <a:r>
              <a:rPr lang="zh-CN" altLang="en-US" sz="2000" dirty="0"/>
              <a:t>并称为“三十六体”。其诗构思</a:t>
            </a:r>
            <a:r>
              <a:rPr lang="zh-CN" altLang="en-US" sz="2000"/>
              <a:t>新</a:t>
            </a:r>
            <a:r>
              <a:rPr lang="zh-CN" altLang="en-US" sz="2000" smtClean="0"/>
              <a:t>奇，风</a:t>
            </a:r>
            <a:r>
              <a:rPr lang="zh-CN" altLang="en-US" sz="2000" dirty="0"/>
              <a:t>格</a:t>
            </a:r>
            <a:r>
              <a:rPr lang="zh-CN" altLang="en-US" sz="2000"/>
              <a:t>秾</a:t>
            </a:r>
            <a:r>
              <a:rPr lang="zh-CN" altLang="en-US" sz="2000" smtClean="0"/>
              <a:t>丽，尤</a:t>
            </a:r>
            <a:r>
              <a:rPr lang="zh-CN" altLang="en-US" sz="2000" dirty="0"/>
              <a:t>其是一些爱情诗和无题诗写得缠绵</a:t>
            </a:r>
            <a:r>
              <a:rPr lang="zh-CN" altLang="en-US" sz="2000"/>
              <a:t>悱</a:t>
            </a:r>
            <a:r>
              <a:rPr lang="zh-CN" altLang="en-US" sz="2000" smtClean="0"/>
              <a:t>恻，优</a:t>
            </a:r>
            <a:r>
              <a:rPr lang="zh-CN" altLang="en-US" sz="2000" dirty="0"/>
              <a:t>美</a:t>
            </a:r>
            <a:r>
              <a:rPr lang="zh-CN" altLang="en-US" sz="2000"/>
              <a:t>动</a:t>
            </a:r>
            <a:r>
              <a:rPr lang="zh-CN" altLang="en-US" sz="2000" smtClean="0"/>
              <a:t>人，广</a:t>
            </a:r>
            <a:r>
              <a:rPr lang="zh-CN" altLang="en-US" sz="2000" dirty="0"/>
              <a:t>为人传诵。但部分诗歌过于</a:t>
            </a:r>
            <a:r>
              <a:rPr lang="zh-CN" altLang="en-US" sz="2000" b="1" dirty="0">
                <a:solidFill>
                  <a:schemeClr val="tx2"/>
                </a:solidFill>
              </a:rPr>
              <a:t>隐晦</a:t>
            </a:r>
            <a:r>
              <a:rPr lang="zh-CN" altLang="en-US" sz="2000" b="1">
                <a:solidFill>
                  <a:schemeClr val="tx2"/>
                </a:solidFill>
              </a:rPr>
              <a:t>迷</a:t>
            </a:r>
            <a:r>
              <a:rPr lang="zh-CN" altLang="en-US" sz="2000" b="1" smtClean="0">
                <a:solidFill>
                  <a:schemeClr val="tx2"/>
                </a:solidFill>
              </a:rPr>
              <a:t>离，难</a:t>
            </a:r>
            <a:r>
              <a:rPr lang="zh-CN" altLang="en-US" sz="2000" b="1" dirty="0">
                <a:solidFill>
                  <a:schemeClr val="tx2"/>
                </a:solidFill>
              </a:rPr>
              <a:t>于</a:t>
            </a:r>
            <a:r>
              <a:rPr lang="zh-CN" altLang="en-US" sz="2000" b="1">
                <a:solidFill>
                  <a:schemeClr val="tx2"/>
                </a:solidFill>
              </a:rPr>
              <a:t>索</a:t>
            </a:r>
            <a:r>
              <a:rPr lang="zh-CN" altLang="en-US" sz="2000" b="1" smtClean="0">
                <a:solidFill>
                  <a:schemeClr val="tx2"/>
                </a:solidFill>
              </a:rPr>
              <a:t>解</a:t>
            </a:r>
            <a:r>
              <a:rPr lang="zh-CN" altLang="en-US" sz="2000" smtClean="0"/>
              <a:t>，至</a:t>
            </a:r>
            <a:r>
              <a:rPr lang="zh-CN" altLang="en-US" sz="2000" dirty="0"/>
              <a:t>有“诗家总爱西</a:t>
            </a:r>
            <a:r>
              <a:rPr lang="zh-CN" altLang="en-US" sz="2000"/>
              <a:t>昆</a:t>
            </a:r>
            <a:r>
              <a:rPr lang="zh-CN" altLang="en-US" sz="2000" smtClean="0"/>
              <a:t>好，独</a:t>
            </a:r>
            <a:r>
              <a:rPr lang="zh-CN" altLang="en-US" sz="2000" dirty="0"/>
              <a:t>恨无人作郑笺”之说。因处于牛李党争的夹缝</a:t>
            </a:r>
            <a:r>
              <a:rPr lang="zh-CN" altLang="en-US" sz="2000"/>
              <a:t>之</a:t>
            </a:r>
            <a:r>
              <a:rPr lang="zh-CN" altLang="en-US" sz="2000" smtClean="0"/>
              <a:t>中，一</a:t>
            </a:r>
            <a:r>
              <a:rPr lang="zh-CN" altLang="en-US" sz="2000" dirty="0"/>
              <a:t>生很不得志。死后葬于家乡沁阳（今沁阳与博爱县交界之处）。作品收录为</a:t>
            </a:r>
            <a:r>
              <a:rPr lang="en-US" altLang="zh-CN" sz="2000" dirty="0"/>
              <a:t>《</a:t>
            </a:r>
            <a:r>
              <a:rPr lang="zh-CN" altLang="en-US" sz="2000" dirty="0"/>
              <a:t>李义山诗集</a:t>
            </a:r>
            <a:r>
              <a:rPr lang="en-US" altLang="zh-CN" sz="2000" dirty="0"/>
              <a:t>》</a:t>
            </a:r>
            <a:r>
              <a:rPr lang="zh-CN" altLang="en-US" sz="2000" dirty="0"/>
              <a:t>。</a:t>
            </a:r>
            <a:endParaRPr lang="en-US" sz="2000" b="1" kern="0" dirty="0">
              <a:solidFill>
                <a:schemeClr val="tx2"/>
              </a:solidFill>
              <a:latin typeface="Garamond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>
          <a:xfrm>
            <a:off x="431540" y="296652"/>
            <a:ext cx="5760640" cy="900435"/>
          </a:xfrm>
        </p:spPr>
        <p:txBody>
          <a:bodyPr/>
          <a:lstStyle/>
          <a:p>
            <a:pPr eaLnBrk="1" hangingPunct="1"/>
            <a:r>
              <a:rPr lang="zh-CN" altLang="en-US" sz="4400" dirty="0">
                <a:ea typeface="Arial Unicode MS" pitchFamily="34" charset="-128"/>
                <a:cs typeface="Arial Unicode MS" pitchFamily="34" charset="-128"/>
              </a:rPr>
              <a:t>百</a:t>
            </a:r>
            <a:r>
              <a:rPr lang="zh-CN" altLang="en-US" sz="4400" dirty="0" smtClean="0">
                <a:ea typeface="Arial Unicode MS" pitchFamily="34" charset="-128"/>
                <a:cs typeface="Arial Unicode MS" pitchFamily="34" charset="-128"/>
              </a:rPr>
              <a:t>度 百</a:t>
            </a:r>
            <a:r>
              <a:rPr lang="zh-CN" altLang="en-US" sz="4400" dirty="0">
                <a:ea typeface="Arial Unicode MS" pitchFamily="34" charset="-128"/>
                <a:cs typeface="Arial Unicode MS" pitchFamily="34" charset="-128"/>
              </a:rPr>
              <a:t>科名</a:t>
            </a:r>
            <a:r>
              <a:rPr lang="zh-CN" altLang="en-US" sz="4400" dirty="0" smtClean="0">
                <a:ea typeface="Arial Unicode MS" pitchFamily="34" charset="-128"/>
                <a:cs typeface="Arial Unicode MS" pitchFamily="34" charset="-128"/>
              </a:rPr>
              <a:t>片</a:t>
            </a:r>
            <a:r>
              <a:rPr lang="en-US" altLang="zh-CN" sz="4400" dirty="0" smtClean="0"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zh-CN" altLang="en-US" sz="4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zh-CN" altLang="en-US" sz="4400" dirty="0" smtClean="0">
                <a:ea typeface="Arial Unicode MS" pitchFamily="34" charset="-128"/>
                <a:cs typeface="Arial Unicode MS" pitchFamily="34" charset="-128"/>
              </a:rPr>
              <a:t>李</a:t>
            </a:r>
            <a:r>
              <a:rPr lang="zh-CN" altLang="en-US" sz="4400" dirty="0">
                <a:ea typeface="Arial Unicode MS" pitchFamily="34" charset="-128"/>
                <a:cs typeface="Arial Unicode MS" pitchFamily="34" charset="-128"/>
              </a:rPr>
              <a:t>商隐</a:t>
            </a:r>
            <a:endParaRPr lang="en-US" altLang="zh-TW" sz="44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233737" y="3378508"/>
            <a:ext cx="4910263" cy="347949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7" name="Text Box 39"/>
          <p:cNvSpPr txBox="1">
            <a:spLocks noChangeArrowheads="1"/>
          </p:cNvSpPr>
          <p:nvPr/>
        </p:nvSpPr>
        <p:spPr bwMode="auto">
          <a:xfrm>
            <a:off x="4608004" y="3861048"/>
            <a:ext cx="1331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n-US" altLang="zh-CN" sz="1800" dirty="0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Decoding not easy</a:t>
            </a:r>
            <a:endParaRPr kumimoji="0" lang="en-US" altLang="zh-TW" sz="1800" dirty="0">
              <a:solidFill>
                <a:srgbClr val="FF0000"/>
              </a:solidFill>
              <a:latin typeface="Tahoma" pitchFamily="34" charset="0"/>
              <a:ea typeface="MS PGothic" pitchFamily="34" charset="-128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3455876" y="4271468"/>
            <a:ext cx="1224136" cy="1646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5940152" y="3948411"/>
            <a:ext cx="1116124" cy="1615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7092280" y="3501008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 smtClean="0"/>
              <a:t>宗</a:t>
            </a:r>
            <a:r>
              <a:rPr lang="zh-TW" altLang="en-US" sz="2000" dirty="0"/>
              <a:t>法</a:t>
            </a:r>
            <a:r>
              <a:rPr lang="zh-CN" altLang="en-US" sz="2000" dirty="0" smtClean="0">
                <a:solidFill>
                  <a:srgbClr val="000000"/>
                </a:solidFill>
              </a:rPr>
              <a:t>李</a:t>
            </a:r>
            <a:r>
              <a:rPr lang="zh-CN" altLang="en-US" sz="2000" dirty="0">
                <a:solidFill>
                  <a:srgbClr val="000000"/>
                </a:solidFill>
              </a:rPr>
              <a:t>商</a:t>
            </a:r>
            <a:r>
              <a:rPr lang="zh-CN" altLang="en-US" sz="2000" dirty="0" smtClean="0">
                <a:solidFill>
                  <a:srgbClr val="000000"/>
                </a:solidFill>
              </a:rPr>
              <a:t>隐</a:t>
            </a:r>
            <a:endParaRPr lang="en-US" altLang="zh-CN" sz="2000" dirty="0" smtClean="0">
              <a:solidFill>
                <a:srgbClr val="000000"/>
              </a:solidFill>
            </a:endParaRPr>
          </a:p>
          <a:p>
            <a:pPr algn="ctr"/>
            <a:r>
              <a:rPr lang="en-US" altLang="zh-CN" sz="2000" dirty="0" smtClean="0">
                <a:solidFill>
                  <a:srgbClr val="000000"/>
                </a:solidFill>
              </a:rPr>
              <a:t>= A </a:t>
            </a:r>
            <a:r>
              <a:rPr lang="en-US" altLang="zh-CN" sz="2000" b="1" dirty="0" smtClean="0">
                <a:solidFill>
                  <a:srgbClr val="FF9900"/>
                </a:solidFill>
              </a:rPr>
              <a:t>gold</a:t>
            </a:r>
            <a:r>
              <a:rPr lang="en-US" altLang="zh-CN" sz="2000" dirty="0" smtClean="0">
                <a:solidFill>
                  <a:srgbClr val="000000"/>
                </a:solidFill>
              </a:rPr>
              <a:t> mine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6912260" y="4359356"/>
            <a:ext cx="2180423" cy="1166284"/>
          </a:xfrm>
          <a:prstGeom prst="irregularSeal1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zh-TW">
              <a:latin typeface="Arial" charset="0"/>
            </a:endParaRPr>
          </a:p>
        </p:txBody>
      </p:sp>
      <p:cxnSp>
        <p:nvCxnSpPr>
          <p:cNvPr id="15" name="Straight Arrow Connector 14"/>
          <p:cNvCxnSpPr>
            <a:endCxn id="18" idx="0"/>
          </p:cNvCxnSpPr>
          <p:nvPr/>
        </p:nvCxnSpPr>
        <p:spPr bwMode="auto">
          <a:xfrm>
            <a:off x="7956376" y="4257092"/>
            <a:ext cx="0" cy="49650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ectangle 17"/>
          <p:cNvSpPr/>
          <p:nvPr/>
        </p:nvSpPr>
        <p:spPr>
          <a:xfrm>
            <a:off x="7128284" y="4753597"/>
            <a:ext cx="16561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2"/>
                </a:solidFill>
              </a:rPr>
              <a:t>西昆</a:t>
            </a:r>
            <a:r>
              <a:rPr lang="zh-TW" altLang="en-US" sz="2000" dirty="0" smtClean="0"/>
              <a:t>体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 </a:t>
            </a:r>
            <a:r>
              <a:rPr lang="zh-TW" altLang="en-US" sz="2000" dirty="0"/>
              <a:t>诗派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7752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bobli\Documents\Network Coding\NC talks &amp; Abstracts\imagesCARNH7Y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" y="0"/>
            <a:ext cx="7630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75956" y="8620"/>
            <a:ext cx="496804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ea typeface="Arial Unicode MS" pitchFamily="34" charset="-128"/>
                <a:cs typeface="Arial Unicode MS" pitchFamily="34" charset="-128"/>
              </a:rPr>
              <a:t>               </a:t>
            </a:r>
            <a:r>
              <a:rPr lang="zh-CN" altLang="en-US" sz="2000" dirty="0" smtClean="0"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n-US" altLang="zh-CN" sz="2000" dirty="0"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altLang="zh-CN" sz="2000" dirty="0">
                <a:ea typeface="Arial Unicode MS" pitchFamily="34" charset="-128"/>
                <a:cs typeface="Arial Unicode MS" pitchFamily="34" charset="-128"/>
              </a:rPr>
            </a:br>
            <a:r>
              <a:rPr lang="en-US" altLang="zh-CN" sz="2000" dirty="0" smtClean="0">
                <a:ea typeface="Arial Unicode MS" pitchFamily="34" charset="-128"/>
                <a:cs typeface="Arial Unicode MS" pitchFamily="34" charset="-128"/>
              </a:rPr>
              <a:t>              </a:t>
            </a:r>
            <a:r>
              <a:rPr lang="zh-CN" altLang="en-US" sz="2000" b="1" dirty="0" smtClean="0"/>
              <a:t>李白</a:t>
            </a:r>
            <a:r>
              <a:rPr lang="zh-CN" altLang="en-US" sz="2000" dirty="0" smtClean="0"/>
              <a:t>（</a:t>
            </a:r>
            <a:r>
              <a:rPr lang="en-US" altLang="zh-CN" sz="2000" dirty="0"/>
              <a:t>701</a:t>
            </a:r>
            <a:r>
              <a:rPr lang="zh-CN" altLang="en-US" sz="2000" dirty="0"/>
              <a:t>年－</a:t>
            </a:r>
            <a:r>
              <a:rPr lang="en-US" altLang="zh-CN" sz="2000" dirty="0"/>
              <a:t>762</a:t>
            </a:r>
            <a:r>
              <a:rPr lang="zh-CN" altLang="en-US" sz="2000" dirty="0" smtClean="0"/>
              <a:t>），字</a:t>
            </a:r>
            <a:r>
              <a:rPr lang="zh-CN" altLang="en-US" sz="2000" dirty="0"/>
              <a:t>太</a:t>
            </a:r>
            <a:r>
              <a:rPr lang="zh-CN" altLang="en-US" sz="2000" dirty="0" smtClean="0"/>
              <a:t>白，号</a:t>
            </a:r>
            <a:r>
              <a:rPr lang="zh-CN" altLang="en-US" sz="2000" dirty="0"/>
              <a:t>青莲居</a:t>
            </a:r>
            <a:r>
              <a:rPr lang="zh-CN" altLang="en-US" sz="2000" dirty="0" smtClean="0"/>
              <a:t>士，唐</a:t>
            </a:r>
            <a:r>
              <a:rPr lang="zh-CN" altLang="en-US" sz="2000" dirty="0"/>
              <a:t>朝诗</a:t>
            </a:r>
            <a:r>
              <a:rPr lang="zh-CN" altLang="en-US" sz="2000" dirty="0" smtClean="0"/>
              <a:t>人，有</a:t>
            </a:r>
            <a:r>
              <a:rPr lang="zh-CN" altLang="en-US" sz="2000" dirty="0"/>
              <a:t>“诗仙”之</a:t>
            </a:r>
            <a:r>
              <a:rPr lang="zh-CN" altLang="en-US" sz="2000" dirty="0" smtClean="0"/>
              <a:t>称，伟</a:t>
            </a:r>
            <a:r>
              <a:rPr lang="zh-CN" altLang="en-US" sz="2000" dirty="0"/>
              <a:t>大的浪漫主义诗人。汉</a:t>
            </a:r>
            <a:r>
              <a:rPr lang="zh-CN" altLang="en-US" sz="2000" dirty="0" smtClean="0"/>
              <a:t>族，出</a:t>
            </a:r>
            <a:r>
              <a:rPr lang="zh-CN" altLang="en-US" sz="2000" dirty="0"/>
              <a:t>生于剑南道之绵州（今四川绵阳江油市青莲乡</a:t>
            </a:r>
            <a:r>
              <a:rPr lang="zh-CN" altLang="en-US" sz="2000" dirty="0" smtClean="0"/>
              <a:t>），一</a:t>
            </a:r>
            <a:r>
              <a:rPr lang="zh-CN" altLang="en-US" sz="2000" dirty="0"/>
              <a:t>说</a:t>
            </a:r>
            <a:r>
              <a:rPr lang="zh-CN" altLang="en-US" sz="2000" b="1" dirty="0">
                <a:solidFill>
                  <a:schemeClr val="tx2"/>
                </a:solidFill>
              </a:rPr>
              <a:t>生于西域</a:t>
            </a:r>
            <a:r>
              <a:rPr lang="zh-CN" altLang="en-US" sz="2000" dirty="0"/>
              <a:t>碎叶城（今吉尔吉斯斯坦托克马克</a:t>
            </a:r>
            <a:r>
              <a:rPr lang="zh-CN" altLang="en-US" sz="2000" dirty="0" smtClean="0"/>
              <a:t>），</a:t>
            </a:r>
            <a:r>
              <a:rPr lang="en-US" altLang="zh-CN" sz="2000" dirty="0" smtClean="0"/>
              <a:t>5</a:t>
            </a:r>
            <a:r>
              <a:rPr lang="zh-CN" altLang="en-US" sz="2000" dirty="0"/>
              <a:t>岁随父迁至剑南道之绵州（巴西郡）昌隆县（</a:t>
            </a:r>
            <a:r>
              <a:rPr lang="en-US" altLang="zh-CN" sz="2000" dirty="0"/>
              <a:t>712</a:t>
            </a:r>
            <a:r>
              <a:rPr lang="zh-CN" altLang="en-US" sz="2000" dirty="0"/>
              <a:t>年更名为昌明县</a:t>
            </a:r>
            <a:r>
              <a:rPr lang="zh-CN" altLang="en-US" sz="2000" dirty="0" smtClean="0"/>
              <a:t>），</a:t>
            </a:r>
            <a:r>
              <a:rPr lang="zh-CN" altLang="en-US" sz="2000" b="1" dirty="0" smtClean="0">
                <a:solidFill>
                  <a:schemeClr val="tx2"/>
                </a:solidFill>
              </a:rPr>
              <a:t>祖</a:t>
            </a:r>
            <a:r>
              <a:rPr lang="zh-CN" altLang="en-US" sz="2000" b="1" dirty="0">
                <a:solidFill>
                  <a:schemeClr val="tx2"/>
                </a:solidFill>
              </a:rPr>
              <a:t>籍陇西</a:t>
            </a:r>
            <a:r>
              <a:rPr lang="zh-CN" altLang="en-US" sz="2000" dirty="0"/>
              <a:t>郡成纪县（今甘肃天水市秦安县</a:t>
            </a:r>
            <a:r>
              <a:rPr lang="zh-CN" altLang="en-US" sz="2000" dirty="0" smtClean="0"/>
              <a:t>）。  </a:t>
            </a:r>
            <a:endParaRPr lang="en-US" altLang="zh-CN" sz="2000" dirty="0" smtClean="0"/>
          </a:p>
          <a:p>
            <a:r>
              <a:rPr lang="en-US" altLang="zh-CN" sz="2000" dirty="0"/>
              <a:t> </a:t>
            </a:r>
            <a:r>
              <a:rPr lang="en-US" altLang="zh-CN" sz="2000" dirty="0" smtClean="0"/>
              <a:t>                         </a:t>
            </a:r>
            <a:r>
              <a:rPr lang="zh-CN" altLang="en-US" sz="2000" dirty="0" smtClean="0"/>
              <a:t>其</a:t>
            </a:r>
            <a:r>
              <a:rPr lang="zh-CN" altLang="en-US" sz="2000" dirty="0"/>
              <a:t>父李</a:t>
            </a:r>
            <a:r>
              <a:rPr lang="zh-CN" altLang="en-US" sz="2000" dirty="0" smtClean="0"/>
              <a:t>客，育</a:t>
            </a:r>
            <a:r>
              <a:rPr lang="zh-CN" altLang="en-US" sz="2000" dirty="0"/>
              <a:t>二子（伯禽</a:t>
            </a:r>
            <a:r>
              <a:rPr lang="zh-CN" altLang="en-US" sz="2000" dirty="0" smtClean="0"/>
              <a:t>、 </a:t>
            </a:r>
            <a:endParaRPr lang="en-US" altLang="zh-CN" sz="2000" dirty="0" smtClean="0"/>
          </a:p>
          <a:p>
            <a:r>
              <a:rPr lang="en-US" altLang="zh-CN" sz="2000" dirty="0"/>
              <a:t> </a:t>
            </a:r>
            <a:r>
              <a:rPr lang="en-US" altLang="zh-CN" sz="2000" dirty="0" smtClean="0"/>
              <a:t>                              </a:t>
            </a:r>
            <a:r>
              <a:rPr lang="zh-CN" altLang="en-US" sz="2000" dirty="0" smtClean="0"/>
              <a:t>天</a:t>
            </a:r>
            <a:r>
              <a:rPr lang="zh-CN" altLang="en-US" sz="2000" dirty="0"/>
              <a:t>然）一女（平阳）。</a:t>
            </a:r>
            <a:r>
              <a:rPr lang="zh-CN" altLang="en-US" sz="2000" dirty="0" smtClean="0"/>
              <a:t>存</a:t>
            </a:r>
            <a:endParaRPr lang="en-US" altLang="zh-CN" sz="2000" dirty="0" smtClean="0"/>
          </a:p>
          <a:p>
            <a:r>
              <a:rPr lang="en-US" altLang="zh-CN" sz="2000" dirty="0"/>
              <a:t> </a:t>
            </a:r>
            <a:r>
              <a:rPr lang="en-US" altLang="zh-CN" sz="2000" dirty="0" smtClean="0"/>
              <a:t>                                </a:t>
            </a:r>
            <a:r>
              <a:rPr lang="zh-CN" altLang="en-US" sz="2000" dirty="0" smtClean="0"/>
              <a:t>世</a:t>
            </a:r>
            <a:r>
              <a:rPr lang="zh-CN" altLang="en-US" sz="2000" dirty="0"/>
              <a:t>诗文千余</a:t>
            </a:r>
            <a:r>
              <a:rPr lang="zh-CN" altLang="en-US" sz="2000" dirty="0" smtClean="0"/>
              <a:t>篇，代</a:t>
            </a:r>
            <a:r>
              <a:rPr lang="zh-CN" altLang="en-US" sz="2000" dirty="0"/>
              <a:t>表</a:t>
            </a:r>
            <a:r>
              <a:rPr lang="zh-CN" altLang="en-US" sz="2000" dirty="0" smtClean="0"/>
              <a:t>作</a:t>
            </a:r>
            <a:endParaRPr lang="en-US" altLang="zh-CN" sz="2000" dirty="0" smtClean="0"/>
          </a:p>
          <a:p>
            <a:r>
              <a:rPr lang="en-US" altLang="zh-CN" sz="2000" dirty="0"/>
              <a:t> </a:t>
            </a:r>
            <a:r>
              <a:rPr lang="en-US" altLang="zh-CN" sz="2000" dirty="0" smtClean="0"/>
              <a:t>                                      </a:t>
            </a:r>
            <a:r>
              <a:rPr lang="zh-CN" altLang="en-US" sz="2000" dirty="0" smtClean="0"/>
              <a:t>有</a:t>
            </a:r>
            <a:r>
              <a:rPr lang="en-US" altLang="zh-CN" sz="2000" dirty="0"/>
              <a:t>《</a:t>
            </a:r>
            <a:r>
              <a:rPr lang="zh-CN" altLang="en-US" sz="2000" dirty="0"/>
              <a:t>蜀道难</a:t>
            </a:r>
            <a:r>
              <a:rPr lang="en-US" altLang="zh-CN" sz="2000" dirty="0"/>
              <a:t>》</a:t>
            </a:r>
            <a:r>
              <a:rPr lang="zh-CN" altLang="en-US" sz="2000" dirty="0"/>
              <a:t>、</a:t>
            </a:r>
            <a:r>
              <a:rPr lang="en-US" altLang="zh-CN" sz="2000" dirty="0"/>
              <a:t>《</a:t>
            </a:r>
            <a:r>
              <a:rPr lang="zh-CN" altLang="en-US" sz="2000" dirty="0" smtClean="0"/>
              <a:t>将</a:t>
            </a:r>
            <a:endParaRPr lang="en-US" altLang="zh-CN" sz="2000" dirty="0" smtClean="0"/>
          </a:p>
          <a:p>
            <a:r>
              <a:rPr lang="en-US" altLang="zh-CN" sz="2000" dirty="0"/>
              <a:t> </a:t>
            </a:r>
            <a:r>
              <a:rPr lang="en-US" altLang="zh-CN" sz="2000" dirty="0" smtClean="0"/>
              <a:t>                                        </a:t>
            </a:r>
            <a:r>
              <a:rPr lang="zh-CN" altLang="en-US" sz="2000" dirty="0" smtClean="0"/>
              <a:t>进</a:t>
            </a:r>
            <a:r>
              <a:rPr lang="zh-CN" altLang="en-US" sz="2000" dirty="0"/>
              <a:t>酒</a:t>
            </a:r>
            <a:r>
              <a:rPr lang="en-US" altLang="zh-CN" sz="2000" dirty="0"/>
              <a:t>》</a:t>
            </a:r>
            <a:r>
              <a:rPr lang="zh-CN" altLang="en-US" sz="2000" dirty="0"/>
              <a:t>等诗</a:t>
            </a:r>
            <a:r>
              <a:rPr lang="zh-CN" altLang="en-US" sz="2000" dirty="0" smtClean="0"/>
              <a:t>篇，有</a:t>
            </a:r>
            <a:endParaRPr lang="en-US" altLang="zh-CN" sz="2000" dirty="0" smtClean="0"/>
          </a:p>
          <a:p>
            <a:r>
              <a:rPr lang="en-US" altLang="zh-CN" sz="2000" dirty="0"/>
              <a:t> </a:t>
            </a:r>
            <a:r>
              <a:rPr lang="en-US" altLang="zh-CN" sz="2000" dirty="0" smtClean="0"/>
              <a:t>                                         《</a:t>
            </a:r>
            <a:r>
              <a:rPr lang="zh-CN" altLang="en-US" sz="2000" dirty="0"/>
              <a:t>李太白集</a:t>
            </a:r>
            <a:r>
              <a:rPr lang="en-US" altLang="zh-CN" sz="2000" dirty="0"/>
              <a:t>》</a:t>
            </a:r>
            <a:r>
              <a:rPr lang="zh-CN" altLang="en-US" sz="2000" dirty="0"/>
              <a:t>传世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r>
              <a:rPr lang="en-US" altLang="zh-CN" sz="2000" dirty="0"/>
              <a:t> </a:t>
            </a:r>
            <a:r>
              <a:rPr lang="en-US" altLang="zh-CN" sz="2000" dirty="0" smtClean="0"/>
              <a:t>                                            762</a:t>
            </a:r>
            <a:r>
              <a:rPr lang="zh-CN" altLang="en-US" sz="2000" dirty="0"/>
              <a:t>年病逝于安</a:t>
            </a:r>
            <a:r>
              <a:rPr lang="zh-CN" altLang="en-US" sz="2000" dirty="0" smtClean="0"/>
              <a:t>徽</a:t>
            </a:r>
            <a:endParaRPr lang="en-US" altLang="zh-CN" sz="2000" dirty="0" smtClean="0"/>
          </a:p>
          <a:p>
            <a:r>
              <a:rPr lang="en-US" altLang="zh-CN" sz="2000" dirty="0"/>
              <a:t> </a:t>
            </a:r>
            <a:r>
              <a:rPr lang="en-US" altLang="zh-CN" sz="2000" dirty="0" smtClean="0"/>
              <a:t>                                                  </a:t>
            </a:r>
            <a:r>
              <a:rPr lang="zh-CN" altLang="en-US" sz="2000" dirty="0" smtClean="0"/>
              <a:t>当涂，享</a:t>
            </a:r>
            <a:r>
              <a:rPr lang="zh-CN" altLang="en-US" sz="2000" dirty="0"/>
              <a:t>年</a:t>
            </a:r>
            <a:r>
              <a:rPr lang="en-US" altLang="zh-CN" sz="2000" dirty="0" smtClean="0"/>
              <a:t>61</a:t>
            </a:r>
          </a:p>
          <a:p>
            <a:r>
              <a:rPr lang="en-US" altLang="zh-CN" sz="2000" dirty="0"/>
              <a:t> </a:t>
            </a:r>
            <a:r>
              <a:rPr lang="en-US" altLang="zh-CN" sz="2000" dirty="0" smtClean="0"/>
              <a:t>                                                     </a:t>
            </a:r>
            <a:r>
              <a:rPr lang="zh-CN" altLang="en-US" sz="2000" dirty="0" smtClean="0"/>
              <a:t>岁</a:t>
            </a:r>
            <a:r>
              <a:rPr lang="zh-CN" altLang="en-US" sz="2000" dirty="0"/>
              <a:t>。其墓</a:t>
            </a:r>
            <a:r>
              <a:rPr lang="zh-CN" altLang="en-US" sz="2000" dirty="0" smtClean="0"/>
              <a:t>在</a:t>
            </a:r>
            <a:endParaRPr lang="en-US" altLang="zh-CN" sz="2000" dirty="0" smtClean="0"/>
          </a:p>
          <a:p>
            <a:r>
              <a:rPr lang="en-US" altLang="zh-CN" sz="2000" dirty="0"/>
              <a:t> </a:t>
            </a:r>
            <a:r>
              <a:rPr lang="en-US" altLang="zh-CN" sz="2000" dirty="0" smtClean="0"/>
              <a:t>                              </a:t>
            </a:r>
            <a:r>
              <a:rPr lang="zh-CN" altLang="en-US" sz="2000" dirty="0" smtClean="0">
                <a:solidFill>
                  <a:srgbClr val="003399"/>
                </a:solidFill>
              </a:rPr>
              <a:t>安</a:t>
            </a:r>
            <a:r>
              <a:rPr lang="zh-CN" altLang="en-US" sz="2000" dirty="0">
                <a:solidFill>
                  <a:srgbClr val="003399"/>
                </a:solidFill>
              </a:rPr>
              <a:t>徽当</a:t>
            </a:r>
            <a:r>
              <a:rPr lang="zh-CN" altLang="en-US" sz="2000" dirty="0" smtClean="0">
                <a:solidFill>
                  <a:srgbClr val="003399"/>
                </a:solidFill>
              </a:rPr>
              <a:t>涂，四</a:t>
            </a:r>
            <a:r>
              <a:rPr lang="zh-CN" altLang="en-US" sz="2000" dirty="0">
                <a:solidFill>
                  <a:srgbClr val="003399"/>
                </a:solidFill>
              </a:rPr>
              <a:t>川江油、</a:t>
            </a:r>
            <a:r>
              <a:rPr lang="zh-CN" altLang="en-US" sz="2000" dirty="0" smtClean="0">
                <a:solidFill>
                  <a:srgbClr val="003399"/>
                </a:solidFill>
              </a:rPr>
              <a:t>湖</a:t>
            </a:r>
            <a:endParaRPr lang="en-US" altLang="zh-CN" sz="2000" dirty="0" smtClean="0">
              <a:solidFill>
                <a:srgbClr val="003399"/>
              </a:solidFill>
            </a:endParaRPr>
          </a:p>
          <a:p>
            <a:r>
              <a:rPr lang="en-US" altLang="zh-CN" sz="2000" dirty="0">
                <a:solidFill>
                  <a:srgbClr val="003399"/>
                </a:solidFill>
              </a:rPr>
              <a:t> </a:t>
            </a:r>
            <a:r>
              <a:rPr lang="en-US" altLang="zh-CN" sz="2000" dirty="0" smtClean="0">
                <a:solidFill>
                  <a:srgbClr val="003399"/>
                </a:solidFill>
              </a:rPr>
              <a:t>                              </a:t>
            </a:r>
            <a:r>
              <a:rPr lang="zh-CN" altLang="en-US" sz="2000" dirty="0" smtClean="0">
                <a:solidFill>
                  <a:srgbClr val="003399"/>
                </a:solidFill>
              </a:rPr>
              <a:t>北安陆</a:t>
            </a:r>
            <a:r>
              <a:rPr lang="zh-CN" altLang="en-US" sz="2000" dirty="0">
                <a:solidFill>
                  <a:srgbClr val="003399"/>
                </a:solidFill>
              </a:rPr>
              <a:t>有纪念馆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73975" y="251937"/>
            <a:ext cx="2965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ea typeface="Arial Unicode MS" pitchFamily="34" charset="-128"/>
                <a:cs typeface="Arial Unicode MS" pitchFamily="34" charset="-128"/>
              </a:rPr>
              <a:t>百度 百科名片</a:t>
            </a:r>
            <a:r>
              <a:rPr lang="en-US" altLang="zh-CN" sz="2800" dirty="0"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zh-CN" altLang="en-US" sz="2800" dirty="0"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17230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D:\Users\bobli\Documents\Network Coding\NC talks &amp; Abstracts\242dd42a28e37d3beb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737" y="1"/>
            <a:ext cx="4910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1269095"/>
            <a:ext cx="40309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dirty="0" smtClean="0"/>
              <a:t>李商隐，著</a:t>
            </a:r>
            <a:r>
              <a:rPr lang="zh-CN" altLang="en-US" sz="2000" dirty="0"/>
              <a:t>名诗人。擅长诗歌写</a:t>
            </a:r>
            <a:r>
              <a:rPr lang="zh-CN" altLang="en-US" sz="2000" dirty="0" smtClean="0"/>
              <a:t>作，骈</a:t>
            </a:r>
            <a:r>
              <a:rPr lang="zh-CN" altLang="en-US" sz="2000" dirty="0"/>
              <a:t>文文学价值也很</a:t>
            </a:r>
            <a:r>
              <a:rPr lang="zh-CN" altLang="en-US" sz="2000" dirty="0" smtClean="0"/>
              <a:t>高，他</a:t>
            </a:r>
            <a:r>
              <a:rPr lang="zh-CN" altLang="en-US" sz="2000" dirty="0"/>
              <a:t>是晚唐最出色的诗人之</a:t>
            </a:r>
            <a:r>
              <a:rPr lang="zh-CN" altLang="en-US" sz="2000" dirty="0" smtClean="0"/>
              <a:t>一，和</a:t>
            </a:r>
            <a:r>
              <a:rPr lang="zh-CN" altLang="en-US" sz="2000" dirty="0"/>
              <a:t>杜牧合称“小李杜</a:t>
            </a:r>
            <a:r>
              <a:rPr lang="zh-CN" altLang="en-US" sz="2000" dirty="0" smtClean="0"/>
              <a:t>”，与</a:t>
            </a:r>
            <a:r>
              <a:rPr lang="zh-CN" altLang="en-US" sz="2000" dirty="0"/>
              <a:t>温庭筠合称为“温李</a:t>
            </a:r>
            <a:r>
              <a:rPr lang="zh-CN" altLang="en-US" sz="2000" dirty="0" smtClean="0"/>
              <a:t>”，因</a:t>
            </a:r>
            <a:r>
              <a:rPr lang="zh-CN" altLang="en-US" sz="2000" dirty="0"/>
              <a:t>诗文与同时期的段成式、温庭筠风格相</a:t>
            </a:r>
            <a:r>
              <a:rPr lang="zh-CN" altLang="en-US" sz="2000" dirty="0" smtClean="0"/>
              <a:t>近，且</a:t>
            </a:r>
            <a:r>
              <a:rPr lang="zh-CN" altLang="en-US" sz="2000" dirty="0"/>
              <a:t>三人都在家族里排行第十</a:t>
            </a:r>
            <a:r>
              <a:rPr lang="zh-CN" altLang="en-US" sz="2000" dirty="0" smtClean="0"/>
              <a:t>六，故</a:t>
            </a:r>
            <a:r>
              <a:rPr lang="zh-CN" altLang="en-US" sz="2000" dirty="0"/>
              <a:t>并称为“三十六体”。其诗构思新</a:t>
            </a:r>
            <a:r>
              <a:rPr lang="zh-CN" altLang="en-US" sz="2000" dirty="0" smtClean="0"/>
              <a:t>奇，风</a:t>
            </a:r>
            <a:r>
              <a:rPr lang="zh-CN" altLang="en-US" sz="2000" dirty="0"/>
              <a:t>格秾</a:t>
            </a:r>
            <a:r>
              <a:rPr lang="zh-CN" altLang="en-US" sz="2000" dirty="0" smtClean="0"/>
              <a:t>丽，尤</a:t>
            </a:r>
            <a:r>
              <a:rPr lang="zh-CN" altLang="en-US" sz="2000" dirty="0"/>
              <a:t>其是一些爱情诗和无题诗写得缠绵悱</a:t>
            </a:r>
            <a:r>
              <a:rPr lang="zh-CN" altLang="en-US" sz="2000" dirty="0" smtClean="0"/>
              <a:t>恻，优</a:t>
            </a:r>
            <a:r>
              <a:rPr lang="zh-CN" altLang="en-US" sz="2000" dirty="0"/>
              <a:t>美动</a:t>
            </a:r>
            <a:r>
              <a:rPr lang="zh-CN" altLang="en-US" sz="2000" dirty="0" smtClean="0"/>
              <a:t>人，广</a:t>
            </a:r>
            <a:r>
              <a:rPr lang="zh-CN" altLang="en-US" sz="2000" dirty="0"/>
              <a:t>为人传诵。但部分诗歌过于</a:t>
            </a:r>
            <a:r>
              <a:rPr lang="zh-CN" altLang="en-US" sz="2000" b="1" dirty="0">
                <a:solidFill>
                  <a:schemeClr val="tx2"/>
                </a:solidFill>
              </a:rPr>
              <a:t>隐晦迷</a:t>
            </a:r>
            <a:r>
              <a:rPr lang="zh-CN" altLang="en-US" sz="2000" b="1" dirty="0" smtClean="0">
                <a:solidFill>
                  <a:schemeClr val="tx2"/>
                </a:solidFill>
              </a:rPr>
              <a:t>离，难</a:t>
            </a:r>
            <a:r>
              <a:rPr lang="zh-CN" altLang="en-US" sz="2000" b="1" dirty="0">
                <a:solidFill>
                  <a:schemeClr val="tx2"/>
                </a:solidFill>
              </a:rPr>
              <a:t>于索</a:t>
            </a:r>
            <a:r>
              <a:rPr lang="zh-CN" altLang="en-US" sz="2000" b="1" dirty="0" smtClean="0">
                <a:solidFill>
                  <a:schemeClr val="tx2"/>
                </a:solidFill>
              </a:rPr>
              <a:t>解</a:t>
            </a:r>
            <a:r>
              <a:rPr lang="zh-CN" altLang="en-US" sz="2000" dirty="0" smtClean="0"/>
              <a:t>，至</a:t>
            </a:r>
            <a:r>
              <a:rPr lang="zh-CN" altLang="en-US" sz="2000" dirty="0"/>
              <a:t>有“诗家总爱西昆好，独恨无人作郑笺”之说。因处于牛李党争的夹缝之</a:t>
            </a:r>
            <a:r>
              <a:rPr lang="zh-CN" altLang="en-US" sz="2000" dirty="0" smtClean="0"/>
              <a:t>中，一</a:t>
            </a:r>
            <a:r>
              <a:rPr lang="zh-CN" altLang="en-US" sz="2000" dirty="0"/>
              <a:t>生很不得志。死后葬于家乡沁阳（今沁阳与博爱县交界之处）。作品收录为</a:t>
            </a:r>
            <a:r>
              <a:rPr lang="en-US" altLang="zh-CN" sz="2000" dirty="0"/>
              <a:t>《</a:t>
            </a:r>
            <a:r>
              <a:rPr lang="zh-CN" altLang="en-US" sz="2000" dirty="0"/>
              <a:t>李义山诗集</a:t>
            </a:r>
            <a:r>
              <a:rPr lang="en-US" altLang="zh-CN" sz="2000" dirty="0"/>
              <a:t>》</a:t>
            </a:r>
            <a:r>
              <a:rPr lang="zh-CN" altLang="en-US" sz="2000" dirty="0"/>
              <a:t>。</a:t>
            </a:r>
            <a:endParaRPr lang="en-US" sz="2000" b="1" kern="0" dirty="0">
              <a:solidFill>
                <a:schemeClr val="tx2"/>
              </a:solidFill>
              <a:latin typeface="Garamond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>
          <a:xfrm>
            <a:off x="431540" y="296652"/>
            <a:ext cx="5760640" cy="900435"/>
          </a:xfrm>
        </p:spPr>
        <p:txBody>
          <a:bodyPr/>
          <a:lstStyle/>
          <a:p>
            <a:pPr eaLnBrk="1" hangingPunct="1"/>
            <a:r>
              <a:rPr lang="zh-CN" altLang="en-US" sz="4400" dirty="0">
                <a:ea typeface="Arial Unicode MS" pitchFamily="34" charset="-128"/>
                <a:cs typeface="Arial Unicode MS" pitchFamily="34" charset="-128"/>
              </a:rPr>
              <a:t>百</a:t>
            </a:r>
            <a:r>
              <a:rPr lang="zh-CN" altLang="en-US" sz="4400" dirty="0" smtClean="0">
                <a:ea typeface="Arial Unicode MS" pitchFamily="34" charset="-128"/>
                <a:cs typeface="Arial Unicode MS" pitchFamily="34" charset="-128"/>
              </a:rPr>
              <a:t>度 百</a:t>
            </a:r>
            <a:r>
              <a:rPr lang="zh-CN" altLang="en-US" sz="4400" dirty="0">
                <a:ea typeface="Arial Unicode MS" pitchFamily="34" charset="-128"/>
                <a:cs typeface="Arial Unicode MS" pitchFamily="34" charset="-128"/>
              </a:rPr>
              <a:t>科名</a:t>
            </a:r>
            <a:r>
              <a:rPr lang="zh-CN" altLang="en-US" sz="4400" dirty="0" smtClean="0">
                <a:ea typeface="Arial Unicode MS" pitchFamily="34" charset="-128"/>
                <a:cs typeface="Arial Unicode MS" pitchFamily="34" charset="-128"/>
              </a:rPr>
              <a:t>片</a:t>
            </a:r>
            <a:r>
              <a:rPr lang="en-US" altLang="zh-CN" sz="4400" dirty="0" smtClean="0"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zh-CN" altLang="en-US" sz="4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zh-CN" altLang="en-US" sz="4400" dirty="0" smtClean="0">
                <a:ea typeface="Arial Unicode MS" pitchFamily="34" charset="-128"/>
                <a:cs typeface="Arial Unicode MS" pitchFamily="34" charset="-128"/>
              </a:rPr>
              <a:t>李</a:t>
            </a:r>
            <a:r>
              <a:rPr lang="zh-CN" altLang="en-US" sz="4400" dirty="0">
                <a:ea typeface="Arial Unicode MS" pitchFamily="34" charset="-128"/>
                <a:cs typeface="Arial Unicode MS" pitchFamily="34" charset="-128"/>
              </a:rPr>
              <a:t>商隐</a:t>
            </a:r>
            <a:endParaRPr lang="en-US" altLang="zh-TW" sz="44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233737" y="3378508"/>
            <a:ext cx="4910263" cy="347949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7" name="Text Box 39"/>
          <p:cNvSpPr txBox="1">
            <a:spLocks noChangeArrowheads="1"/>
          </p:cNvSpPr>
          <p:nvPr/>
        </p:nvSpPr>
        <p:spPr bwMode="auto">
          <a:xfrm>
            <a:off x="4608004" y="3861048"/>
            <a:ext cx="1331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n-US" altLang="zh-CN" sz="1800" dirty="0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Decoding not easy</a:t>
            </a:r>
            <a:endParaRPr kumimoji="0" lang="en-US" altLang="zh-TW" sz="1800" dirty="0">
              <a:solidFill>
                <a:srgbClr val="FF0000"/>
              </a:solidFill>
              <a:latin typeface="Tahoma" pitchFamily="34" charset="0"/>
              <a:ea typeface="MS PGothic" pitchFamily="34" charset="-128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3455876" y="4271468"/>
            <a:ext cx="1224136" cy="1646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5940152" y="3948411"/>
            <a:ext cx="1116124" cy="1615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7092280" y="3501008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 smtClean="0"/>
              <a:t>宗</a:t>
            </a:r>
            <a:r>
              <a:rPr lang="zh-TW" altLang="en-US" sz="2000" dirty="0"/>
              <a:t>法</a:t>
            </a:r>
            <a:r>
              <a:rPr lang="zh-CN" altLang="en-US" sz="2000" dirty="0" smtClean="0">
                <a:solidFill>
                  <a:srgbClr val="000000"/>
                </a:solidFill>
              </a:rPr>
              <a:t>李</a:t>
            </a:r>
            <a:r>
              <a:rPr lang="zh-CN" altLang="en-US" sz="2000" dirty="0">
                <a:solidFill>
                  <a:srgbClr val="000000"/>
                </a:solidFill>
              </a:rPr>
              <a:t>商</a:t>
            </a:r>
            <a:r>
              <a:rPr lang="zh-CN" altLang="en-US" sz="2000" dirty="0" smtClean="0">
                <a:solidFill>
                  <a:srgbClr val="000000"/>
                </a:solidFill>
              </a:rPr>
              <a:t>隐</a:t>
            </a:r>
            <a:endParaRPr lang="en-US" altLang="zh-CN" sz="2000" dirty="0" smtClean="0">
              <a:solidFill>
                <a:srgbClr val="000000"/>
              </a:solidFill>
            </a:endParaRPr>
          </a:p>
          <a:p>
            <a:pPr algn="ctr"/>
            <a:r>
              <a:rPr lang="en-US" altLang="zh-CN" sz="2000" dirty="0" smtClean="0">
                <a:solidFill>
                  <a:srgbClr val="000000"/>
                </a:solidFill>
              </a:rPr>
              <a:t>= A </a:t>
            </a:r>
            <a:r>
              <a:rPr lang="en-US" altLang="zh-CN" sz="2000" b="1" dirty="0" smtClean="0">
                <a:solidFill>
                  <a:srgbClr val="FF9900"/>
                </a:solidFill>
              </a:rPr>
              <a:t>gold</a:t>
            </a:r>
            <a:r>
              <a:rPr lang="en-US" altLang="zh-CN" sz="2000" dirty="0" smtClean="0">
                <a:solidFill>
                  <a:srgbClr val="000000"/>
                </a:solidFill>
              </a:rPr>
              <a:t> mine</a:t>
            </a:r>
            <a:endParaRPr lang="en-US" altLang="zh-CN" sz="2000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44008" y="5877272"/>
            <a:ext cx="44639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/>
              <a:t>They </a:t>
            </a:r>
            <a:r>
              <a:rPr lang="zh-TW" altLang="en-US" sz="2000" b="1" dirty="0">
                <a:solidFill>
                  <a:schemeClr val="tx2"/>
                </a:solidFill>
              </a:rPr>
              <a:t>酬唱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together and published happily.</a:t>
            </a:r>
            <a:endParaRPr lang="en-US" sz="2000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6876002" y="5301208"/>
            <a:ext cx="1080374" cy="63070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6912260" y="4359356"/>
            <a:ext cx="2180423" cy="1166284"/>
          </a:xfrm>
          <a:prstGeom prst="irregularSeal1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zh-TW">
              <a:latin typeface="Arial" charset="0"/>
            </a:endParaRPr>
          </a:p>
        </p:txBody>
      </p:sp>
      <p:cxnSp>
        <p:nvCxnSpPr>
          <p:cNvPr id="18" name="Straight Arrow Connector 17"/>
          <p:cNvCxnSpPr>
            <a:endCxn id="19" idx="0"/>
          </p:cNvCxnSpPr>
          <p:nvPr/>
        </p:nvCxnSpPr>
        <p:spPr bwMode="auto">
          <a:xfrm>
            <a:off x="7956376" y="4257092"/>
            <a:ext cx="0" cy="49650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>
          <a:xfrm>
            <a:off x="7128284" y="4753597"/>
            <a:ext cx="16561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2"/>
                </a:solidFill>
              </a:rPr>
              <a:t>西昆</a:t>
            </a:r>
            <a:r>
              <a:rPr lang="zh-TW" altLang="en-US" sz="2000" dirty="0" smtClean="0"/>
              <a:t>体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 </a:t>
            </a:r>
            <a:r>
              <a:rPr lang="zh-TW" altLang="en-US" sz="2000" dirty="0"/>
              <a:t>诗派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0920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D:\Users\bobli\Documents\Network Coding\NC talks &amp; Abstracts\242dd42a28e37d3beb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737" y="1"/>
            <a:ext cx="4910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1269095"/>
            <a:ext cx="40309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dirty="0" smtClean="0"/>
              <a:t>李商隐，著</a:t>
            </a:r>
            <a:r>
              <a:rPr lang="zh-CN" altLang="en-US" sz="2000" dirty="0"/>
              <a:t>名诗人。擅长诗歌写</a:t>
            </a:r>
            <a:r>
              <a:rPr lang="zh-CN" altLang="en-US" sz="2000" dirty="0" smtClean="0"/>
              <a:t>作，骈</a:t>
            </a:r>
            <a:r>
              <a:rPr lang="zh-CN" altLang="en-US" sz="2000" dirty="0"/>
              <a:t>文文学价值也很</a:t>
            </a:r>
            <a:r>
              <a:rPr lang="zh-CN" altLang="en-US" sz="2000" dirty="0" smtClean="0"/>
              <a:t>高，他</a:t>
            </a:r>
            <a:r>
              <a:rPr lang="zh-CN" altLang="en-US" sz="2000" dirty="0"/>
              <a:t>是晚唐最出色的诗人之</a:t>
            </a:r>
            <a:r>
              <a:rPr lang="zh-CN" altLang="en-US" sz="2000" dirty="0" smtClean="0"/>
              <a:t>一，和</a:t>
            </a:r>
            <a:r>
              <a:rPr lang="zh-CN" altLang="en-US" sz="2000" dirty="0"/>
              <a:t>杜牧合称“小李杜</a:t>
            </a:r>
            <a:r>
              <a:rPr lang="zh-CN" altLang="en-US" sz="2000" dirty="0" smtClean="0"/>
              <a:t>”，与</a:t>
            </a:r>
            <a:r>
              <a:rPr lang="zh-CN" altLang="en-US" sz="2000" dirty="0"/>
              <a:t>温庭筠合称为“温李</a:t>
            </a:r>
            <a:r>
              <a:rPr lang="zh-CN" altLang="en-US" sz="2000" dirty="0" smtClean="0"/>
              <a:t>”，因</a:t>
            </a:r>
            <a:r>
              <a:rPr lang="zh-CN" altLang="en-US" sz="2000" dirty="0"/>
              <a:t>诗文与同时期的段成式、温庭筠风格相</a:t>
            </a:r>
            <a:r>
              <a:rPr lang="zh-CN" altLang="en-US" sz="2000" dirty="0" smtClean="0"/>
              <a:t>近，且</a:t>
            </a:r>
            <a:r>
              <a:rPr lang="zh-CN" altLang="en-US" sz="2000" dirty="0"/>
              <a:t>三人都在家族里排行第十</a:t>
            </a:r>
            <a:r>
              <a:rPr lang="zh-CN" altLang="en-US" sz="2000" dirty="0" smtClean="0"/>
              <a:t>六，故</a:t>
            </a:r>
            <a:r>
              <a:rPr lang="zh-CN" altLang="en-US" sz="2000" dirty="0"/>
              <a:t>并称为“三十六体”。其诗构思新</a:t>
            </a:r>
            <a:r>
              <a:rPr lang="zh-CN" altLang="en-US" sz="2000" dirty="0" smtClean="0"/>
              <a:t>奇，风</a:t>
            </a:r>
            <a:r>
              <a:rPr lang="zh-CN" altLang="en-US" sz="2000" dirty="0"/>
              <a:t>格秾</a:t>
            </a:r>
            <a:r>
              <a:rPr lang="zh-CN" altLang="en-US" sz="2000" dirty="0" smtClean="0"/>
              <a:t>丽，尤</a:t>
            </a:r>
            <a:r>
              <a:rPr lang="zh-CN" altLang="en-US" sz="2000" dirty="0"/>
              <a:t>其是一些爱情诗和无题诗写得缠绵悱</a:t>
            </a:r>
            <a:r>
              <a:rPr lang="zh-CN" altLang="en-US" sz="2000" dirty="0" smtClean="0"/>
              <a:t>恻，优</a:t>
            </a:r>
            <a:r>
              <a:rPr lang="zh-CN" altLang="en-US" sz="2000" dirty="0"/>
              <a:t>美动</a:t>
            </a:r>
            <a:r>
              <a:rPr lang="zh-CN" altLang="en-US" sz="2000" dirty="0" smtClean="0"/>
              <a:t>人，广</a:t>
            </a:r>
            <a:r>
              <a:rPr lang="zh-CN" altLang="en-US" sz="2000" dirty="0"/>
              <a:t>为人传诵。但部分诗歌过于</a:t>
            </a:r>
            <a:r>
              <a:rPr lang="zh-CN" altLang="en-US" sz="2000" b="1" dirty="0">
                <a:solidFill>
                  <a:schemeClr val="tx2"/>
                </a:solidFill>
              </a:rPr>
              <a:t>隐晦迷</a:t>
            </a:r>
            <a:r>
              <a:rPr lang="zh-CN" altLang="en-US" sz="2000" b="1" dirty="0" smtClean="0">
                <a:solidFill>
                  <a:schemeClr val="tx2"/>
                </a:solidFill>
              </a:rPr>
              <a:t>离，难</a:t>
            </a:r>
            <a:r>
              <a:rPr lang="zh-CN" altLang="en-US" sz="2000" b="1" dirty="0">
                <a:solidFill>
                  <a:schemeClr val="tx2"/>
                </a:solidFill>
              </a:rPr>
              <a:t>于索</a:t>
            </a:r>
            <a:r>
              <a:rPr lang="zh-CN" altLang="en-US" sz="2000" b="1" dirty="0" smtClean="0">
                <a:solidFill>
                  <a:schemeClr val="tx2"/>
                </a:solidFill>
              </a:rPr>
              <a:t>解</a:t>
            </a:r>
            <a:r>
              <a:rPr lang="zh-CN" altLang="en-US" sz="2000" dirty="0" smtClean="0"/>
              <a:t>，至</a:t>
            </a:r>
            <a:r>
              <a:rPr lang="zh-CN" altLang="en-US" sz="2000" dirty="0"/>
              <a:t>有“</a:t>
            </a:r>
            <a:r>
              <a:rPr lang="zh-CN" altLang="en-US" sz="2000" dirty="0">
                <a:solidFill>
                  <a:srgbClr val="FF0000"/>
                </a:solidFill>
              </a:rPr>
              <a:t>诗家总爱西昆好，</a:t>
            </a:r>
            <a:r>
              <a:rPr lang="zh-CN" altLang="en-US" sz="2000" dirty="0" smtClean="0">
                <a:solidFill>
                  <a:srgbClr val="FF0000"/>
                </a:solidFill>
              </a:rPr>
              <a:t>独</a:t>
            </a:r>
            <a:r>
              <a:rPr lang="zh-CN" altLang="en-US" sz="2000" dirty="0">
                <a:solidFill>
                  <a:srgbClr val="FF0000"/>
                </a:solidFill>
              </a:rPr>
              <a:t>恨无人作</a:t>
            </a:r>
            <a:r>
              <a:rPr lang="zh-CN" altLang="en-US" sz="2000" b="1" dirty="0">
                <a:solidFill>
                  <a:schemeClr val="tx2"/>
                </a:solidFill>
              </a:rPr>
              <a:t>郑笺</a:t>
            </a:r>
            <a:r>
              <a:rPr lang="zh-CN" altLang="en-US" sz="2000" dirty="0"/>
              <a:t>”之说。因处于牛李党争的夹缝之</a:t>
            </a:r>
            <a:r>
              <a:rPr lang="zh-CN" altLang="en-US" sz="2000" dirty="0" smtClean="0"/>
              <a:t>中，一</a:t>
            </a:r>
            <a:r>
              <a:rPr lang="zh-CN" altLang="en-US" sz="2000" dirty="0"/>
              <a:t>生很不得志。死后葬于家乡沁阳（今沁阳与博爱县交界之处）。作品收录为</a:t>
            </a:r>
            <a:r>
              <a:rPr lang="en-US" altLang="zh-CN" sz="2000" dirty="0"/>
              <a:t>《</a:t>
            </a:r>
            <a:r>
              <a:rPr lang="zh-CN" altLang="en-US" sz="2000" dirty="0"/>
              <a:t>李义山诗集</a:t>
            </a:r>
            <a:r>
              <a:rPr lang="en-US" altLang="zh-CN" sz="2000" dirty="0"/>
              <a:t>》</a:t>
            </a:r>
            <a:r>
              <a:rPr lang="zh-CN" altLang="en-US" sz="2000" dirty="0"/>
              <a:t>。</a:t>
            </a:r>
            <a:endParaRPr lang="en-US" sz="2000" b="1" kern="0" dirty="0">
              <a:solidFill>
                <a:schemeClr val="tx2"/>
              </a:solidFill>
              <a:latin typeface="Garamond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>
          <a:xfrm>
            <a:off x="431540" y="296652"/>
            <a:ext cx="5760640" cy="900435"/>
          </a:xfrm>
        </p:spPr>
        <p:txBody>
          <a:bodyPr/>
          <a:lstStyle/>
          <a:p>
            <a:pPr eaLnBrk="1" hangingPunct="1"/>
            <a:r>
              <a:rPr lang="zh-CN" altLang="en-US" sz="4400" dirty="0">
                <a:ea typeface="Arial Unicode MS" pitchFamily="34" charset="-128"/>
                <a:cs typeface="Arial Unicode MS" pitchFamily="34" charset="-128"/>
              </a:rPr>
              <a:t>百</a:t>
            </a:r>
            <a:r>
              <a:rPr lang="zh-CN" altLang="en-US" sz="4400" dirty="0" smtClean="0">
                <a:ea typeface="Arial Unicode MS" pitchFamily="34" charset="-128"/>
                <a:cs typeface="Arial Unicode MS" pitchFamily="34" charset="-128"/>
              </a:rPr>
              <a:t>度 百</a:t>
            </a:r>
            <a:r>
              <a:rPr lang="zh-CN" altLang="en-US" sz="4400" dirty="0">
                <a:ea typeface="Arial Unicode MS" pitchFamily="34" charset="-128"/>
                <a:cs typeface="Arial Unicode MS" pitchFamily="34" charset="-128"/>
              </a:rPr>
              <a:t>科名</a:t>
            </a:r>
            <a:r>
              <a:rPr lang="zh-CN" altLang="en-US" sz="4400" dirty="0" smtClean="0">
                <a:ea typeface="Arial Unicode MS" pitchFamily="34" charset="-128"/>
                <a:cs typeface="Arial Unicode MS" pitchFamily="34" charset="-128"/>
              </a:rPr>
              <a:t>片</a:t>
            </a:r>
            <a:r>
              <a:rPr lang="en-US" altLang="zh-CN" sz="4400" dirty="0" smtClean="0"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zh-CN" altLang="en-US" sz="4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zh-CN" altLang="en-US" sz="4400" dirty="0" smtClean="0">
                <a:ea typeface="Arial Unicode MS" pitchFamily="34" charset="-128"/>
                <a:cs typeface="Arial Unicode MS" pitchFamily="34" charset="-128"/>
              </a:rPr>
              <a:t>李</a:t>
            </a:r>
            <a:r>
              <a:rPr lang="zh-CN" altLang="en-US" sz="4400" dirty="0">
                <a:ea typeface="Arial Unicode MS" pitchFamily="34" charset="-128"/>
                <a:cs typeface="Arial Unicode MS" pitchFamily="34" charset="-128"/>
              </a:rPr>
              <a:t>商隐</a:t>
            </a:r>
            <a:endParaRPr lang="en-US" altLang="zh-TW" sz="44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233737" y="3378508"/>
            <a:ext cx="4910263" cy="347949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7" name="Text Box 39"/>
          <p:cNvSpPr txBox="1">
            <a:spLocks noChangeArrowheads="1"/>
          </p:cNvSpPr>
          <p:nvPr/>
        </p:nvSpPr>
        <p:spPr bwMode="auto">
          <a:xfrm>
            <a:off x="4608004" y="3861048"/>
            <a:ext cx="1331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n-US" altLang="zh-CN" sz="1800" dirty="0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Decoding not easy</a:t>
            </a:r>
            <a:endParaRPr kumimoji="0" lang="en-US" altLang="zh-TW" sz="1800" dirty="0">
              <a:solidFill>
                <a:srgbClr val="FF0000"/>
              </a:solidFill>
              <a:latin typeface="Tahoma" pitchFamily="34" charset="0"/>
              <a:ea typeface="MS PGothic" pitchFamily="34" charset="-128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3455876" y="4271468"/>
            <a:ext cx="1224136" cy="1646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5940152" y="3948411"/>
            <a:ext cx="1116124" cy="1615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7092280" y="3501008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 smtClean="0"/>
              <a:t>宗</a:t>
            </a:r>
            <a:r>
              <a:rPr lang="zh-TW" altLang="en-US" sz="2000" dirty="0"/>
              <a:t>法</a:t>
            </a:r>
            <a:r>
              <a:rPr lang="zh-CN" altLang="en-US" sz="2000" dirty="0" smtClean="0">
                <a:solidFill>
                  <a:srgbClr val="000000"/>
                </a:solidFill>
              </a:rPr>
              <a:t>李</a:t>
            </a:r>
            <a:r>
              <a:rPr lang="zh-CN" altLang="en-US" sz="2000" dirty="0">
                <a:solidFill>
                  <a:srgbClr val="000000"/>
                </a:solidFill>
              </a:rPr>
              <a:t>商</a:t>
            </a:r>
            <a:r>
              <a:rPr lang="zh-CN" altLang="en-US" sz="2000" dirty="0" smtClean="0">
                <a:solidFill>
                  <a:srgbClr val="000000"/>
                </a:solidFill>
              </a:rPr>
              <a:t>隐</a:t>
            </a:r>
            <a:endParaRPr lang="en-US" altLang="zh-CN" sz="2000" dirty="0" smtClean="0">
              <a:solidFill>
                <a:srgbClr val="000000"/>
              </a:solidFill>
            </a:endParaRPr>
          </a:p>
          <a:p>
            <a:pPr algn="ctr"/>
            <a:r>
              <a:rPr lang="en-US" altLang="zh-CN" sz="2000" dirty="0" smtClean="0">
                <a:solidFill>
                  <a:srgbClr val="000000"/>
                </a:solidFill>
              </a:rPr>
              <a:t>= A </a:t>
            </a:r>
            <a:r>
              <a:rPr lang="en-US" altLang="zh-CN" sz="2000" b="1" dirty="0" smtClean="0">
                <a:solidFill>
                  <a:srgbClr val="FF9900"/>
                </a:solidFill>
              </a:rPr>
              <a:t>gold</a:t>
            </a:r>
            <a:r>
              <a:rPr lang="en-US" altLang="zh-CN" sz="2000" dirty="0" smtClean="0">
                <a:solidFill>
                  <a:srgbClr val="000000"/>
                </a:solidFill>
              </a:rPr>
              <a:t> mine</a:t>
            </a:r>
            <a:endParaRPr lang="en-US" altLang="zh-CN" sz="2000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44008" y="5877272"/>
            <a:ext cx="44639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/>
              <a:t>They </a:t>
            </a:r>
            <a:r>
              <a:rPr lang="zh-TW" altLang="en-US" sz="2000" b="1" dirty="0">
                <a:solidFill>
                  <a:schemeClr val="tx2"/>
                </a:solidFill>
              </a:rPr>
              <a:t>酬唱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together and published happily.</a:t>
            </a:r>
            <a:endParaRPr lang="en-US" sz="2000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6876002" y="5301208"/>
            <a:ext cx="1080374" cy="63070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6912260" y="4359356"/>
            <a:ext cx="2180423" cy="1166284"/>
          </a:xfrm>
          <a:prstGeom prst="irregularSeal1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zh-TW">
              <a:latin typeface="Arial" charset="0"/>
            </a:endParaRPr>
          </a:p>
        </p:txBody>
      </p:sp>
      <p:cxnSp>
        <p:nvCxnSpPr>
          <p:cNvPr id="18" name="Straight Arrow Connector 17"/>
          <p:cNvCxnSpPr>
            <a:endCxn id="19" idx="0"/>
          </p:cNvCxnSpPr>
          <p:nvPr/>
        </p:nvCxnSpPr>
        <p:spPr bwMode="auto">
          <a:xfrm>
            <a:off x="7956376" y="4257092"/>
            <a:ext cx="0" cy="49650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>
          <a:xfrm>
            <a:off x="7128284" y="4753597"/>
            <a:ext cx="16561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2"/>
                </a:solidFill>
              </a:rPr>
              <a:t>西昆</a:t>
            </a:r>
            <a:r>
              <a:rPr lang="zh-TW" altLang="en-US" sz="2000" dirty="0" smtClean="0"/>
              <a:t>体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 </a:t>
            </a:r>
            <a:r>
              <a:rPr lang="zh-TW" altLang="en-US" sz="2000" dirty="0"/>
              <a:t>诗派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37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D:\Users\bobli\Documents\Network Coding\NC talks &amp; Abstracts\242dd42a28e37d3beb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737" y="1"/>
            <a:ext cx="4910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1269095"/>
            <a:ext cx="40309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dirty="0" smtClean="0"/>
              <a:t>李商隐，著</a:t>
            </a:r>
            <a:r>
              <a:rPr lang="zh-CN" altLang="en-US" sz="2000" dirty="0"/>
              <a:t>名诗人。擅长诗歌写</a:t>
            </a:r>
            <a:r>
              <a:rPr lang="zh-CN" altLang="en-US" sz="2000" dirty="0" smtClean="0"/>
              <a:t>作，骈</a:t>
            </a:r>
            <a:r>
              <a:rPr lang="zh-CN" altLang="en-US" sz="2000" dirty="0"/>
              <a:t>文文学价值也很</a:t>
            </a:r>
            <a:r>
              <a:rPr lang="zh-CN" altLang="en-US" sz="2000" dirty="0" smtClean="0"/>
              <a:t>高，他</a:t>
            </a:r>
            <a:r>
              <a:rPr lang="zh-CN" altLang="en-US" sz="2000" dirty="0"/>
              <a:t>是晚唐最出色的诗人之</a:t>
            </a:r>
            <a:r>
              <a:rPr lang="zh-CN" altLang="en-US" sz="2000" dirty="0" smtClean="0"/>
              <a:t>一，和</a:t>
            </a:r>
            <a:r>
              <a:rPr lang="zh-CN" altLang="en-US" sz="2000" dirty="0"/>
              <a:t>杜牧合称“小李杜</a:t>
            </a:r>
            <a:r>
              <a:rPr lang="zh-CN" altLang="en-US" sz="2000" dirty="0" smtClean="0"/>
              <a:t>”，与</a:t>
            </a:r>
            <a:r>
              <a:rPr lang="zh-CN" altLang="en-US" sz="2000" dirty="0"/>
              <a:t>温庭筠合称为“温李</a:t>
            </a:r>
            <a:r>
              <a:rPr lang="zh-CN" altLang="en-US" sz="2000" dirty="0" smtClean="0"/>
              <a:t>”，因</a:t>
            </a:r>
            <a:r>
              <a:rPr lang="zh-CN" altLang="en-US" sz="2000" dirty="0"/>
              <a:t>诗文与同时期的段成式、温庭筠风格相</a:t>
            </a:r>
            <a:r>
              <a:rPr lang="zh-CN" altLang="en-US" sz="2000" dirty="0" smtClean="0"/>
              <a:t>近，且</a:t>
            </a:r>
            <a:r>
              <a:rPr lang="zh-CN" altLang="en-US" sz="2000" dirty="0"/>
              <a:t>三人都在家族里排行第十</a:t>
            </a:r>
            <a:r>
              <a:rPr lang="zh-CN" altLang="en-US" sz="2000" dirty="0" smtClean="0"/>
              <a:t>六，故</a:t>
            </a:r>
            <a:r>
              <a:rPr lang="zh-CN" altLang="en-US" sz="2000" dirty="0"/>
              <a:t>并称为“三十六体”。其诗构思新</a:t>
            </a:r>
            <a:r>
              <a:rPr lang="zh-CN" altLang="en-US" sz="2000" dirty="0" smtClean="0"/>
              <a:t>奇，风</a:t>
            </a:r>
            <a:r>
              <a:rPr lang="zh-CN" altLang="en-US" sz="2000" dirty="0"/>
              <a:t>格秾</a:t>
            </a:r>
            <a:r>
              <a:rPr lang="zh-CN" altLang="en-US" sz="2000" dirty="0" smtClean="0"/>
              <a:t>丽，尤</a:t>
            </a:r>
            <a:r>
              <a:rPr lang="zh-CN" altLang="en-US" sz="2000" dirty="0"/>
              <a:t>其是一些爱情诗和无题诗写得缠绵悱</a:t>
            </a:r>
            <a:r>
              <a:rPr lang="zh-CN" altLang="en-US" sz="2000" dirty="0" smtClean="0"/>
              <a:t>恻，优</a:t>
            </a:r>
            <a:r>
              <a:rPr lang="zh-CN" altLang="en-US" sz="2000" dirty="0"/>
              <a:t>美动</a:t>
            </a:r>
            <a:r>
              <a:rPr lang="zh-CN" altLang="en-US" sz="2000" dirty="0" smtClean="0"/>
              <a:t>人，广</a:t>
            </a:r>
            <a:r>
              <a:rPr lang="zh-CN" altLang="en-US" sz="2000" dirty="0"/>
              <a:t>为人传诵。但部分诗歌过于</a:t>
            </a:r>
            <a:r>
              <a:rPr lang="zh-CN" altLang="en-US" sz="2000" b="1" dirty="0">
                <a:solidFill>
                  <a:schemeClr val="tx2"/>
                </a:solidFill>
              </a:rPr>
              <a:t>隐晦迷</a:t>
            </a:r>
            <a:r>
              <a:rPr lang="zh-CN" altLang="en-US" sz="2000" b="1" dirty="0" smtClean="0">
                <a:solidFill>
                  <a:schemeClr val="tx2"/>
                </a:solidFill>
              </a:rPr>
              <a:t>离，难</a:t>
            </a:r>
            <a:r>
              <a:rPr lang="zh-CN" altLang="en-US" sz="2000" b="1" dirty="0">
                <a:solidFill>
                  <a:schemeClr val="tx2"/>
                </a:solidFill>
              </a:rPr>
              <a:t>于索</a:t>
            </a:r>
            <a:r>
              <a:rPr lang="zh-CN" altLang="en-US" sz="2000" b="1" dirty="0" smtClean="0">
                <a:solidFill>
                  <a:schemeClr val="tx2"/>
                </a:solidFill>
              </a:rPr>
              <a:t>解</a:t>
            </a:r>
            <a:r>
              <a:rPr lang="zh-CN" altLang="en-US" sz="2000" dirty="0" smtClean="0"/>
              <a:t>，至</a:t>
            </a:r>
            <a:r>
              <a:rPr lang="zh-CN" altLang="en-US" sz="2000" dirty="0"/>
              <a:t>有“</a:t>
            </a:r>
            <a:r>
              <a:rPr lang="zh-CN" altLang="en-US" sz="2000" dirty="0">
                <a:solidFill>
                  <a:srgbClr val="FF0000"/>
                </a:solidFill>
              </a:rPr>
              <a:t>诗家总爱西昆好，</a:t>
            </a:r>
            <a:r>
              <a:rPr lang="zh-CN" altLang="en-US" sz="2000" dirty="0" smtClean="0">
                <a:solidFill>
                  <a:srgbClr val="FF0000"/>
                </a:solidFill>
              </a:rPr>
              <a:t>独</a:t>
            </a:r>
            <a:r>
              <a:rPr lang="zh-CN" altLang="en-US" sz="2000" dirty="0">
                <a:solidFill>
                  <a:srgbClr val="FF0000"/>
                </a:solidFill>
              </a:rPr>
              <a:t>恨无人作</a:t>
            </a:r>
            <a:r>
              <a:rPr lang="zh-CN" altLang="en-US" sz="2000" b="1" dirty="0">
                <a:solidFill>
                  <a:schemeClr val="tx2"/>
                </a:solidFill>
              </a:rPr>
              <a:t>郑笺</a:t>
            </a:r>
            <a:r>
              <a:rPr lang="zh-CN" altLang="en-US" sz="2000" dirty="0"/>
              <a:t>”之说。因处于牛李党争的夹缝之</a:t>
            </a:r>
            <a:r>
              <a:rPr lang="zh-CN" altLang="en-US" sz="2000" dirty="0" smtClean="0"/>
              <a:t>中，一</a:t>
            </a:r>
            <a:r>
              <a:rPr lang="zh-CN" altLang="en-US" sz="2000" dirty="0"/>
              <a:t>生很不得志。死后葬于家乡沁阳（今沁阳与博爱县交界之处）。作品收录为</a:t>
            </a:r>
            <a:r>
              <a:rPr lang="en-US" altLang="zh-CN" sz="2000" dirty="0"/>
              <a:t>《</a:t>
            </a:r>
            <a:r>
              <a:rPr lang="zh-CN" altLang="en-US" sz="2000" dirty="0"/>
              <a:t>李义山诗集</a:t>
            </a:r>
            <a:r>
              <a:rPr lang="en-US" altLang="zh-CN" sz="2000" dirty="0"/>
              <a:t>》</a:t>
            </a:r>
            <a:r>
              <a:rPr lang="zh-CN" altLang="en-US" sz="2000" dirty="0"/>
              <a:t>。</a:t>
            </a:r>
            <a:endParaRPr lang="en-US" sz="2000" b="1" kern="0" dirty="0">
              <a:solidFill>
                <a:schemeClr val="tx2"/>
              </a:solidFill>
              <a:latin typeface="Garamond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>
          <a:xfrm>
            <a:off x="431540" y="296652"/>
            <a:ext cx="5760640" cy="900435"/>
          </a:xfrm>
        </p:spPr>
        <p:txBody>
          <a:bodyPr/>
          <a:lstStyle/>
          <a:p>
            <a:pPr eaLnBrk="1" hangingPunct="1"/>
            <a:r>
              <a:rPr lang="zh-CN" altLang="en-US" sz="4400" dirty="0">
                <a:ea typeface="Arial Unicode MS" pitchFamily="34" charset="-128"/>
                <a:cs typeface="Arial Unicode MS" pitchFamily="34" charset="-128"/>
              </a:rPr>
              <a:t>百</a:t>
            </a:r>
            <a:r>
              <a:rPr lang="zh-CN" altLang="en-US" sz="4400" dirty="0" smtClean="0">
                <a:ea typeface="Arial Unicode MS" pitchFamily="34" charset="-128"/>
                <a:cs typeface="Arial Unicode MS" pitchFamily="34" charset="-128"/>
              </a:rPr>
              <a:t>度 百</a:t>
            </a:r>
            <a:r>
              <a:rPr lang="zh-CN" altLang="en-US" sz="4400" dirty="0">
                <a:ea typeface="Arial Unicode MS" pitchFamily="34" charset="-128"/>
                <a:cs typeface="Arial Unicode MS" pitchFamily="34" charset="-128"/>
              </a:rPr>
              <a:t>科名</a:t>
            </a:r>
            <a:r>
              <a:rPr lang="zh-CN" altLang="en-US" sz="4400" dirty="0" smtClean="0">
                <a:ea typeface="Arial Unicode MS" pitchFamily="34" charset="-128"/>
                <a:cs typeface="Arial Unicode MS" pitchFamily="34" charset="-128"/>
              </a:rPr>
              <a:t>片</a:t>
            </a:r>
            <a:r>
              <a:rPr lang="en-US" altLang="zh-CN" sz="4400" dirty="0" smtClean="0"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zh-CN" altLang="en-US" sz="4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zh-CN" altLang="en-US" sz="4400" dirty="0" smtClean="0">
                <a:ea typeface="Arial Unicode MS" pitchFamily="34" charset="-128"/>
                <a:cs typeface="Arial Unicode MS" pitchFamily="34" charset="-128"/>
              </a:rPr>
              <a:t>李</a:t>
            </a:r>
            <a:r>
              <a:rPr lang="zh-CN" altLang="en-US" sz="4400" dirty="0">
                <a:ea typeface="Arial Unicode MS" pitchFamily="34" charset="-128"/>
                <a:cs typeface="Arial Unicode MS" pitchFamily="34" charset="-128"/>
              </a:rPr>
              <a:t>商隐</a:t>
            </a:r>
            <a:endParaRPr lang="en-US" altLang="zh-TW" sz="44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233737" y="3378508"/>
            <a:ext cx="4910263" cy="347949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7" name="Text Box 39"/>
          <p:cNvSpPr txBox="1">
            <a:spLocks noChangeArrowheads="1"/>
          </p:cNvSpPr>
          <p:nvPr/>
        </p:nvSpPr>
        <p:spPr bwMode="auto">
          <a:xfrm>
            <a:off x="4608004" y="3861048"/>
            <a:ext cx="1331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n-US" altLang="zh-CN" sz="1800" dirty="0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Decoding not easy</a:t>
            </a:r>
            <a:endParaRPr kumimoji="0" lang="en-US" altLang="zh-TW" sz="1800" dirty="0">
              <a:solidFill>
                <a:srgbClr val="FF0000"/>
              </a:solidFill>
              <a:latin typeface="Tahoma" pitchFamily="34" charset="0"/>
              <a:ea typeface="MS PGothic" pitchFamily="34" charset="-128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3455876" y="4271468"/>
            <a:ext cx="1224136" cy="1646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5940152" y="3948411"/>
            <a:ext cx="1116124" cy="1615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7092280" y="3501008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 smtClean="0"/>
              <a:t>宗</a:t>
            </a:r>
            <a:r>
              <a:rPr lang="zh-TW" altLang="en-US" sz="2000" dirty="0"/>
              <a:t>法</a:t>
            </a:r>
            <a:r>
              <a:rPr lang="zh-CN" altLang="en-US" sz="2000" dirty="0" smtClean="0">
                <a:solidFill>
                  <a:srgbClr val="000000"/>
                </a:solidFill>
              </a:rPr>
              <a:t>李</a:t>
            </a:r>
            <a:r>
              <a:rPr lang="zh-CN" altLang="en-US" sz="2000" dirty="0">
                <a:solidFill>
                  <a:srgbClr val="000000"/>
                </a:solidFill>
              </a:rPr>
              <a:t>商</a:t>
            </a:r>
            <a:r>
              <a:rPr lang="zh-CN" altLang="en-US" sz="2000" dirty="0" smtClean="0">
                <a:solidFill>
                  <a:srgbClr val="000000"/>
                </a:solidFill>
              </a:rPr>
              <a:t>隐</a:t>
            </a:r>
            <a:endParaRPr lang="en-US" altLang="zh-CN" sz="2000" dirty="0" smtClean="0">
              <a:solidFill>
                <a:srgbClr val="000000"/>
              </a:solidFill>
            </a:endParaRPr>
          </a:p>
          <a:p>
            <a:pPr algn="ctr"/>
            <a:r>
              <a:rPr lang="en-US" altLang="zh-CN" sz="2000" dirty="0" smtClean="0">
                <a:solidFill>
                  <a:srgbClr val="000000"/>
                </a:solidFill>
              </a:rPr>
              <a:t>= A </a:t>
            </a:r>
            <a:r>
              <a:rPr lang="en-US" altLang="zh-CN" sz="2000" b="1" dirty="0" smtClean="0">
                <a:solidFill>
                  <a:srgbClr val="FF9900"/>
                </a:solidFill>
              </a:rPr>
              <a:t>gold</a:t>
            </a:r>
            <a:r>
              <a:rPr lang="en-US" altLang="zh-CN" sz="2000" dirty="0" smtClean="0">
                <a:solidFill>
                  <a:srgbClr val="000000"/>
                </a:solidFill>
              </a:rPr>
              <a:t> mine</a:t>
            </a:r>
            <a:endParaRPr lang="en-US" altLang="zh-CN" sz="2000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44008" y="5877272"/>
            <a:ext cx="44639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/>
              <a:t>They </a:t>
            </a:r>
            <a:r>
              <a:rPr lang="zh-TW" altLang="en-US" sz="2000" b="1" dirty="0">
                <a:solidFill>
                  <a:schemeClr val="tx2"/>
                </a:solidFill>
              </a:rPr>
              <a:t>酬唱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together and published happily</a:t>
            </a:r>
            <a:r>
              <a:rPr lang="en-US" altLang="zh-CN" sz="2000" dirty="0"/>
              <a:t>.</a:t>
            </a:r>
            <a:endParaRPr lang="en-US" sz="2000" dirty="0"/>
          </a:p>
          <a:p>
            <a:pPr algn="ctr"/>
            <a:r>
              <a:rPr lang="en-US" sz="2000" dirty="0" err="1" smtClean="0"/>
              <a:t>缺乏社會內容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zh-CN" altLang="en-US" sz="2000" dirty="0" smtClean="0">
                <a:solidFill>
                  <a:srgbClr val="FF0000"/>
                </a:solidFill>
              </a:rPr>
              <a:t>未</a:t>
            </a:r>
            <a:r>
              <a:rPr lang="zh-CN" altLang="en-US" sz="2000" dirty="0" smtClean="0"/>
              <a:t>学到李商隐诗歌精髓</a:t>
            </a:r>
            <a:r>
              <a:rPr lang="zh-CN" altLang="en-US" sz="2000" dirty="0" smtClean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6876002" y="5301208"/>
            <a:ext cx="1080374" cy="63070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6912260" y="4359356"/>
            <a:ext cx="2180423" cy="1166284"/>
          </a:xfrm>
          <a:prstGeom prst="irregularSeal1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zh-TW">
              <a:latin typeface="Arial" charset="0"/>
            </a:endParaRPr>
          </a:p>
        </p:txBody>
      </p:sp>
      <p:cxnSp>
        <p:nvCxnSpPr>
          <p:cNvPr id="18" name="Straight Arrow Connector 17"/>
          <p:cNvCxnSpPr>
            <a:endCxn id="19" idx="0"/>
          </p:cNvCxnSpPr>
          <p:nvPr/>
        </p:nvCxnSpPr>
        <p:spPr bwMode="auto">
          <a:xfrm>
            <a:off x="7956376" y="4257092"/>
            <a:ext cx="0" cy="49650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>
          <a:xfrm>
            <a:off x="7128284" y="4753597"/>
            <a:ext cx="16561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2"/>
                </a:solidFill>
              </a:rPr>
              <a:t>西昆</a:t>
            </a:r>
            <a:r>
              <a:rPr lang="zh-TW" altLang="en-US" sz="2000" dirty="0" smtClean="0"/>
              <a:t>体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 </a:t>
            </a:r>
            <a:r>
              <a:rPr lang="zh-TW" altLang="en-US" sz="2000" dirty="0"/>
              <a:t>诗派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0497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utoShape 10"/>
          <p:cNvSpPr>
            <a:spLocks noChangeArrowheads="1"/>
          </p:cNvSpPr>
          <p:nvPr/>
        </p:nvSpPr>
        <p:spPr bwMode="auto">
          <a:xfrm>
            <a:off x="6912260" y="4618935"/>
            <a:ext cx="2180423" cy="1166284"/>
          </a:xfrm>
          <a:prstGeom prst="irregularSeal1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zh-TW">
              <a:latin typeface="Arial" charset="0"/>
            </a:endParaRPr>
          </a:p>
        </p:txBody>
      </p:sp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5376DFB-2BE6-43CD-AF62-C0FA7F9AA55F}" type="datetime1">
              <a:rPr kumimoji="0" lang="zh-TW" altLang="en-US" sz="1200" smtClean="0">
                <a:latin typeface="Garamond" pitchFamily="18" charset="0"/>
              </a:rPr>
              <a:pPr eaLnBrk="1" hangingPunct="1"/>
              <a:t>2013/9/3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50182" name="Oval 3"/>
          <p:cNvSpPr>
            <a:spLocks noChangeArrowheads="1"/>
          </p:cNvSpPr>
          <p:nvPr/>
        </p:nvSpPr>
        <p:spPr bwMode="auto">
          <a:xfrm>
            <a:off x="1001713" y="2095500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50183" name="Oval 4"/>
          <p:cNvSpPr>
            <a:spLocks noChangeArrowheads="1"/>
          </p:cNvSpPr>
          <p:nvPr/>
        </p:nvSpPr>
        <p:spPr bwMode="auto">
          <a:xfrm>
            <a:off x="2497138" y="2185988"/>
            <a:ext cx="71437" cy="71437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50184" name="Oval 5"/>
          <p:cNvSpPr>
            <a:spLocks noChangeArrowheads="1"/>
          </p:cNvSpPr>
          <p:nvPr/>
        </p:nvSpPr>
        <p:spPr bwMode="auto">
          <a:xfrm>
            <a:off x="3832225" y="2095500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50185" name="Line 6"/>
          <p:cNvSpPr>
            <a:spLocks noChangeShapeType="1"/>
          </p:cNvSpPr>
          <p:nvPr/>
        </p:nvSpPr>
        <p:spPr bwMode="auto">
          <a:xfrm>
            <a:off x="1230313" y="220503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50186" name="Line 7"/>
          <p:cNvSpPr>
            <a:spLocks noChangeShapeType="1"/>
          </p:cNvSpPr>
          <p:nvPr/>
        </p:nvSpPr>
        <p:spPr bwMode="auto">
          <a:xfrm flipH="1" flipV="1">
            <a:off x="2601913" y="220503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50187" name="Text Box 8"/>
          <p:cNvSpPr txBox="1">
            <a:spLocks noChangeArrowheads="1"/>
          </p:cNvSpPr>
          <p:nvPr/>
        </p:nvSpPr>
        <p:spPr bwMode="auto">
          <a:xfrm>
            <a:off x="596940" y="2019300"/>
            <a:ext cx="287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x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50188" name="Text Box 9"/>
          <p:cNvSpPr txBox="1">
            <a:spLocks noChangeArrowheads="1"/>
          </p:cNvSpPr>
          <p:nvPr/>
        </p:nvSpPr>
        <p:spPr bwMode="auto">
          <a:xfrm>
            <a:off x="4095750" y="20081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y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50189" name="Oval 10"/>
          <p:cNvSpPr>
            <a:spLocks noChangeArrowheads="1"/>
          </p:cNvSpPr>
          <p:nvPr/>
        </p:nvSpPr>
        <p:spPr bwMode="auto">
          <a:xfrm>
            <a:off x="1011238" y="2974975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50190" name="Oval 11"/>
          <p:cNvSpPr>
            <a:spLocks noChangeArrowheads="1"/>
          </p:cNvSpPr>
          <p:nvPr/>
        </p:nvSpPr>
        <p:spPr bwMode="auto">
          <a:xfrm>
            <a:off x="2506663" y="3065463"/>
            <a:ext cx="71437" cy="71437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50191" name="Oval 12"/>
          <p:cNvSpPr>
            <a:spLocks noChangeArrowheads="1"/>
          </p:cNvSpPr>
          <p:nvPr/>
        </p:nvSpPr>
        <p:spPr bwMode="auto">
          <a:xfrm>
            <a:off x="3841750" y="2974975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50192" name="Line 13"/>
          <p:cNvSpPr>
            <a:spLocks noChangeShapeType="1"/>
          </p:cNvSpPr>
          <p:nvPr/>
        </p:nvSpPr>
        <p:spPr bwMode="auto">
          <a:xfrm>
            <a:off x="1239838" y="30845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50193" name="Line 14"/>
          <p:cNvSpPr>
            <a:spLocks noChangeShapeType="1"/>
          </p:cNvSpPr>
          <p:nvPr/>
        </p:nvSpPr>
        <p:spPr bwMode="auto">
          <a:xfrm flipH="1" flipV="1">
            <a:off x="2611438" y="30845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50194" name="Text Box 15"/>
          <p:cNvSpPr txBox="1">
            <a:spLocks noChangeArrowheads="1"/>
          </p:cNvSpPr>
          <p:nvPr/>
        </p:nvSpPr>
        <p:spPr bwMode="auto">
          <a:xfrm>
            <a:off x="606465" y="2898775"/>
            <a:ext cx="287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 dirty="0">
                <a:ea typeface="MS PGothic" pitchFamily="34" charset="-128"/>
                <a:cs typeface="Times New Roman" pitchFamily="18" charset="0"/>
              </a:rPr>
              <a:t>x</a:t>
            </a:r>
            <a:endParaRPr kumimoji="0" lang="en-US" altLang="ja-JP" sz="1800" i="1" baseline="-25000" dirty="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50195" name="Text Box 16"/>
          <p:cNvSpPr txBox="1">
            <a:spLocks noChangeArrowheads="1"/>
          </p:cNvSpPr>
          <p:nvPr/>
        </p:nvSpPr>
        <p:spPr bwMode="auto">
          <a:xfrm>
            <a:off x="4105275" y="28876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y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50197" name="Oval 18"/>
          <p:cNvSpPr>
            <a:spLocks noChangeArrowheads="1"/>
          </p:cNvSpPr>
          <p:nvPr/>
        </p:nvSpPr>
        <p:spPr bwMode="auto">
          <a:xfrm>
            <a:off x="1011238" y="3862388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50198" name="Oval 19"/>
          <p:cNvSpPr>
            <a:spLocks noChangeArrowheads="1"/>
          </p:cNvSpPr>
          <p:nvPr/>
        </p:nvSpPr>
        <p:spPr bwMode="auto">
          <a:xfrm>
            <a:off x="2506663" y="3952875"/>
            <a:ext cx="71437" cy="71438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50199" name="Oval 20"/>
          <p:cNvSpPr>
            <a:spLocks noChangeArrowheads="1"/>
          </p:cNvSpPr>
          <p:nvPr/>
        </p:nvSpPr>
        <p:spPr bwMode="auto">
          <a:xfrm>
            <a:off x="3841750" y="3862388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50200" name="Line 21"/>
          <p:cNvSpPr>
            <a:spLocks noChangeShapeType="1"/>
          </p:cNvSpPr>
          <p:nvPr/>
        </p:nvSpPr>
        <p:spPr bwMode="auto">
          <a:xfrm>
            <a:off x="1239838" y="3971925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50201" name="Line 22"/>
          <p:cNvSpPr>
            <a:spLocks noChangeShapeType="1"/>
          </p:cNvSpPr>
          <p:nvPr/>
        </p:nvSpPr>
        <p:spPr bwMode="auto">
          <a:xfrm flipH="1" flipV="1">
            <a:off x="2611438" y="3971925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50202" name="Text Box 23"/>
          <p:cNvSpPr txBox="1">
            <a:spLocks noChangeArrowheads="1"/>
          </p:cNvSpPr>
          <p:nvPr/>
        </p:nvSpPr>
        <p:spPr bwMode="auto">
          <a:xfrm>
            <a:off x="4778375" y="3786188"/>
            <a:ext cx="4087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r>
              <a:rPr kumimoji="0" lang="en-US" altLang="ja-JP" sz="1800" smtClean="0">
                <a:solidFill>
                  <a:srgbClr val="003399"/>
                </a:solidFill>
                <a:latin typeface="Tahoma" pitchFamily="34" charset="0"/>
                <a:ea typeface="MS PGothic" pitchFamily="34" charset="-128"/>
              </a:rPr>
              <a:t>PNC</a:t>
            </a:r>
            <a:r>
              <a:rPr kumimoji="0" lang="en-US" altLang="ja-JP" sz="1800" smtClean="0">
                <a:latin typeface="Tahoma" pitchFamily="34" charset="0"/>
                <a:ea typeface="MS PGothic" pitchFamily="34" charset="-128"/>
              </a:rPr>
              <a:t>, </a:t>
            </a:r>
            <a:r>
              <a:rPr kumimoji="0" lang="en-US" altLang="ja-JP" sz="1800" dirty="0" smtClean="0">
                <a:latin typeface="Tahoma" pitchFamily="34" charset="0"/>
                <a:ea typeface="MS PGothic" pitchFamily="34" charset="-128"/>
              </a:rPr>
              <a:t>2 s</a:t>
            </a:r>
            <a:r>
              <a:rPr kumimoji="0" lang="en-US" altLang="zh-TW" sz="1800" dirty="0" smtClean="0">
                <a:latin typeface="Tahoma" pitchFamily="34" charset="0"/>
                <a:ea typeface="MS PGothic" pitchFamily="34" charset="-128"/>
              </a:rPr>
              <a:t>teps</a:t>
            </a:r>
            <a:endParaRPr kumimoji="0" lang="en-US" altLang="ja-JP" sz="1800" baseline="-25000" dirty="0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0204" name="Text Box 25"/>
          <p:cNvSpPr txBox="1">
            <a:spLocks noChangeArrowheads="1"/>
          </p:cNvSpPr>
          <p:nvPr/>
        </p:nvSpPr>
        <p:spPr bwMode="auto">
          <a:xfrm>
            <a:off x="4745038" y="1958975"/>
            <a:ext cx="418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r>
              <a:rPr kumimoji="0" lang="en-US" altLang="ja-JP" sz="1800" smtClean="0">
                <a:latin typeface="Tahoma" pitchFamily="34" charset="0"/>
                <a:ea typeface="MS PGothic" pitchFamily="34" charset="-128"/>
              </a:rPr>
              <a:t>Store-and-forward, </a:t>
            </a:r>
            <a:r>
              <a:rPr kumimoji="0" lang="en-US" altLang="ja-JP" sz="1800" dirty="0">
                <a:latin typeface="Tahoma" pitchFamily="34" charset="0"/>
                <a:ea typeface="MS PGothic" pitchFamily="34" charset="-128"/>
              </a:rPr>
              <a:t>4 steps</a:t>
            </a:r>
            <a:endParaRPr kumimoji="0" lang="en-US" altLang="ja-JP" sz="1800" baseline="-25000" dirty="0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0205" name="Text Box 26"/>
          <p:cNvSpPr txBox="1">
            <a:spLocks noChangeArrowheads="1"/>
          </p:cNvSpPr>
          <p:nvPr/>
        </p:nvSpPr>
        <p:spPr bwMode="auto">
          <a:xfrm>
            <a:off x="4770438" y="2905125"/>
            <a:ext cx="353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r>
              <a:rPr kumimoji="0" lang="en-US" altLang="ja-JP" sz="1800" smtClean="0">
                <a:solidFill>
                  <a:srgbClr val="003399"/>
                </a:solidFill>
                <a:latin typeface="Tahoma" pitchFamily="34" charset="0"/>
                <a:ea typeface="MS PGothic" pitchFamily="34" charset="-128"/>
              </a:rPr>
              <a:t>NC</a:t>
            </a:r>
            <a:r>
              <a:rPr kumimoji="0" lang="en-US" altLang="ja-JP" sz="1800" smtClean="0">
                <a:latin typeface="Tahoma" pitchFamily="34" charset="0"/>
                <a:ea typeface="MS PGothic" pitchFamily="34" charset="-128"/>
              </a:rPr>
              <a:t>, </a:t>
            </a:r>
            <a:r>
              <a:rPr kumimoji="0" lang="en-US" altLang="ja-JP" sz="1800" dirty="0">
                <a:latin typeface="Tahoma" pitchFamily="34" charset="0"/>
                <a:ea typeface="MS PGothic" pitchFamily="34" charset="-128"/>
              </a:rPr>
              <a:t>3 s</a:t>
            </a:r>
            <a:r>
              <a:rPr kumimoji="0" lang="en-US" altLang="zh-TW" sz="1800" dirty="0">
                <a:latin typeface="Tahoma" pitchFamily="34" charset="0"/>
                <a:ea typeface="MS PGothic" pitchFamily="34" charset="-128"/>
              </a:rPr>
              <a:t>teps</a:t>
            </a:r>
            <a:endParaRPr kumimoji="0" lang="en-US" altLang="ja-JP" sz="1800" baseline="-25000" dirty="0">
              <a:latin typeface="Tahoma" pitchFamily="34" charset="0"/>
              <a:ea typeface="MS PGothic" pitchFamily="34" charset="-128"/>
            </a:endParaRPr>
          </a:p>
        </p:txBody>
      </p:sp>
      <p:grpSp>
        <p:nvGrpSpPr>
          <p:cNvPr id="50206" name="Group 28"/>
          <p:cNvGrpSpPr>
            <a:grpSpLocks/>
          </p:cNvGrpSpPr>
          <p:nvPr/>
        </p:nvGrpSpPr>
        <p:grpSpPr bwMode="auto">
          <a:xfrm>
            <a:off x="2449513" y="1655763"/>
            <a:ext cx="161925" cy="576262"/>
            <a:chOff x="1485" y="1043"/>
            <a:chExt cx="226" cy="363"/>
          </a:xfrm>
        </p:grpSpPr>
        <p:sp>
          <p:nvSpPr>
            <p:cNvPr id="50208" name="Line 29"/>
            <p:cNvSpPr>
              <a:spLocks noChangeShapeType="1"/>
            </p:cNvSpPr>
            <p:nvPr/>
          </p:nvSpPr>
          <p:spPr bwMode="auto">
            <a:xfrm flipV="1">
              <a:off x="1599" y="1043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>
                <a:cs typeface="Times New Roman" pitchFamily="18" charset="0"/>
              </a:endParaRPr>
            </a:p>
          </p:txBody>
        </p:sp>
        <p:sp>
          <p:nvSpPr>
            <p:cNvPr id="50209" name="Line 30"/>
            <p:cNvSpPr>
              <a:spLocks noChangeShapeType="1"/>
            </p:cNvSpPr>
            <p:nvPr/>
          </p:nvSpPr>
          <p:spPr bwMode="auto">
            <a:xfrm>
              <a:off x="1485" y="1049"/>
              <a:ext cx="113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>
                <a:cs typeface="Times New Roman" pitchFamily="18" charset="0"/>
              </a:endParaRPr>
            </a:p>
          </p:txBody>
        </p:sp>
        <p:sp>
          <p:nvSpPr>
            <p:cNvPr id="50210" name="Line 31"/>
            <p:cNvSpPr>
              <a:spLocks noChangeShapeType="1"/>
            </p:cNvSpPr>
            <p:nvPr/>
          </p:nvSpPr>
          <p:spPr bwMode="auto">
            <a:xfrm flipH="1">
              <a:off x="1598" y="1049"/>
              <a:ext cx="113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>
                <a:cs typeface="Times New Roman" pitchFamily="18" charset="0"/>
              </a:endParaRPr>
            </a:p>
          </p:txBody>
        </p:sp>
      </p:grpSp>
      <p:sp>
        <p:nvSpPr>
          <p:cNvPr id="50207" name="Rectangle 27"/>
          <p:cNvSpPr>
            <a:spLocks noChangeArrowheads="1"/>
          </p:cNvSpPr>
          <p:nvPr/>
        </p:nvSpPr>
        <p:spPr bwMode="auto">
          <a:xfrm>
            <a:off x="719138" y="219075"/>
            <a:ext cx="78057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ja-JP" sz="4000" b="1" dirty="0" smtClean="0">
                <a:solidFill>
                  <a:schemeClr val="tx2"/>
                </a:solidFill>
                <a:latin typeface="Garamond" pitchFamily="18" charset="0"/>
              </a:rPr>
              <a:t>Digital or analog </a:t>
            </a:r>
            <a:r>
              <a:rPr lang="en-US" altLang="ja-JP" sz="4000" b="1" dirty="0" smtClean="0">
                <a:solidFill>
                  <a:schemeClr val="tx2"/>
                </a:solidFill>
                <a:latin typeface="Garamond" pitchFamily="18" charset="0"/>
                <a:sym typeface="Symbol" pitchFamily="18" charset="2"/>
              </a:rPr>
              <a:t>P</a:t>
            </a:r>
            <a:r>
              <a:rPr lang="en-US" altLang="ja-JP" sz="4000" b="1" dirty="0" smtClean="0">
                <a:solidFill>
                  <a:schemeClr val="tx2"/>
                </a:solidFill>
                <a:latin typeface="Garamond" pitchFamily="18" charset="0"/>
              </a:rPr>
              <a:t>NC</a:t>
            </a:r>
            <a:endParaRPr kumimoji="0" lang="en-US" altLang="zh-TW" sz="4000" dirty="0"/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606465" y="3799681"/>
            <a:ext cx="287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 dirty="0">
                <a:ea typeface="MS PGothic" pitchFamily="34" charset="-128"/>
                <a:cs typeface="Times New Roman" pitchFamily="18" charset="0"/>
              </a:rPr>
              <a:t>x</a:t>
            </a:r>
            <a:endParaRPr kumimoji="0" lang="en-US" altLang="ja-JP" sz="1800" i="1" baseline="-25000" dirty="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4105275" y="3788569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y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flipV="1">
            <a:off x="6120172" y="4116538"/>
            <a:ext cx="1116124" cy="1615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38"/>
          <p:cNvSpPr/>
          <p:nvPr/>
        </p:nvSpPr>
        <p:spPr>
          <a:xfrm>
            <a:off x="7273480" y="3705139"/>
            <a:ext cx="17096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000" dirty="0" smtClean="0"/>
              <a:t>宗法 </a:t>
            </a:r>
            <a:r>
              <a:rPr lang="en-US" altLang="zh-CN" sz="2000" dirty="0" smtClean="0">
                <a:solidFill>
                  <a:srgbClr val="000000"/>
                </a:solidFill>
              </a:rPr>
              <a:t>PNC</a:t>
            </a:r>
          </a:p>
          <a:p>
            <a:pPr algn="ctr"/>
            <a:r>
              <a:rPr lang="en-US" altLang="zh-CN" sz="2000" dirty="0">
                <a:solidFill>
                  <a:srgbClr val="000000"/>
                </a:solidFill>
              </a:rPr>
              <a:t>= </a:t>
            </a:r>
            <a:r>
              <a:rPr lang="en-US" altLang="zh-CN" sz="2000" dirty="0" smtClean="0">
                <a:solidFill>
                  <a:srgbClr val="000000"/>
                </a:solidFill>
              </a:rPr>
              <a:t>A </a:t>
            </a:r>
            <a:r>
              <a:rPr lang="en-US" altLang="zh-CN" sz="2000" b="1" dirty="0">
                <a:solidFill>
                  <a:srgbClr val="FF9900"/>
                </a:solidFill>
              </a:rPr>
              <a:t>gold</a:t>
            </a:r>
            <a:r>
              <a:rPr lang="en-US" altLang="zh-CN" sz="2000" dirty="0">
                <a:solidFill>
                  <a:srgbClr val="000000"/>
                </a:solidFill>
              </a:rPr>
              <a:t> mine </a:t>
            </a:r>
          </a:p>
        </p:txBody>
      </p:sp>
      <p:cxnSp>
        <p:nvCxnSpPr>
          <p:cNvPr id="40" name="Straight Arrow Connector 39"/>
          <p:cNvCxnSpPr>
            <a:stCxn id="39" idx="2"/>
            <a:endCxn id="41" idx="0"/>
          </p:cNvCxnSpPr>
          <p:nvPr/>
        </p:nvCxnSpPr>
        <p:spPr bwMode="auto">
          <a:xfrm flipH="1">
            <a:off x="8126333" y="4413025"/>
            <a:ext cx="1964" cy="5281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40"/>
          <p:cNvSpPr/>
          <p:nvPr/>
        </p:nvSpPr>
        <p:spPr>
          <a:xfrm>
            <a:off x="7232498" y="4941168"/>
            <a:ext cx="17876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/>
              <a:t>现代版</a:t>
            </a:r>
            <a:r>
              <a:rPr lang="zh-CN" altLang="en-US" sz="2000" b="1" dirty="0" smtClean="0"/>
              <a:t> </a:t>
            </a:r>
            <a:r>
              <a:rPr lang="zh-CN" altLang="en-US" sz="2000" b="1" dirty="0" smtClean="0">
                <a:solidFill>
                  <a:schemeClr val="tx2"/>
                </a:solidFill>
              </a:rPr>
              <a:t>西昆</a:t>
            </a:r>
            <a:r>
              <a:rPr lang="zh-TW" altLang="en-US" sz="2000" dirty="0"/>
              <a:t>体</a:t>
            </a:r>
            <a:endParaRPr lang="en-US" sz="2000" dirty="0"/>
          </a:p>
        </p:txBody>
      </p:sp>
      <p:sp>
        <p:nvSpPr>
          <p:cNvPr id="42" name="Rectangle 41"/>
          <p:cNvSpPr/>
          <p:nvPr/>
        </p:nvSpPr>
        <p:spPr>
          <a:xfrm>
            <a:off x="2222029" y="5945214"/>
            <a:ext cx="66441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000" dirty="0" smtClean="0"/>
              <a:t>They all publish happily, with &gt; 2 Chinese authors per paper.</a:t>
            </a:r>
          </a:p>
        </p:txBody>
      </p:sp>
      <p:cxnSp>
        <p:nvCxnSpPr>
          <p:cNvPr id="43" name="Straight Arrow Connector 42"/>
          <p:cNvCxnSpPr>
            <a:endCxn id="42" idx="0"/>
          </p:cNvCxnSpPr>
          <p:nvPr/>
        </p:nvCxnSpPr>
        <p:spPr bwMode="auto">
          <a:xfrm flipH="1">
            <a:off x="5544109" y="5643246"/>
            <a:ext cx="2340259" cy="3019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Text Box 39"/>
          <p:cNvSpPr txBox="1">
            <a:spLocks noChangeArrowheads="1"/>
          </p:cNvSpPr>
          <p:nvPr/>
        </p:nvSpPr>
        <p:spPr bwMode="auto">
          <a:xfrm>
            <a:off x="4860032" y="4115035"/>
            <a:ext cx="1331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n-US" altLang="zh-CN" sz="1800" dirty="0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Decoding not easy</a:t>
            </a:r>
            <a:endParaRPr kumimoji="0" lang="en-US" altLang="zh-TW" sz="1800" dirty="0">
              <a:solidFill>
                <a:srgbClr val="FF0000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90A8ACC-B836-466A-B1FA-A30A36C21739}" type="slidenum">
              <a:rPr kumimoji="0" lang="en-US" altLang="zh-TW" sz="1200" smtClean="0">
                <a:latin typeface="Garamond" pitchFamily="18" charset="0"/>
              </a:rPr>
              <a:pPr eaLnBrk="1" hangingPunct="1"/>
              <a:t>53</a:t>
            </a:fld>
            <a:endParaRPr kumimoji="0" lang="en-US" altLang="zh-TW" sz="120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735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9" grpId="0"/>
      <p:bldP spid="41" grpId="0"/>
      <p:bldP spid="44" grpId="1"/>
      <p:bldP spid="44" grpId="2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518F65D6-0733-4C2D-A25D-87888913E379}" type="datetime1">
              <a:rPr kumimoji="0" lang="zh-TW" altLang="en-US" sz="1200" smtClean="0">
                <a:latin typeface="Garamond" pitchFamily="18" charset="0"/>
              </a:rPr>
              <a:pPr eaLnBrk="1" hangingPunct="1"/>
              <a:t>2013/9/3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5023B98F-E809-4DCE-998F-CFF4926D9D76}" type="slidenum">
              <a:rPr kumimoji="0" lang="en-US" altLang="zh-TW" sz="1200" smtClean="0">
                <a:latin typeface="Garamond" pitchFamily="18" charset="0"/>
              </a:rPr>
              <a:pPr eaLnBrk="1" hangingPunct="1"/>
              <a:t>54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pic>
        <p:nvPicPr>
          <p:cNvPr id="13317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288925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288925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1257300" y="2492375"/>
            <a:ext cx="5797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>
                <a:latin typeface="Arial" charset="0"/>
              </a:rPr>
              <a:t>Disk       A                     B</a:t>
            </a:r>
            <a:endParaRPr lang="en-US" altLang="zh-TW" sz="18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8924" name="Rectangle 2"/>
          <p:cNvSpPr>
            <a:spLocks noChangeArrowheads="1"/>
          </p:cNvSpPr>
          <p:nvPr/>
        </p:nvSpPr>
        <p:spPr bwMode="auto">
          <a:xfrm>
            <a:off x="503548" y="122238"/>
            <a:ext cx="8136904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altLang="zh-CN" b="1" dirty="0">
                <a:solidFill>
                  <a:schemeClr val="tx2"/>
                </a:solidFill>
              </a:rPr>
              <a:t>Part</a:t>
            </a:r>
            <a:r>
              <a:rPr lang="en-US" altLang="zh-CN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zh-CN" b="1" dirty="0">
                <a:solidFill>
                  <a:srgbClr val="00B050"/>
                </a:solidFill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altLang="zh-CN" b="1" dirty="0" smtClean="0">
                <a:solidFill>
                  <a:srgbClr val="00B050"/>
                </a:solidFill>
                <a:ea typeface="Arial Unicode MS" pitchFamily="34" charset="-128"/>
                <a:cs typeface="Arial Unicode MS" pitchFamily="34" charset="-128"/>
              </a:rPr>
              <a:t>B)</a:t>
            </a:r>
            <a:r>
              <a:rPr lang="en-US" altLang="zh-CN" b="1" dirty="0">
                <a:solidFill>
                  <a:schemeClr val="tx2"/>
                </a:solidFill>
              </a:rPr>
              <a:t>: </a:t>
            </a:r>
            <a:r>
              <a:rPr lang="en-US" altLang="zh-TW" b="1" dirty="0" smtClean="0">
                <a:solidFill>
                  <a:schemeClr val="tx2"/>
                </a:solidFill>
              </a:rPr>
              <a:t>Redundancy in Data </a:t>
            </a:r>
            <a:r>
              <a:rPr lang="en-US" altLang="zh-TW" b="1" dirty="0">
                <a:solidFill>
                  <a:schemeClr val="tx2"/>
                </a:solidFill>
              </a:rPr>
              <a:t>Storage</a:t>
            </a:r>
            <a:endParaRPr lang="en-US" altLang="zh-TW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pic>
        <p:nvPicPr>
          <p:cNvPr id="30729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4365625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365625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1" name="Text Box 5"/>
          <p:cNvSpPr txBox="1">
            <a:spLocks noChangeArrowheads="1"/>
          </p:cNvSpPr>
          <p:nvPr/>
        </p:nvSpPr>
        <p:spPr bwMode="auto">
          <a:xfrm>
            <a:off x="1258888" y="3968750"/>
            <a:ext cx="3421124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dirty="0">
                <a:latin typeface="Arial" charset="0"/>
              </a:rPr>
              <a:t>Backup  A                     B</a:t>
            </a:r>
            <a:endParaRPr lang="en-US" altLang="zh-TW" sz="18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004048" y="4330841"/>
            <a:ext cx="25562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dirty="0" smtClean="0">
                <a:latin typeface="Arial" charset="0"/>
              </a:rPr>
              <a:t>This corresponds to </a:t>
            </a:r>
            <a:r>
              <a:rPr lang="en-US" altLang="zh-TW" sz="2000" dirty="0" smtClean="0">
                <a:solidFill>
                  <a:srgbClr val="003399"/>
                </a:solidFill>
                <a:latin typeface="Arial" charset="0"/>
              </a:rPr>
              <a:t>store-and-forward</a:t>
            </a:r>
            <a:r>
              <a:rPr lang="en-US" altLang="zh-TW" sz="2000" dirty="0" smtClean="0">
                <a:latin typeface="Arial" charset="0"/>
              </a:rPr>
              <a:t>.</a:t>
            </a:r>
            <a:endParaRPr lang="en-US" altLang="zh-TW" sz="20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838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1" grpId="0"/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F07980F1-5FDD-4A75-89AF-F20DC92D9544}" type="datetime1">
              <a:rPr kumimoji="0" lang="zh-TW" altLang="en-US" sz="1200" smtClean="0">
                <a:latin typeface="Garamond" pitchFamily="18" charset="0"/>
              </a:rPr>
              <a:pPr eaLnBrk="1" hangingPunct="1"/>
              <a:t>2013/9/3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E02EE91E-11EC-4299-9E7C-677BB6F26741}" type="slidenum">
              <a:rPr kumimoji="0" lang="en-US" altLang="zh-TW" sz="1200" smtClean="0">
                <a:latin typeface="Garamond" pitchFamily="18" charset="0"/>
              </a:rPr>
              <a:pPr eaLnBrk="1" hangingPunct="1"/>
              <a:t>55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pic>
        <p:nvPicPr>
          <p:cNvPr id="14341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2879725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879725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5"/>
          <p:cNvSpPr txBox="1">
            <a:spLocks noChangeArrowheads="1"/>
          </p:cNvSpPr>
          <p:nvPr/>
        </p:nvSpPr>
        <p:spPr bwMode="auto">
          <a:xfrm>
            <a:off x="1258888" y="2482850"/>
            <a:ext cx="565337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dirty="0" smtClean="0">
                <a:latin typeface="Arial" charset="0"/>
              </a:rPr>
              <a:t>RAIDs     </a:t>
            </a:r>
            <a:r>
              <a:rPr lang="en-US" altLang="zh-TW" sz="1800" dirty="0">
                <a:latin typeface="Arial" charset="0"/>
              </a:rPr>
              <a:t>A                     B                         A</a:t>
            </a:r>
            <a:r>
              <a:rPr lang="en-US" altLang="zh-TW" sz="1800" dirty="0">
                <a:latin typeface="Arial" charset="0"/>
                <a:sym typeface="Symbol" pitchFamily="18" charset="2"/>
              </a:rPr>
              <a:t>B</a:t>
            </a:r>
            <a:endParaRPr lang="en-US" altLang="zh-TW" sz="1800" dirty="0">
              <a:latin typeface="Arial" charset="0"/>
            </a:endParaRPr>
          </a:p>
        </p:txBody>
      </p:sp>
      <p:pic>
        <p:nvPicPr>
          <p:cNvPr id="14345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288925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 Box 5"/>
          <p:cNvSpPr txBox="1">
            <a:spLocks noChangeArrowheads="1"/>
          </p:cNvSpPr>
          <p:nvPr/>
        </p:nvSpPr>
        <p:spPr bwMode="auto">
          <a:xfrm>
            <a:off x="4679950" y="2098675"/>
            <a:ext cx="2052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800">
                <a:latin typeface="Arial" charset="0"/>
              </a:rPr>
              <a:t>Single backup</a:t>
            </a:r>
            <a:endParaRPr lang="en-US" altLang="zh-TW" sz="18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732588" y="2251073"/>
            <a:ext cx="10414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 smtClean="0">
                <a:latin typeface="Arial" charset="0"/>
              </a:rPr>
              <a:t>=</a:t>
            </a:r>
            <a:r>
              <a:rPr lang="zh-CN" altLang="en-US" sz="2800" dirty="0" smtClean="0">
                <a:latin typeface="Arial" charset="0"/>
              </a:rPr>
              <a:t> </a:t>
            </a:r>
            <a:r>
              <a:rPr lang="en-US" altLang="zh-CN" sz="2800" dirty="0" smtClean="0">
                <a:latin typeface="Arial" charset="0"/>
              </a:rPr>
              <a:t>NC</a:t>
            </a:r>
            <a:endParaRPr lang="en-US" altLang="zh-TW" sz="2800" dirty="0">
              <a:latin typeface="Arial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03548" y="122238"/>
            <a:ext cx="8136904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altLang="zh-CN" b="1" dirty="0">
                <a:solidFill>
                  <a:schemeClr val="tx2"/>
                </a:solidFill>
              </a:rPr>
              <a:t>Part</a:t>
            </a:r>
            <a:r>
              <a:rPr lang="en-US" altLang="zh-CN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zh-CN" b="1" dirty="0">
                <a:solidFill>
                  <a:srgbClr val="00B050"/>
                </a:solidFill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altLang="zh-CN" b="1" dirty="0" smtClean="0">
                <a:solidFill>
                  <a:srgbClr val="00B050"/>
                </a:solidFill>
                <a:ea typeface="Arial Unicode MS" pitchFamily="34" charset="-128"/>
                <a:cs typeface="Arial Unicode MS" pitchFamily="34" charset="-128"/>
              </a:rPr>
              <a:t>B)</a:t>
            </a:r>
            <a:r>
              <a:rPr lang="en-US" altLang="zh-CN" b="1" dirty="0">
                <a:solidFill>
                  <a:schemeClr val="tx2"/>
                </a:solidFill>
              </a:rPr>
              <a:t>: </a:t>
            </a:r>
            <a:r>
              <a:rPr lang="en-US" altLang="zh-TW" b="1" dirty="0" smtClean="0">
                <a:solidFill>
                  <a:schemeClr val="tx2"/>
                </a:solidFill>
              </a:rPr>
              <a:t>Redundancy in Data </a:t>
            </a:r>
            <a:r>
              <a:rPr lang="en-US" altLang="zh-TW" b="1" dirty="0">
                <a:solidFill>
                  <a:schemeClr val="tx2"/>
                </a:solidFill>
              </a:rPr>
              <a:t>Storage</a:t>
            </a:r>
            <a:endParaRPr lang="en-US" altLang="zh-TW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973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7CF27472-B9BD-43F9-85D0-1A7EF289D5A9}" type="datetime1">
              <a:rPr kumimoji="0" lang="zh-TW" altLang="en-US" sz="1200" smtClean="0">
                <a:latin typeface="Garamond" pitchFamily="18" charset="0"/>
              </a:rPr>
              <a:pPr eaLnBrk="1" hangingPunct="1"/>
              <a:t>2013/9/3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48221CA3-522D-4591-AD38-62A31CA7840E}" type="slidenum">
              <a:rPr kumimoji="0" lang="en-US" altLang="zh-TW" sz="1200" smtClean="0">
                <a:latin typeface="Garamond" pitchFamily="18" charset="0"/>
              </a:rPr>
              <a:pPr eaLnBrk="1" hangingPunct="1"/>
              <a:t>56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3817938" y="1665288"/>
            <a:ext cx="1295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000" b="1">
                <a:solidFill>
                  <a:srgbClr val="3366CC"/>
                </a:solidFill>
                <a:latin typeface="Arial" charset="0"/>
              </a:rPr>
              <a:t>Data</a:t>
            </a:r>
          </a:p>
        </p:txBody>
      </p:sp>
      <p:pic>
        <p:nvPicPr>
          <p:cNvPr id="15366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2925763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2925763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2925763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1"/>
          <p:cNvSpPr>
            <a:spLocks noChangeShapeType="1"/>
          </p:cNvSpPr>
          <p:nvPr/>
        </p:nvSpPr>
        <p:spPr bwMode="auto">
          <a:xfrm flipH="1">
            <a:off x="3167063" y="2205038"/>
            <a:ext cx="1117600" cy="684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12"/>
          <p:cNvSpPr>
            <a:spLocks noChangeShapeType="1"/>
          </p:cNvSpPr>
          <p:nvPr/>
        </p:nvSpPr>
        <p:spPr bwMode="auto">
          <a:xfrm>
            <a:off x="4500563" y="2205038"/>
            <a:ext cx="34925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3"/>
          <p:cNvSpPr>
            <a:spLocks noChangeShapeType="1"/>
          </p:cNvSpPr>
          <p:nvPr/>
        </p:nvSpPr>
        <p:spPr bwMode="auto">
          <a:xfrm>
            <a:off x="4681538" y="2205038"/>
            <a:ext cx="1260475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Text Box 5"/>
          <p:cNvSpPr txBox="1">
            <a:spLocks noChangeArrowheads="1"/>
          </p:cNvSpPr>
          <p:nvPr/>
        </p:nvSpPr>
        <p:spPr bwMode="auto">
          <a:xfrm>
            <a:off x="1835150" y="3897313"/>
            <a:ext cx="6734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>
                <a:latin typeface="Arial" charset="0"/>
              </a:rPr>
              <a:t>Disks       A                         B                   A</a:t>
            </a:r>
            <a:r>
              <a:rPr lang="en-US" altLang="zh-TW" sz="1800">
                <a:latin typeface="Arial" charset="0"/>
                <a:sym typeface="Symbol" pitchFamily="18" charset="2"/>
              </a:rPr>
              <a:t>B</a:t>
            </a:r>
            <a:endParaRPr lang="en-US" altLang="zh-TW" sz="1800">
              <a:solidFill>
                <a:schemeClr val="bg2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5373" name="Line 17"/>
          <p:cNvSpPr>
            <a:spLocks noChangeShapeType="1"/>
          </p:cNvSpPr>
          <p:nvPr/>
        </p:nvSpPr>
        <p:spPr bwMode="auto">
          <a:xfrm flipV="1">
            <a:off x="3059113" y="4402138"/>
            <a:ext cx="1584325" cy="863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18"/>
          <p:cNvSpPr>
            <a:spLocks noChangeShapeType="1"/>
          </p:cNvSpPr>
          <p:nvPr/>
        </p:nvSpPr>
        <p:spPr bwMode="auto">
          <a:xfrm flipV="1">
            <a:off x="3276600" y="4365625"/>
            <a:ext cx="2879725" cy="9001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20"/>
          <p:cNvSpPr>
            <a:spLocks noChangeShapeType="1"/>
          </p:cNvSpPr>
          <p:nvPr/>
        </p:nvSpPr>
        <p:spPr bwMode="auto">
          <a:xfrm flipH="1">
            <a:off x="2482850" y="2925763"/>
            <a:ext cx="1152525" cy="10080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Rectangle 21"/>
          <p:cNvSpPr>
            <a:spLocks noChangeArrowheads="1"/>
          </p:cNvSpPr>
          <p:nvPr/>
        </p:nvSpPr>
        <p:spPr bwMode="auto">
          <a:xfrm>
            <a:off x="2770188" y="5321300"/>
            <a:ext cx="396875" cy="37623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altLang="zh-TW" sz="1800">
                <a:latin typeface="Arial" charset="0"/>
              </a:rPr>
              <a:t>A’</a:t>
            </a:r>
          </a:p>
        </p:txBody>
      </p:sp>
      <p:sp>
        <p:nvSpPr>
          <p:cNvPr id="15377" name="Line 22"/>
          <p:cNvSpPr>
            <a:spLocks noChangeShapeType="1"/>
          </p:cNvSpPr>
          <p:nvPr/>
        </p:nvSpPr>
        <p:spPr bwMode="auto">
          <a:xfrm flipH="1">
            <a:off x="2371725" y="2854325"/>
            <a:ext cx="1155700" cy="1008063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23"/>
          <p:cNvSpPr>
            <a:spLocks noChangeShapeType="1"/>
          </p:cNvSpPr>
          <p:nvPr/>
        </p:nvSpPr>
        <p:spPr bwMode="auto">
          <a:xfrm>
            <a:off x="2338388" y="2854325"/>
            <a:ext cx="1152525" cy="1008063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Rectangle 2"/>
          <p:cNvSpPr>
            <a:spLocks noChangeArrowheads="1"/>
          </p:cNvSpPr>
          <p:nvPr/>
        </p:nvSpPr>
        <p:spPr bwMode="auto">
          <a:xfrm>
            <a:off x="287338" y="476250"/>
            <a:ext cx="85693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zh-TW" b="1">
                <a:solidFill>
                  <a:schemeClr val="tx2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Perform NC over an imaginary network</a:t>
            </a:r>
            <a:endParaRPr lang="en-US" altLang="zh-TW" b="1">
              <a:solidFill>
                <a:schemeClr val="tx2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165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3817938" y="1665288"/>
            <a:ext cx="1295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000" b="1">
                <a:solidFill>
                  <a:srgbClr val="3366CC"/>
                </a:solidFill>
                <a:latin typeface="Arial" charset="0"/>
              </a:rPr>
              <a:t>Data</a:t>
            </a:r>
          </a:p>
        </p:txBody>
      </p:sp>
      <p:pic>
        <p:nvPicPr>
          <p:cNvPr id="1638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2925763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2925763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2925763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Line 7"/>
          <p:cNvSpPr>
            <a:spLocks noChangeShapeType="1"/>
          </p:cNvSpPr>
          <p:nvPr/>
        </p:nvSpPr>
        <p:spPr bwMode="auto">
          <a:xfrm flipH="1">
            <a:off x="3167063" y="2205038"/>
            <a:ext cx="1117600" cy="684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>
            <a:off x="4500563" y="2205038"/>
            <a:ext cx="34925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9"/>
          <p:cNvSpPr>
            <a:spLocks noChangeShapeType="1"/>
          </p:cNvSpPr>
          <p:nvPr/>
        </p:nvSpPr>
        <p:spPr bwMode="auto">
          <a:xfrm>
            <a:off x="4681538" y="2205038"/>
            <a:ext cx="1260475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Text Box 5"/>
          <p:cNvSpPr txBox="1">
            <a:spLocks noChangeArrowheads="1"/>
          </p:cNvSpPr>
          <p:nvPr/>
        </p:nvSpPr>
        <p:spPr bwMode="auto">
          <a:xfrm>
            <a:off x="1835150" y="3897313"/>
            <a:ext cx="6734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>
                <a:latin typeface="Arial" charset="0"/>
              </a:rPr>
              <a:t>Disks       A                         B                    A</a:t>
            </a:r>
            <a:r>
              <a:rPr lang="en-US" altLang="zh-TW" sz="1800">
                <a:latin typeface="Arial" charset="0"/>
                <a:sym typeface="Symbol" pitchFamily="18" charset="2"/>
              </a:rPr>
              <a:t>B</a:t>
            </a:r>
            <a:endParaRPr lang="en-US" altLang="zh-TW" sz="1800">
              <a:solidFill>
                <a:schemeClr val="bg2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6394" name="Line 11"/>
          <p:cNvSpPr>
            <a:spLocks noChangeShapeType="1"/>
          </p:cNvSpPr>
          <p:nvPr/>
        </p:nvSpPr>
        <p:spPr bwMode="auto">
          <a:xfrm flipV="1">
            <a:off x="3059113" y="4402138"/>
            <a:ext cx="16224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12"/>
          <p:cNvSpPr>
            <a:spLocks noChangeShapeType="1"/>
          </p:cNvSpPr>
          <p:nvPr/>
        </p:nvSpPr>
        <p:spPr bwMode="auto">
          <a:xfrm flipV="1">
            <a:off x="3276600" y="4365625"/>
            <a:ext cx="2879725" cy="900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Line 13"/>
          <p:cNvSpPr>
            <a:spLocks noChangeShapeType="1"/>
          </p:cNvSpPr>
          <p:nvPr/>
        </p:nvSpPr>
        <p:spPr bwMode="auto">
          <a:xfrm flipH="1">
            <a:off x="2482850" y="2925763"/>
            <a:ext cx="1152525" cy="10080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Rectangle 14"/>
          <p:cNvSpPr>
            <a:spLocks noChangeArrowheads="1"/>
          </p:cNvSpPr>
          <p:nvPr/>
        </p:nvSpPr>
        <p:spPr bwMode="auto">
          <a:xfrm>
            <a:off x="2770188" y="5321300"/>
            <a:ext cx="3968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altLang="zh-TW" sz="1800">
                <a:latin typeface="Arial" charset="0"/>
              </a:rPr>
              <a:t>A’</a:t>
            </a:r>
          </a:p>
        </p:txBody>
      </p:sp>
      <p:sp>
        <p:nvSpPr>
          <p:cNvPr id="16398" name="Rectangle 17"/>
          <p:cNvSpPr>
            <a:spLocks noChangeArrowheads="1"/>
          </p:cNvSpPr>
          <p:nvPr/>
        </p:nvSpPr>
        <p:spPr bwMode="auto">
          <a:xfrm>
            <a:off x="4538663" y="5286375"/>
            <a:ext cx="393700" cy="376238"/>
          </a:xfrm>
          <a:prstGeom prst="rect">
            <a:avLst/>
          </a:prstGeom>
          <a:noFill/>
          <a:ln w="936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zh-TW" sz="1800">
                <a:solidFill>
                  <a:srgbClr val="000000"/>
                </a:solidFill>
                <a:latin typeface="Arial" charset="0"/>
              </a:rPr>
              <a:t>B’</a:t>
            </a:r>
          </a:p>
        </p:txBody>
      </p:sp>
      <p:sp>
        <p:nvSpPr>
          <p:cNvPr id="16399" name="Line 18"/>
          <p:cNvSpPr>
            <a:spLocks noChangeShapeType="1"/>
          </p:cNvSpPr>
          <p:nvPr/>
        </p:nvSpPr>
        <p:spPr bwMode="auto">
          <a:xfrm flipH="1" flipV="1">
            <a:off x="3094038" y="4384675"/>
            <a:ext cx="1370012" cy="809625"/>
          </a:xfrm>
          <a:prstGeom prst="line">
            <a:avLst/>
          </a:prstGeom>
          <a:noFill/>
          <a:ln w="9360">
            <a:solidFill>
              <a:schemeClr val="tx1"/>
            </a:solidFill>
            <a:prstDash val="dash"/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Line 19"/>
          <p:cNvSpPr>
            <a:spLocks noChangeShapeType="1"/>
          </p:cNvSpPr>
          <p:nvPr/>
        </p:nvSpPr>
        <p:spPr bwMode="auto">
          <a:xfrm flipV="1">
            <a:off x="4933950" y="4402138"/>
            <a:ext cx="1401763" cy="742950"/>
          </a:xfrm>
          <a:prstGeom prst="line">
            <a:avLst/>
          </a:prstGeom>
          <a:noFill/>
          <a:ln w="9360">
            <a:solidFill>
              <a:schemeClr val="tx1"/>
            </a:solidFill>
            <a:prstDash val="dash"/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Line 24"/>
          <p:cNvSpPr>
            <a:spLocks noChangeShapeType="1"/>
          </p:cNvSpPr>
          <p:nvPr/>
        </p:nvSpPr>
        <p:spPr bwMode="auto">
          <a:xfrm flipH="1">
            <a:off x="4137025" y="2889250"/>
            <a:ext cx="1155700" cy="1008063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Line 25"/>
          <p:cNvSpPr>
            <a:spLocks noChangeShapeType="1"/>
          </p:cNvSpPr>
          <p:nvPr/>
        </p:nvSpPr>
        <p:spPr bwMode="auto">
          <a:xfrm>
            <a:off x="4103688" y="2889250"/>
            <a:ext cx="1152525" cy="1008063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Rectangle 2"/>
          <p:cNvSpPr>
            <a:spLocks noChangeArrowheads="1"/>
          </p:cNvSpPr>
          <p:nvPr/>
        </p:nvSpPr>
        <p:spPr bwMode="auto">
          <a:xfrm>
            <a:off x="287338" y="476250"/>
            <a:ext cx="85693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zh-TW" b="1">
                <a:solidFill>
                  <a:schemeClr val="tx2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Perform NC over an imaginary network</a:t>
            </a:r>
            <a:endParaRPr lang="en-US" altLang="zh-TW" b="1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90A8ACC-B836-466A-B1FA-A30A36C21739}" type="slidenum">
              <a:rPr kumimoji="0" lang="en-US" altLang="zh-TW" sz="1200" smtClean="0">
                <a:latin typeface="Garamond" pitchFamily="18" charset="0"/>
              </a:rPr>
              <a:pPr eaLnBrk="1" hangingPunct="1"/>
              <a:t>57</a:t>
            </a:fld>
            <a:endParaRPr kumimoji="0" lang="en-US" altLang="zh-TW" sz="120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709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3817938" y="1665288"/>
            <a:ext cx="1295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000" b="1">
                <a:solidFill>
                  <a:srgbClr val="3366CC"/>
                </a:solidFill>
                <a:latin typeface="Arial" charset="0"/>
              </a:rPr>
              <a:t>Data</a:t>
            </a:r>
          </a:p>
        </p:txBody>
      </p:sp>
      <p:pic>
        <p:nvPicPr>
          <p:cNvPr id="17411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2925763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2925763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2925763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Line 7"/>
          <p:cNvSpPr>
            <a:spLocks noChangeShapeType="1"/>
          </p:cNvSpPr>
          <p:nvPr/>
        </p:nvSpPr>
        <p:spPr bwMode="auto">
          <a:xfrm flipH="1">
            <a:off x="3167063" y="2205038"/>
            <a:ext cx="1117600" cy="684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Line 8"/>
          <p:cNvSpPr>
            <a:spLocks noChangeShapeType="1"/>
          </p:cNvSpPr>
          <p:nvPr/>
        </p:nvSpPr>
        <p:spPr bwMode="auto">
          <a:xfrm>
            <a:off x="4500563" y="2205038"/>
            <a:ext cx="34925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9"/>
          <p:cNvSpPr>
            <a:spLocks noChangeShapeType="1"/>
          </p:cNvSpPr>
          <p:nvPr/>
        </p:nvSpPr>
        <p:spPr bwMode="auto">
          <a:xfrm>
            <a:off x="4681538" y="2205038"/>
            <a:ext cx="1260475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Text Box 5"/>
          <p:cNvSpPr txBox="1">
            <a:spLocks noChangeArrowheads="1"/>
          </p:cNvSpPr>
          <p:nvPr/>
        </p:nvSpPr>
        <p:spPr bwMode="auto">
          <a:xfrm>
            <a:off x="1835150" y="3897313"/>
            <a:ext cx="6734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>
                <a:latin typeface="Arial" charset="0"/>
              </a:rPr>
              <a:t>Disks       A                         B                    A</a:t>
            </a:r>
            <a:r>
              <a:rPr lang="en-US" altLang="zh-TW" sz="1800">
                <a:latin typeface="Arial" charset="0"/>
                <a:sym typeface="Symbol" pitchFamily="18" charset="2"/>
              </a:rPr>
              <a:t>B</a:t>
            </a:r>
            <a:endParaRPr lang="en-US" altLang="zh-TW" sz="1800">
              <a:solidFill>
                <a:schemeClr val="bg2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 flipV="1">
            <a:off x="3059113" y="4402138"/>
            <a:ext cx="16224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 flipV="1">
            <a:off x="3276600" y="4365625"/>
            <a:ext cx="2879725" cy="900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3"/>
          <p:cNvSpPr>
            <a:spLocks noChangeShapeType="1"/>
          </p:cNvSpPr>
          <p:nvPr/>
        </p:nvSpPr>
        <p:spPr bwMode="auto">
          <a:xfrm flipH="1">
            <a:off x="2482850" y="2925763"/>
            <a:ext cx="1152525" cy="10080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Rectangle 14"/>
          <p:cNvSpPr>
            <a:spLocks noChangeArrowheads="1"/>
          </p:cNvSpPr>
          <p:nvPr/>
        </p:nvSpPr>
        <p:spPr bwMode="auto">
          <a:xfrm>
            <a:off x="2770188" y="5321300"/>
            <a:ext cx="3968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altLang="zh-TW" sz="1800">
                <a:latin typeface="Arial" charset="0"/>
              </a:rPr>
              <a:t>A’</a:t>
            </a:r>
          </a:p>
        </p:txBody>
      </p:sp>
      <p:sp>
        <p:nvSpPr>
          <p:cNvPr id="17422" name="Line 15"/>
          <p:cNvSpPr>
            <a:spLocks noChangeShapeType="1"/>
          </p:cNvSpPr>
          <p:nvPr/>
        </p:nvSpPr>
        <p:spPr bwMode="auto">
          <a:xfrm flipH="1">
            <a:off x="5829300" y="2925763"/>
            <a:ext cx="1155700" cy="1008062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6"/>
          <p:cNvSpPr>
            <a:spLocks noChangeShapeType="1"/>
          </p:cNvSpPr>
          <p:nvPr/>
        </p:nvSpPr>
        <p:spPr bwMode="auto">
          <a:xfrm>
            <a:off x="5795963" y="2925763"/>
            <a:ext cx="1152525" cy="1008062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Rectangle 17"/>
          <p:cNvSpPr>
            <a:spLocks noChangeArrowheads="1"/>
          </p:cNvSpPr>
          <p:nvPr/>
        </p:nvSpPr>
        <p:spPr bwMode="auto">
          <a:xfrm>
            <a:off x="4538663" y="5286375"/>
            <a:ext cx="393700" cy="376238"/>
          </a:xfrm>
          <a:prstGeom prst="rect">
            <a:avLst/>
          </a:prstGeom>
          <a:noFill/>
          <a:ln w="936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zh-TW" sz="1800">
                <a:solidFill>
                  <a:srgbClr val="000000"/>
                </a:solidFill>
                <a:latin typeface="Arial" charset="0"/>
              </a:rPr>
              <a:t>B’</a:t>
            </a:r>
          </a:p>
        </p:txBody>
      </p:sp>
      <p:sp>
        <p:nvSpPr>
          <p:cNvPr id="17425" name="Line 18"/>
          <p:cNvSpPr>
            <a:spLocks noChangeShapeType="1"/>
          </p:cNvSpPr>
          <p:nvPr/>
        </p:nvSpPr>
        <p:spPr bwMode="auto">
          <a:xfrm flipH="1" flipV="1">
            <a:off x="3094038" y="4384675"/>
            <a:ext cx="1370012" cy="809625"/>
          </a:xfrm>
          <a:prstGeom prst="line">
            <a:avLst/>
          </a:prstGeom>
          <a:noFill/>
          <a:ln w="936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Line 19"/>
          <p:cNvSpPr>
            <a:spLocks noChangeShapeType="1"/>
          </p:cNvSpPr>
          <p:nvPr/>
        </p:nvSpPr>
        <p:spPr bwMode="auto">
          <a:xfrm flipV="1">
            <a:off x="4933950" y="4402138"/>
            <a:ext cx="1401763" cy="742950"/>
          </a:xfrm>
          <a:prstGeom prst="line">
            <a:avLst/>
          </a:prstGeom>
          <a:noFill/>
          <a:ln w="936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7" name="Line 20"/>
          <p:cNvSpPr>
            <a:spLocks noChangeShapeType="1"/>
          </p:cNvSpPr>
          <p:nvPr/>
        </p:nvSpPr>
        <p:spPr bwMode="auto">
          <a:xfrm flipH="1" flipV="1">
            <a:off x="4895850" y="4365625"/>
            <a:ext cx="1470025" cy="828675"/>
          </a:xfrm>
          <a:prstGeom prst="line">
            <a:avLst/>
          </a:prstGeom>
          <a:noFill/>
          <a:ln w="9360">
            <a:solidFill>
              <a:schemeClr val="tx1"/>
            </a:solidFill>
            <a:prstDash val="dash"/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8" name="Line 21"/>
          <p:cNvSpPr>
            <a:spLocks noChangeShapeType="1"/>
          </p:cNvSpPr>
          <p:nvPr/>
        </p:nvSpPr>
        <p:spPr bwMode="auto">
          <a:xfrm flipH="1" flipV="1">
            <a:off x="3240088" y="4329113"/>
            <a:ext cx="2941637" cy="865187"/>
          </a:xfrm>
          <a:prstGeom prst="line">
            <a:avLst/>
          </a:prstGeom>
          <a:noFill/>
          <a:ln w="9360">
            <a:solidFill>
              <a:schemeClr val="tx1"/>
            </a:solidFill>
            <a:prstDash val="dash"/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9" name="Rectangle 23"/>
          <p:cNvSpPr>
            <a:spLocks noChangeArrowheads="1"/>
          </p:cNvSpPr>
          <p:nvPr/>
        </p:nvSpPr>
        <p:spPr bwMode="auto">
          <a:xfrm>
            <a:off x="6048375" y="5265738"/>
            <a:ext cx="719138" cy="36036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TW" sz="1800">
                <a:latin typeface="Arial" charset="0"/>
              </a:rPr>
              <a:t>A</a:t>
            </a:r>
            <a:r>
              <a:rPr lang="en-US" altLang="zh-TW" sz="1800">
                <a:latin typeface="Arial" charset="0"/>
                <a:sym typeface="Symbol" pitchFamily="18" charset="2"/>
              </a:rPr>
              <a:t>B</a:t>
            </a:r>
          </a:p>
        </p:txBody>
      </p:sp>
      <p:sp>
        <p:nvSpPr>
          <p:cNvPr id="17430" name="Rectangle 2"/>
          <p:cNvSpPr>
            <a:spLocks noChangeArrowheads="1"/>
          </p:cNvSpPr>
          <p:nvPr/>
        </p:nvSpPr>
        <p:spPr bwMode="auto">
          <a:xfrm>
            <a:off x="287338" y="476250"/>
            <a:ext cx="85693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zh-TW" b="1">
                <a:solidFill>
                  <a:schemeClr val="tx2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Perform NC over an imaginary network</a:t>
            </a:r>
            <a:endParaRPr lang="en-US" altLang="zh-TW" b="1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90A8ACC-B836-466A-B1FA-A30A36C21739}" type="slidenum">
              <a:rPr kumimoji="0" lang="en-US" altLang="zh-TW" sz="1200" smtClean="0">
                <a:latin typeface="Garamond" pitchFamily="18" charset="0"/>
              </a:rPr>
              <a:pPr eaLnBrk="1" hangingPunct="1"/>
              <a:t>58</a:t>
            </a:fld>
            <a:endParaRPr kumimoji="0" lang="en-US" altLang="zh-TW" sz="120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959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2363788"/>
            <a:ext cx="5524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2363788"/>
            <a:ext cx="5524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2363788"/>
            <a:ext cx="5524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2363788"/>
            <a:ext cx="5524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2363788"/>
            <a:ext cx="5524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363788"/>
            <a:ext cx="5524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2363788"/>
            <a:ext cx="5524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2363788"/>
            <a:ext cx="5524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2363788"/>
            <a:ext cx="5524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6" name="Text Box 5"/>
          <p:cNvSpPr txBox="1">
            <a:spLocks noChangeArrowheads="1"/>
          </p:cNvSpPr>
          <p:nvPr/>
        </p:nvSpPr>
        <p:spPr bwMode="auto">
          <a:xfrm>
            <a:off x="6913563" y="1557338"/>
            <a:ext cx="1655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 dirty="0">
                <a:solidFill>
                  <a:srgbClr val="003399"/>
                </a:solidFill>
                <a:latin typeface="Arial" charset="0"/>
              </a:rPr>
              <a:t>Single backup</a:t>
            </a:r>
          </a:p>
        </p:txBody>
      </p:sp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1187450" y="549275"/>
            <a:ext cx="68135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r>
              <a:rPr lang="en-US" altLang="zh-TW" b="1" dirty="0">
                <a:solidFill>
                  <a:schemeClr val="tx2"/>
                </a:solidFill>
              </a:rPr>
              <a:t>Redundancy in </a:t>
            </a:r>
            <a:r>
              <a:rPr lang="en-US" altLang="zh-TW" b="1" dirty="0" smtClean="0">
                <a:solidFill>
                  <a:schemeClr val="tx2"/>
                </a:solidFill>
              </a:rPr>
              <a:t>backup storage</a:t>
            </a:r>
            <a:endParaRPr lang="en-US" altLang="zh-TW" b="1" dirty="0">
              <a:solidFill>
                <a:schemeClr val="tx2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76263" y="1920875"/>
            <a:ext cx="7921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dirty="0" smtClean="0">
                <a:latin typeface="Arial" charset="0"/>
              </a:rPr>
              <a:t>RAIDs     A         </a:t>
            </a:r>
            <a:r>
              <a:rPr lang="en-US" altLang="zh-TW" sz="1800" dirty="0">
                <a:latin typeface="Arial" charset="0"/>
              </a:rPr>
              <a:t>B        </a:t>
            </a:r>
            <a:r>
              <a:rPr lang="en-US" altLang="zh-TW" sz="1800" dirty="0" smtClean="0">
                <a:latin typeface="Arial" charset="0"/>
              </a:rPr>
              <a:t> </a:t>
            </a:r>
            <a:r>
              <a:rPr lang="en-US" altLang="zh-TW" sz="1800" dirty="0">
                <a:latin typeface="Arial" charset="0"/>
              </a:rPr>
              <a:t>C        D       </a:t>
            </a:r>
            <a:r>
              <a:rPr lang="en-US" altLang="zh-TW" sz="1800" dirty="0" smtClean="0">
                <a:latin typeface="Arial" charset="0"/>
              </a:rPr>
              <a:t>  </a:t>
            </a:r>
            <a:r>
              <a:rPr lang="en-US" altLang="zh-TW" sz="1800" dirty="0">
                <a:latin typeface="Arial" charset="0"/>
              </a:rPr>
              <a:t>E        F   </a:t>
            </a:r>
            <a:r>
              <a:rPr lang="en-US" altLang="zh-TW" sz="1800" dirty="0" smtClean="0">
                <a:latin typeface="Arial" charset="0"/>
              </a:rPr>
              <a:t>     </a:t>
            </a:r>
            <a:r>
              <a:rPr lang="en-US" altLang="zh-TW" sz="1800" dirty="0">
                <a:latin typeface="Arial" charset="0"/>
              </a:rPr>
              <a:t>G  </a:t>
            </a:r>
            <a:r>
              <a:rPr lang="en-US" altLang="zh-TW" sz="1800" dirty="0" smtClean="0">
                <a:latin typeface="Arial" charset="0"/>
              </a:rPr>
              <a:t>       </a:t>
            </a:r>
            <a:r>
              <a:rPr lang="en-US" altLang="zh-TW" sz="1800" dirty="0">
                <a:latin typeface="Arial" charset="0"/>
              </a:rPr>
              <a:t>H      A</a:t>
            </a:r>
            <a:r>
              <a:rPr lang="en-US" altLang="zh-TW" sz="1800" dirty="0">
                <a:latin typeface="Arial" charset="0"/>
                <a:sym typeface="Symbol" pitchFamily="18" charset="2"/>
              </a:rPr>
              <a:t>B…H</a:t>
            </a:r>
            <a:endParaRPr lang="en-US" altLang="zh-TW" sz="1800" dirty="0">
              <a:latin typeface="Arial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90A8ACC-B836-466A-B1FA-A30A36C21739}" type="slidenum">
              <a:rPr kumimoji="0" lang="en-US" altLang="zh-TW" sz="1200" smtClean="0">
                <a:latin typeface="Garamond" pitchFamily="18" charset="0"/>
              </a:rPr>
              <a:pPr eaLnBrk="1" hangingPunct="1"/>
              <a:t>59</a:t>
            </a:fld>
            <a:endParaRPr kumimoji="0" lang="en-US" altLang="zh-TW" sz="120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006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412" y="0"/>
            <a:ext cx="493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1200809"/>
            <a:ext cx="403090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dirty="0"/>
              <a:t>杜甫（</a:t>
            </a:r>
            <a:r>
              <a:rPr lang="en-US" altLang="zh-CN" sz="2000" dirty="0"/>
              <a:t>712</a:t>
            </a:r>
            <a:r>
              <a:rPr lang="zh-CN" altLang="en-US" sz="2000" dirty="0"/>
              <a:t>－</a:t>
            </a:r>
            <a:r>
              <a:rPr lang="en-US" altLang="zh-CN" sz="2000" dirty="0"/>
              <a:t>770</a:t>
            </a:r>
            <a:r>
              <a:rPr lang="zh-CN" altLang="en-US" sz="2000" dirty="0" smtClean="0"/>
              <a:t>），字</a:t>
            </a:r>
            <a:r>
              <a:rPr lang="zh-CN" altLang="en-US" sz="2000" dirty="0"/>
              <a:t>子</a:t>
            </a:r>
            <a:r>
              <a:rPr lang="zh-CN" altLang="en-US" sz="2000" dirty="0" smtClean="0"/>
              <a:t>美，自</a:t>
            </a:r>
            <a:r>
              <a:rPr lang="zh-CN" altLang="en-US" sz="2000" dirty="0"/>
              <a:t>号少陵野</a:t>
            </a:r>
            <a:r>
              <a:rPr lang="zh-CN" altLang="en-US" sz="2000" dirty="0" smtClean="0"/>
              <a:t>老，世</a:t>
            </a:r>
            <a:r>
              <a:rPr lang="zh-CN" altLang="en-US" sz="2000" dirty="0"/>
              <a:t>称“杜工部”、“杜老”、“杜少陵”等。汉</a:t>
            </a:r>
            <a:r>
              <a:rPr lang="zh-CN" altLang="en-US" sz="2000" dirty="0" smtClean="0"/>
              <a:t>族，巩</a:t>
            </a:r>
            <a:r>
              <a:rPr lang="zh-CN" altLang="en-US" sz="2000" dirty="0"/>
              <a:t>县（今河南巩义）人。杜甫曾祖父起由襄阳（今属湖北）迁居巩县。盛唐时期伟大的现实主义诗人。他忧国忧</a:t>
            </a:r>
            <a:r>
              <a:rPr lang="zh-CN" altLang="en-US" sz="2000" dirty="0" smtClean="0"/>
              <a:t>民，人</a:t>
            </a:r>
            <a:r>
              <a:rPr lang="zh-CN" altLang="en-US" sz="2000" dirty="0"/>
              <a:t>格高</a:t>
            </a:r>
            <a:r>
              <a:rPr lang="zh-CN" altLang="en-US" sz="2000" dirty="0" smtClean="0"/>
              <a:t>尚，他</a:t>
            </a:r>
            <a:r>
              <a:rPr lang="zh-CN" altLang="en-US" sz="2000" dirty="0"/>
              <a:t>的约</a:t>
            </a:r>
            <a:r>
              <a:rPr lang="en-US" altLang="zh-CN" sz="2000" dirty="0"/>
              <a:t>1400</a:t>
            </a:r>
            <a:r>
              <a:rPr lang="zh-CN" altLang="en-US" sz="2000" dirty="0"/>
              <a:t>余首诗被保留了下</a:t>
            </a:r>
            <a:r>
              <a:rPr lang="zh-CN" altLang="en-US" sz="2000" dirty="0" smtClean="0"/>
              <a:t>来，诗</a:t>
            </a:r>
            <a:r>
              <a:rPr lang="zh-CN" altLang="en-US" sz="2000" dirty="0"/>
              <a:t>艺精</a:t>
            </a:r>
            <a:r>
              <a:rPr lang="zh-CN" altLang="en-US" sz="2000" dirty="0" smtClean="0"/>
              <a:t>湛，在</a:t>
            </a:r>
            <a:r>
              <a:rPr lang="zh-CN" altLang="en-US" sz="2000" dirty="0"/>
              <a:t>中国古典诗歌中的影响非常深</a:t>
            </a:r>
            <a:r>
              <a:rPr lang="zh-CN" altLang="en-US" sz="2000" dirty="0" smtClean="0"/>
              <a:t>远，备</a:t>
            </a:r>
            <a:r>
              <a:rPr lang="zh-CN" altLang="en-US" sz="2000" dirty="0"/>
              <a:t>受推崇。</a:t>
            </a:r>
            <a:r>
              <a:rPr lang="en-US" altLang="zh-CN" sz="2000" dirty="0"/>
              <a:t>759-766</a:t>
            </a:r>
            <a:r>
              <a:rPr lang="zh-CN" altLang="en-US" sz="2000" dirty="0"/>
              <a:t>年间曾居成</a:t>
            </a:r>
            <a:r>
              <a:rPr lang="zh-CN" altLang="en-US" sz="2000" dirty="0" smtClean="0"/>
              <a:t>都，后</a:t>
            </a:r>
            <a:r>
              <a:rPr lang="zh-CN" altLang="en-US" sz="2000" dirty="0"/>
              <a:t>世有</a:t>
            </a:r>
            <a:r>
              <a:rPr lang="zh-CN" altLang="en-US" sz="2000" dirty="0">
                <a:solidFill>
                  <a:srgbClr val="003399"/>
                </a:solidFill>
              </a:rPr>
              <a:t>杜甫草堂</a:t>
            </a:r>
            <a:r>
              <a:rPr lang="zh-CN" altLang="en-US" sz="2000" dirty="0"/>
              <a:t>纪念之。杜甫被世人尊为“诗圣</a:t>
            </a:r>
            <a:r>
              <a:rPr lang="zh-CN" altLang="en-US" sz="2000" dirty="0" smtClean="0"/>
              <a:t>”，其</a:t>
            </a:r>
            <a:r>
              <a:rPr lang="zh-CN" altLang="en-US" sz="2000" dirty="0"/>
              <a:t>诗被称为“诗史”。杜甫与</a:t>
            </a:r>
            <a:r>
              <a:rPr lang="zh-CN" altLang="en-US" sz="2000" dirty="0">
                <a:solidFill>
                  <a:srgbClr val="C00000"/>
                </a:solidFill>
              </a:rPr>
              <a:t>李白</a:t>
            </a:r>
            <a:r>
              <a:rPr lang="zh-CN" altLang="en-US" sz="2000" dirty="0"/>
              <a:t>合称“</a:t>
            </a:r>
            <a:r>
              <a:rPr lang="zh-CN" altLang="en-US" sz="2000" dirty="0">
                <a:solidFill>
                  <a:srgbClr val="C00000"/>
                </a:solidFill>
              </a:rPr>
              <a:t>李</a:t>
            </a:r>
            <a:r>
              <a:rPr lang="zh-CN" altLang="en-US" sz="2000" dirty="0"/>
              <a:t>杜</a:t>
            </a:r>
            <a:r>
              <a:rPr lang="zh-CN" altLang="en-US" sz="2000" dirty="0" smtClean="0"/>
              <a:t>”，为</a:t>
            </a:r>
            <a:r>
              <a:rPr lang="zh-CN" altLang="en-US" sz="2000" dirty="0"/>
              <a:t>了跟另两位诗人李商隐与杜牧即“小李杜”区别开</a:t>
            </a:r>
            <a:r>
              <a:rPr lang="zh-CN" altLang="en-US" sz="2000" dirty="0" smtClean="0"/>
              <a:t>来，杜</a:t>
            </a:r>
            <a:r>
              <a:rPr lang="zh-CN" altLang="en-US" sz="2000" dirty="0"/>
              <a:t>甫与李白又合称“大李杜</a:t>
            </a:r>
            <a:r>
              <a:rPr lang="zh-CN" altLang="en-US" sz="2000" dirty="0" smtClean="0"/>
              <a:t>”。</a:t>
            </a:r>
            <a:endParaRPr lang="en-US" altLang="zh-CN" sz="2000" dirty="0" smtClean="0"/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003399"/>
                </a:solidFill>
              </a:rPr>
              <a:t>《</a:t>
            </a:r>
            <a:r>
              <a:rPr lang="zh-CN" altLang="en-US" sz="2000" dirty="0">
                <a:solidFill>
                  <a:srgbClr val="003399"/>
                </a:solidFill>
              </a:rPr>
              <a:t>唐诗三百首</a:t>
            </a:r>
            <a:r>
              <a:rPr lang="en-US" altLang="zh-CN" sz="2000" dirty="0">
                <a:solidFill>
                  <a:srgbClr val="003399"/>
                </a:solidFill>
              </a:rPr>
              <a:t>》</a:t>
            </a:r>
            <a:r>
              <a:rPr lang="zh-CN" altLang="en-US" sz="2000" dirty="0" smtClean="0">
                <a:solidFill>
                  <a:srgbClr val="003399"/>
                </a:solidFill>
              </a:rPr>
              <a:t>中独占</a:t>
            </a:r>
            <a:r>
              <a:rPr lang="en-US" altLang="zh-CN" sz="2000" dirty="0" smtClean="0">
                <a:solidFill>
                  <a:srgbClr val="003399"/>
                </a:solidFill>
              </a:rPr>
              <a:t>38</a:t>
            </a:r>
            <a:r>
              <a:rPr lang="zh-CN" altLang="en-US" sz="2000" dirty="0" smtClean="0">
                <a:solidFill>
                  <a:srgbClr val="003399"/>
                </a:solidFill>
              </a:rPr>
              <a:t>首。</a:t>
            </a:r>
            <a:endParaRPr lang="en-US" sz="2000" kern="0" dirty="0">
              <a:solidFill>
                <a:srgbClr val="003399"/>
              </a:solidFill>
              <a:latin typeface="Garamond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>
          <a:xfrm>
            <a:off x="431540" y="296652"/>
            <a:ext cx="5544616" cy="900435"/>
          </a:xfrm>
        </p:spPr>
        <p:txBody>
          <a:bodyPr/>
          <a:lstStyle/>
          <a:p>
            <a:pPr eaLnBrk="1" hangingPunct="1"/>
            <a:r>
              <a:rPr lang="zh-CN" altLang="en-US" sz="4400" dirty="0">
                <a:ea typeface="Arial Unicode MS" pitchFamily="34" charset="-128"/>
                <a:cs typeface="Arial Unicode MS" pitchFamily="34" charset="-128"/>
              </a:rPr>
              <a:t>百</a:t>
            </a:r>
            <a:r>
              <a:rPr lang="zh-CN" altLang="en-US" sz="4400" dirty="0" smtClean="0">
                <a:ea typeface="Arial Unicode MS" pitchFamily="34" charset="-128"/>
                <a:cs typeface="Arial Unicode MS" pitchFamily="34" charset="-128"/>
              </a:rPr>
              <a:t>度 百</a:t>
            </a:r>
            <a:r>
              <a:rPr lang="zh-CN" altLang="en-US" sz="4400" dirty="0">
                <a:ea typeface="Arial Unicode MS" pitchFamily="34" charset="-128"/>
                <a:cs typeface="Arial Unicode MS" pitchFamily="34" charset="-128"/>
              </a:rPr>
              <a:t>科名</a:t>
            </a:r>
            <a:r>
              <a:rPr lang="zh-CN" altLang="en-US" sz="4400" dirty="0" smtClean="0">
                <a:ea typeface="Arial Unicode MS" pitchFamily="34" charset="-128"/>
                <a:cs typeface="Arial Unicode MS" pitchFamily="34" charset="-128"/>
              </a:rPr>
              <a:t>片</a:t>
            </a:r>
            <a:r>
              <a:rPr lang="en-US" altLang="zh-CN" sz="4400" dirty="0" smtClean="0"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zh-CN" altLang="en-US" sz="4400" dirty="0" smtClean="0">
                <a:ea typeface="Arial Unicode MS" pitchFamily="34" charset="-128"/>
                <a:cs typeface="Arial Unicode MS" pitchFamily="34" charset="-128"/>
              </a:rPr>
              <a:t>    杜</a:t>
            </a:r>
            <a:r>
              <a:rPr lang="zh-CN" altLang="en-US" sz="4400" dirty="0">
                <a:ea typeface="Arial Unicode MS" pitchFamily="34" charset="-128"/>
                <a:cs typeface="Arial Unicode MS" pitchFamily="34" charset="-128"/>
              </a:rPr>
              <a:t>甫</a:t>
            </a:r>
            <a:endParaRPr lang="en-US" altLang="zh-TW" sz="4400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7950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B19E6D14-D31F-41F5-AF12-2F9838035560}" type="datetime1">
              <a:rPr kumimoji="0" lang="zh-TW" altLang="en-US" sz="1200" smtClean="0">
                <a:latin typeface="Garamond" pitchFamily="18" charset="0"/>
              </a:rPr>
              <a:pPr eaLnBrk="1" hangingPunct="1"/>
              <a:t>2013/9/3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2E43FD82-EC21-407F-A0D3-A3969253BAD7}" type="slidenum">
              <a:rPr kumimoji="0" lang="en-US" altLang="zh-TW" sz="1200" smtClean="0">
                <a:latin typeface="Garamond" pitchFamily="18" charset="0"/>
              </a:rPr>
              <a:pPr eaLnBrk="1" hangingPunct="1"/>
              <a:t>60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6913563" y="1557338"/>
            <a:ext cx="1655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TW" sz="1600" dirty="0">
                <a:solidFill>
                  <a:srgbClr val="003399"/>
                </a:solidFill>
                <a:latin typeface="Arial" charset="0"/>
              </a:rPr>
              <a:t>Single backup</a:t>
            </a:r>
          </a:p>
        </p:txBody>
      </p:sp>
      <p:pic>
        <p:nvPicPr>
          <p:cNvPr id="2765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2363788"/>
            <a:ext cx="5524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2363788"/>
            <a:ext cx="5524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2363788"/>
            <a:ext cx="5524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2363788"/>
            <a:ext cx="5524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2363788"/>
            <a:ext cx="5524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363788"/>
            <a:ext cx="5524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2363788"/>
            <a:ext cx="5524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2363788"/>
            <a:ext cx="5524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2363788"/>
            <a:ext cx="5524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30375" y="2940050"/>
            <a:ext cx="5915025" cy="1504950"/>
            <a:chOff x="1872481" y="3789040"/>
            <a:chExt cx="5915404" cy="1505027"/>
          </a:xfrm>
        </p:grpSpPr>
        <p:sp>
          <p:nvSpPr>
            <p:cNvPr id="27670" name="Line 23"/>
            <p:cNvSpPr>
              <a:spLocks noChangeShapeType="1"/>
            </p:cNvSpPr>
            <p:nvPr/>
          </p:nvSpPr>
          <p:spPr bwMode="auto">
            <a:xfrm flipV="1">
              <a:off x="4182586" y="3826048"/>
              <a:ext cx="1181502" cy="971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Line 24"/>
            <p:cNvSpPr>
              <a:spLocks noChangeShapeType="1"/>
            </p:cNvSpPr>
            <p:nvPr/>
          </p:nvSpPr>
          <p:spPr bwMode="auto">
            <a:xfrm flipV="1">
              <a:off x="4319971" y="3789040"/>
              <a:ext cx="1754081" cy="997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Line 25"/>
            <p:cNvSpPr>
              <a:spLocks noChangeShapeType="1"/>
            </p:cNvSpPr>
            <p:nvPr/>
          </p:nvSpPr>
          <p:spPr bwMode="auto">
            <a:xfrm flipV="1">
              <a:off x="4463988" y="3789040"/>
              <a:ext cx="2315786" cy="997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Line 26"/>
            <p:cNvSpPr>
              <a:spLocks noChangeShapeType="1"/>
            </p:cNvSpPr>
            <p:nvPr/>
          </p:nvSpPr>
          <p:spPr bwMode="auto">
            <a:xfrm flipV="1">
              <a:off x="4570487" y="3789040"/>
              <a:ext cx="3217398" cy="1008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Rectangle 28"/>
            <p:cNvSpPr>
              <a:spLocks noChangeArrowheads="1"/>
            </p:cNvSpPr>
            <p:nvPr/>
          </p:nvSpPr>
          <p:spPr bwMode="auto">
            <a:xfrm>
              <a:off x="3779912" y="4924735"/>
              <a:ext cx="402674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1800">
                  <a:latin typeface="Arial" charset="0"/>
                </a:rPr>
                <a:t>D’</a:t>
              </a:r>
            </a:p>
          </p:txBody>
        </p:sp>
        <p:sp>
          <p:nvSpPr>
            <p:cNvPr id="27675" name="Line 23"/>
            <p:cNvSpPr>
              <a:spLocks noChangeShapeType="1"/>
            </p:cNvSpPr>
            <p:nvPr/>
          </p:nvSpPr>
          <p:spPr bwMode="auto">
            <a:xfrm flipH="1" flipV="1">
              <a:off x="1872481" y="3922688"/>
              <a:ext cx="1822501" cy="8749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Line 24"/>
            <p:cNvSpPr>
              <a:spLocks noChangeShapeType="1"/>
            </p:cNvSpPr>
            <p:nvPr/>
          </p:nvSpPr>
          <p:spPr bwMode="auto">
            <a:xfrm flipH="1" flipV="1">
              <a:off x="2618810" y="3922688"/>
              <a:ext cx="1233110" cy="86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Line 25"/>
            <p:cNvSpPr>
              <a:spLocks noChangeShapeType="1"/>
            </p:cNvSpPr>
            <p:nvPr/>
          </p:nvSpPr>
          <p:spPr bwMode="auto">
            <a:xfrm flipH="1" flipV="1">
              <a:off x="3324531" y="3814168"/>
              <a:ext cx="656718" cy="972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Line 26"/>
            <p:cNvSpPr>
              <a:spLocks noChangeShapeType="1"/>
            </p:cNvSpPr>
            <p:nvPr/>
          </p:nvSpPr>
          <p:spPr bwMode="auto">
            <a:xfrm flipV="1">
              <a:off x="4067944" y="3814168"/>
              <a:ext cx="612068" cy="972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478213" y="2176463"/>
            <a:ext cx="700087" cy="623887"/>
            <a:chOff x="5374836" y="4786288"/>
            <a:chExt cx="1189037" cy="1008062"/>
          </a:xfrm>
        </p:grpSpPr>
        <p:sp>
          <p:nvSpPr>
            <p:cNvPr id="27668" name="Line 29"/>
            <p:cNvSpPr>
              <a:spLocks noChangeShapeType="1"/>
            </p:cNvSpPr>
            <p:nvPr/>
          </p:nvSpPr>
          <p:spPr bwMode="auto">
            <a:xfrm flipH="1">
              <a:off x="5408173" y="4786288"/>
              <a:ext cx="1155700" cy="1008062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Line 30"/>
            <p:cNvSpPr>
              <a:spLocks noChangeShapeType="1"/>
            </p:cNvSpPr>
            <p:nvPr/>
          </p:nvSpPr>
          <p:spPr bwMode="auto">
            <a:xfrm>
              <a:off x="5374836" y="4786288"/>
              <a:ext cx="1152525" cy="1008062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66" name="Rectangle 2"/>
          <p:cNvSpPr>
            <a:spLocks noChangeArrowheads="1"/>
          </p:cNvSpPr>
          <p:nvPr/>
        </p:nvSpPr>
        <p:spPr bwMode="auto">
          <a:xfrm>
            <a:off x="757306" y="116632"/>
            <a:ext cx="756084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r>
              <a:rPr lang="en-US" altLang="zh-TW" b="1" dirty="0" smtClean="0">
                <a:solidFill>
                  <a:schemeClr val="tx2"/>
                </a:solidFill>
              </a:rPr>
              <a:t>To backup </a:t>
            </a:r>
            <a:r>
              <a:rPr lang="en-US" altLang="zh-TW" b="1" i="1" dirty="0" smtClean="0">
                <a:solidFill>
                  <a:schemeClr val="tx2"/>
                </a:solidFill>
              </a:rPr>
              <a:t>n</a:t>
            </a:r>
            <a:r>
              <a:rPr lang="en-US" altLang="zh-TW" b="1" dirty="0" smtClean="0">
                <a:solidFill>
                  <a:schemeClr val="tx2"/>
                </a:solidFill>
              </a:rPr>
              <a:t> disks by </a:t>
            </a:r>
            <a:r>
              <a:rPr lang="en-US" altLang="zh-TW" b="1" dirty="0" smtClean="0">
                <a:solidFill>
                  <a:srgbClr val="003399"/>
                </a:solidFill>
              </a:rPr>
              <a:t>NC</a:t>
            </a:r>
            <a:endParaRPr lang="en-US" altLang="zh-TW" b="1" dirty="0">
              <a:solidFill>
                <a:schemeClr val="tx2"/>
              </a:solidFill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576263" y="1920875"/>
            <a:ext cx="7921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dirty="0" smtClean="0">
                <a:latin typeface="Arial" charset="0"/>
              </a:rPr>
              <a:t>RAIDs     A         </a:t>
            </a:r>
            <a:r>
              <a:rPr lang="en-US" altLang="zh-TW" sz="1800" dirty="0">
                <a:latin typeface="Arial" charset="0"/>
              </a:rPr>
              <a:t>B        </a:t>
            </a:r>
            <a:r>
              <a:rPr lang="en-US" altLang="zh-TW" sz="1800" dirty="0" smtClean="0">
                <a:latin typeface="Arial" charset="0"/>
              </a:rPr>
              <a:t> </a:t>
            </a:r>
            <a:r>
              <a:rPr lang="en-US" altLang="zh-TW" sz="1800" dirty="0">
                <a:latin typeface="Arial" charset="0"/>
              </a:rPr>
              <a:t>C        D       </a:t>
            </a:r>
            <a:r>
              <a:rPr lang="en-US" altLang="zh-TW" sz="1800" dirty="0" smtClean="0">
                <a:latin typeface="Arial" charset="0"/>
              </a:rPr>
              <a:t>  </a:t>
            </a:r>
            <a:r>
              <a:rPr lang="en-US" altLang="zh-TW" sz="1800" dirty="0">
                <a:latin typeface="Arial" charset="0"/>
              </a:rPr>
              <a:t>E        F   </a:t>
            </a:r>
            <a:r>
              <a:rPr lang="en-US" altLang="zh-TW" sz="1800" dirty="0" smtClean="0">
                <a:latin typeface="Arial" charset="0"/>
              </a:rPr>
              <a:t>     </a:t>
            </a:r>
            <a:r>
              <a:rPr lang="en-US" altLang="zh-TW" sz="1800" dirty="0">
                <a:latin typeface="Arial" charset="0"/>
              </a:rPr>
              <a:t>G  </a:t>
            </a:r>
            <a:r>
              <a:rPr lang="en-US" altLang="zh-TW" sz="1800" dirty="0" smtClean="0">
                <a:latin typeface="Arial" charset="0"/>
              </a:rPr>
              <a:t>       </a:t>
            </a:r>
            <a:r>
              <a:rPr lang="en-US" altLang="zh-TW" sz="1800" dirty="0">
                <a:latin typeface="Arial" charset="0"/>
              </a:rPr>
              <a:t>H      A</a:t>
            </a:r>
            <a:r>
              <a:rPr lang="en-US" altLang="zh-TW" sz="1800" dirty="0">
                <a:latin typeface="Arial" charset="0"/>
                <a:sym typeface="Symbol" pitchFamily="18" charset="2"/>
              </a:rPr>
              <a:t>B…H</a:t>
            </a:r>
            <a:endParaRPr lang="en-US" altLang="zh-TW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42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B19E6D14-D31F-41F5-AF12-2F9838035560}" type="datetime1">
              <a:rPr kumimoji="0" lang="zh-TW" altLang="en-US" sz="1200" smtClean="0">
                <a:latin typeface="Garamond" pitchFamily="18" charset="0"/>
              </a:rPr>
              <a:pPr eaLnBrk="1" hangingPunct="1"/>
              <a:t>2013/9/3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2E43FD82-EC21-407F-A0D3-A3969253BAD7}" type="slidenum">
              <a:rPr kumimoji="0" lang="en-US" altLang="zh-TW" sz="1200" smtClean="0">
                <a:latin typeface="Garamond" pitchFamily="18" charset="0"/>
              </a:rPr>
              <a:pPr eaLnBrk="1" hangingPunct="1"/>
              <a:t>61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6913563" y="1557338"/>
            <a:ext cx="1655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TW" sz="1600" dirty="0">
                <a:solidFill>
                  <a:srgbClr val="003399"/>
                </a:solidFill>
                <a:latin typeface="Arial" charset="0"/>
              </a:rPr>
              <a:t>Single backup</a:t>
            </a:r>
          </a:p>
        </p:txBody>
      </p:sp>
      <p:pic>
        <p:nvPicPr>
          <p:cNvPr id="2765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2363788"/>
            <a:ext cx="5524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2363788"/>
            <a:ext cx="5524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2363788"/>
            <a:ext cx="5524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2363788"/>
            <a:ext cx="5524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2363788"/>
            <a:ext cx="5524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363788"/>
            <a:ext cx="5524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2363788"/>
            <a:ext cx="5524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2363788"/>
            <a:ext cx="5524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2363788"/>
            <a:ext cx="5524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30375" y="2940050"/>
            <a:ext cx="5915025" cy="1504950"/>
            <a:chOff x="1872481" y="3789040"/>
            <a:chExt cx="5915404" cy="1505027"/>
          </a:xfrm>
        </p:grpSpPr>
        <p:sp>
          <p:nvSpPr>
            <p:cNvPr id="27670" name="Line 23"/>
            <p:cNvSpPr>
              <a:spLocks noChangeShapeType="1"/>
            </p:cNvSpPr>
            <p:nvPr/>
          </p:nvSpPr>
          <p:spPr bwMode="auto">
            <a:xfrm flipV="1">
              <a:off x="4182586" y="3826048"/>
              <a:ext cx="1181502" cy="971624"/>
            </a:xfrm>
            <a:prstGeom prst="lin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Line 24"/>
            <p:cNvSpPr>
              <a:spLocks noChangeShapeType="1"/>
            </p:cNvSpPr>
            <p:nvPr/>
          </p:nvSpPr>
          <p:spPr bwMode="auto">
            <a:xfrm flipV="1">
              <a:off x="4319971" y="3789040"/>
              <a:ext cx="1754081" cy="997248"/>
            </a:xfrm>
            <a:prstGeom prst="lin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Line 25"/>
            <p:cNvSpPr>
              <a:spLocks noChangeShapeType="1"/>
            </p:cNvSpPr>
            <p:nvPr/>
          </p:nvSpPr>
          <p:spPr bwMode="auto">
            <a:xfrm flipV="1">
              <a:off x="4463988" y="3789040"/>
              <a:ext cx="2315786" cy="997248"/>
            </a:xfrm>
            <a:prstGeom prst="lin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Line 26"/>
            <p:cNvSpPr>
              <a:spLocks noChangeShapeType="1"/>
            </p:cNvSpPr>
            <p:nvPr/>
          </p:nvSpPr>
          <p:spPr bwMode="auto">
            <a:xfrm flipV="1">
              <a:off x="4570487" y="3789040"/>
              <a:ext cx="3217398" cy="1008632"/>
            </a:xfrm>
            <a:prstGeom prst="lin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Rectangle 28"/>
            <p:cNvSpPr>
              <a:spLocks noChangeArrowheads="1"/>
            </p:cNvSpPr>
            <p:nvPr/>
          </p:nvSpPr>
          <p:spPr bwMode="auto">
            <a:xfrm>
              <a:off x="3779912" y="4924735"/>
              <a:ext cx="402674" cy="369332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1800">
                  <a:latin typeface="Arial" charset="0"/>
                </a:rPr>
                <a:t>D’</a:t>
              </a:r>
            </a:p>
          </p:txBody>
        </p:sp>
        <p:sp>
          <p:nvSpPr>
            <p:cNvPr id="27675" name="Line 23"/>
            <p:cNvSpPr>
              <a:spLocks noChangeShapeType="1"/>
            </p:cNvSpPr>
            <p:nvPr/>
          </p:nvSpPr>
          <p:spPr bwMode="auto">
            <a:xfrm flipH="1" flipV="1">
              <a:off x="1872481" y="3922688"/>
              <a:ext cx="1822501" cy="874984"/>
            </a:xfrm>
            <a:prstGeom prst="lin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Line 24"/>
            <p:cNvSpPr>
              <a:spLocks noChangeShapeType="1"/>
            </p:cNvSpPr>
            <p:nvPr/>
          </p:nvSpPr>
          <p:spPr bwMode="auto">
            <a:xfrm flipH="1" flipV="1">
              <a:off x="2618810" y="3922688"/>
              <a:ext cx="1233110" cy="863600"/>
            </a:xfrm>
            <a:prstGeom prst="lin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Line 25"/>
            <p:cNvSpPr>
              <a:spLocks noChangeShapeType="1"/>
            </p:cNvSpPr>
            <p:nvPr/>
          </p:nvSpPr>
          <p:spPr bwMode="auto">
            <a:xfrm flipH="1" flipV="1">
              <a:off x="3324531" y="3814168"/>
              <a:ext cx="656718" cy="972120"/>
            </a:xfrm>
            <a:prstGeom prst="lin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Line 26"/>
            <p:cNvSpPr>
              <a:spLocks noChangeShapeType="1"/>
            </p:cNvSpPr>
            <p:nvPr/>
          </p:nvSpPr>
          <p:spPr bwMode="auto">
            <a:xfrm flipV="1">
              <a:off x="4067944" y="3814168"/>
              <a:ext cx="612068" cy="972120"/>
            </a:xfrm>
            <a:prstGeom prst="lin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195949" y="2176463"/>
            <a:ext cx="700087" cy="623887"/>
            <a:chOff x="5374836" y="4786288"/>
            <a:chExt cx="1189037" cy="1008062"/>
          </a:xfrm>
        </p:grpSpPr>
        <p:sp>
          <p:nvSpPr>
            <p:cNvPr id="27668" name="Line 29"/>
            <p:cNvSpPr>
              <a:spLocks noChangeShapeType="1"/>
            </p:cNvSpPr>
            <p:nvPr/>
          </p:nvSpPr>
          <p:spPr bwMode="auto">
            <a:xfrm flipH="1">
              <a:off x="5408173" y="4786288"/>
              <a:ext cx="1155700" cy="1008062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Line 30"/>
            <p:cNvSpPr>
              <a:spLocks noChangeShapeType="1"/>
            </p:cNvSpPr>
            <p:nvPr/>
          </p:nvSpPr>
          <p:spPr bwMode="auto">
            <a:xfrm>
              <a:off x="5374836" y="4786288"/>
              <a:ext cx="1152525" cy="1008062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66" name="Rectangle 2"/>
          <p:cNvSpPr>
            <a:spLocks noChangeArrowheads="1"/>
          </p:cNvSpPr>
          <p:nvPr/>
        </p:nvSpPr>
        <p:spPr bwMode="auto">
          <a:xfrm>
            <a:off x="757306" y="116632"/>
            <a:ext cx="756084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r>
              <a:rPr lang="en-US" altLang="zh-TW" b="1" dirty="0" smtClean="0">
                <a:solidFill>
                  <a:schemeClr val="tx2"/>
                </a:solidFill>
              </a:rPr>
              <a:t>To backup </a:t>
            </a:r>
            <a:r>
              <a:rPr lang="en-US" altLang="zh-TW" b="1" i="1" dirty="0" smtClean="0">
                <a:solidFill>
                  <a:schemeClr val="tx2"/>
                </a:solidFill>
              </a:rPr>
              <a:t>n</a:t>
            </a:r>
            <a:r>
              <a:rPr lang="en-US" altLang="zh-TW" b="1" dirty="0" smtClean="0">
                <a:solidFill>
                  <a:schemeClr val="tx2"/>
                </a:solidFill>
              </a:rPr>
              <a:t> disks by NC</a:t>
            </a:r>
            <a:endParaRPr lang="en-US" altLang="zh-TW" b="1" dirty="0">
              <a:solidFill>
                <a:schemeClr val="tx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30374" y="2940050"/>
            <a:ext cx="5727717" cy="1504950"/>
            <a:chOff x="1730374" y="2940050"/>
            <a:chExt cx="5727717" cy="1504950"/>
          </a:xfrm>
        </p:grpSpPr>
        <p:sp>
          <p:nvSpPr>
            <p:cNvPr id="30" name="Line 23"/>
            <p:cNvSpPr>
              <a:spLocks noChangeShapeType="1"/>
            </p:cNvSpPr>
            <p:nvPr/>
          </p:nvSpPr>
          <p:spPr bwMode="auto">
            <a:xfrm flipV="1">
              <a:off x="4861069" y="2977056"/>
              <a:ext cx="1181426" cy="9715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4"/>
            <p:cNvSpPr>
              <a:spLocks noChangeShapeType="1"/>
            </p:cNvSpPr>
            <p:nvPr/>
          </p:nvSpPr>
          <p:spPr bwMode="auto">
            <a:xfrm flipV="1">
              <a:off x="4998445" y="2940050"/>
              <a:ext cx="1753969" cy="9971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5"/>
            <p:cNvSpPr>
              <a:spLocks noChangeShapeType="1"/>
            </p:cNvSpPr>
            <p:nvPr/>
          </p:nvSpPr>
          <p:spPr bwMode="auto">
            <a:xfrm flipV="1">
              <a:off x="5142453" y="2940050"/>
              <a:ext cx="2315638" cy="9971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6"/>
            <p:cNvSpPr>
              <a:spLocks noChangeShapeType="1"/>
            </p:cNvSpPr>
            <p:nvPr/>
          </p:nvSpPr>
          <p:spPr bwMode="auto">
            <a:xfrm flipH="1" flipV="1">
              <a:off x="1730374" y="3073690"/>
              <a:ext cx="2490292" cy="874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28"/>
            <p:cNvSpPr>
              <a:spLocks noChangeArrowheads="1"/>
            </p:cNvSpPr>
            <p:nvPr/>
          </p:nvSpPr>
          <p:spPr bwMode="auto">
            <a:xfrm>
              <a:off x="4458421" y="4075687"/>
              <a:ext cx="402648" cy="3693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1800" dirty="0" smtClean="0">
                  <a:latin typeface="Arial" charset="0"/>
                </a:rPr>
                <a:t>E’</a:t>
              </a:r>
              <a:endParaRPr lang="en-US" altLang="zh-TW" sz="1800" dirty="0">
                <a:latin typeface="Arial" charset="0"/>
              </a:endParaRPr>
            </a:p>
          </p:txBody>
        </p:sp>
        <p:sp>
          <p:nvSpPr>
            <p:cNvPr id="35" name="Line 23"/>
            <p:cNvSpPr>
              <a:spLocks noChangeShapeType="1"/>
            </p:cNvSpPr>
            <p:nvPr/>
          </p:nvSpPr>
          <p:spPr bwMode="auto">
            <a:xfrm flipH="1" flipV="1">
              <a:off x="2551112" y="3073691"/>
              <a:ext cx="1822384" cy="8749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4"/>
            <p:cNvSpPr>
              <a:spLocks noChangeShapeType="1"/>
            </p:cNvSpPr>
            <p:nvPr/>
          </p:nvSpPr>
          <p:spPr bwMode="auto">
            <a:xfrm flipH="1" flipV="1">
              <a:off x="3297393" y="3073691"/>
              <a:ext cx="1233031" cy="8635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5"/>
            <p:cNvSpPr>
              <a:spLocks noChangeShapeType="1"/>
            </p:cNvSpPr>
            <p:nvPr/>
          </p:nvSpPr>
          <p:spPr bwMode="auto">
            <a:xfrm flipH="1" flipV="1">
              <a:off x="4003069" y="2965177"/>
              <a:ext cx="656676" cy="9720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6"/>
            <p:cNvSpPr>
              <a:spLocks noChangeShapeType="1"/>
            </p:cNvSpPr>
            <p:nvPr/>
          </p:nvSpPr>
          <p:spPr bwMode="auto">
            <a:xfrm flipV="1">
              <a:off x="4746434" y="2965177"/>
              <a:ext cx="612029" cy="9720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576263" y="1920875"/>
            <a:ext cx="7921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dirty="0" smtClean="0">
                <a:latin typeface="Arial" charset="0"/>
              </a:rPr>
              <a:t>RAIDs     A         </a:t>
            </a:r>
            <a:r>
              <a:rPr lang="en-US" altLang="zh-TW" sz="1800" dirty="0">
                <a:latin typeface="Arial" charset="0"/>
              </a:rPr>
              <a:t>B        </a:t>
            </a:r>
            <a:r>
              <a:rPr lang="en-US" altLang="zh-TW" sz="1800" dirty="0" smtClean="0">
                <a:latin typeface="Arial" charset="0"/>
              </a:rPr>
              <a:t> </a:t>
            </a:r>
            <a:r>
              <a:rPr lang="en-US" altLang="zh-TW" sz="1800" dirty="0">
                <a:latin typeface="Arial" charset="0"/>
              </a:rPr>
              <a:t>C        D       </a:t>
            </a:r>
            <a:r>
              <a:rPr lang="en-US" altLang="zh-TW" sz="1800" dirty="0" smtClean="0">
                <a:latin typeface="Arial" charset="0"/>
              </a:rPr>
              <a:t>  </a:t>
            </a:r>
            <a:r>
              <a:rPr lang="en-US" altLang="zh-TW" sz="1800" dirty="0">
                <a:latin typeface="Arial" charset="0"/>
              </a:rPr>
              <a:t>E        F   </a:t>
            </a:r>
            <a:r>
              <a:rPr lang="en-US" altLang="zh-TW" sz="1800" dirty="0" smtClean="0">
                <a:latin typeface="Arial" charset="0"/>
              </a:rPr>
              <a:t>     </a:t>
            </a:r>
            <a:r>
              <a:rPr lang="en-US" altLang="zh-TW" sz="1800" dirty="0">
                <a:latin typeface="Arial" charset="0"/>
              </a:rPr>
              <a:t>G  </a:t>
            </a:r>
            <a:r>
              <a:rPr lang="en-US" altLang="zh-TW" sz="1800" dirty="0" smtClean="0">
                <a:latin typeface="Arial" charset="0"/>
              </a:rPr>
              <a:t>       </a:t>
            </a:r>
            <a:r>
              <a:rPr lang="en-US" altLang="zh-TW" sz="1800" dirty="0">
                <a:latin typeface="Arial" charset="0"/>
              </a:rPr>
              <a:t>H      A</a:t>
            </a:r>
            <a:r>
              <a:rPr lang="en-US" altLang="zh-TW" sz="1800" dirty="0">
                <a:latin typeface="Arial" charset="0"/>
                <a:sym typeface="Symbol" pitchFamily="18" charset="2"/>
              </a:rPr>
              <a:t>B…H</a:t>
            </a:r>
            <a:endParaRPr lang="en-US" altLang="zh-TW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481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2363788"/>
            <a:ext cx="5524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2363788"/>
            <a:ext cx="5524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2363788"/>
            <a:ext cx="5524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2363788"/>
            <a:ext cx="5524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2363788"/>
            <a:ext cx="5524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363788"/>
            <a:ext cx="5524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2363788"/>
            <a:ext cx="5524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2363788"/>
            <a:ext cx="5524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2363788"/>
            <a:ext cx="5524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6" name="Text Box 5"/>
          <p:cNvSpPr txBox="1">
            <a:spLocks noChangeArrowheads="1"/>
          </p:cNvSpPr>
          <p:nvPr/>
        </p:nvSpPr>
        <p:spPr bwMode="auto">
          <a:xfrm>
            <a:off x="6913563" y="1557338"/>
            <a:ext cx="1655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 dirty="0">
                <a:solidFill>
                  <a:srgbClr val="003399"/>
                </a:solidFill>
                <a:latin typeface="Arial" charset="0"/>
              </a:rPr>
              <a:t>Single backup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20700" y="3144160"/>
            <a:ext cx="6742113" cy="3093152"/>
            <a:chOff x="520700" y="2240868"/>
            <a:chExt cx="6742113" cy="3093152"/>
          </a:xfrm>
        </p:grpSpPr>
        <p:sp>
          <p:nvSpPr>
            <p:cNvPr id="37" name="Freeform 56"/>
            <p:cNvSpPr>
              <a:spLocks/>
            </p:cNvSpPr>
            <p:nvPr/>
          </p:nvSpPr>
          <p:spPr bwMode="auto">
            <a:xfrm rot="21132571">
              <a:off x="1012825" y="3592532"/>
              <a:ext cx="6249988" cy="1741488"/>
            </a:xfrm>
            <a:custGeom>
              <a:avLst/>
              <a:gdLst>
                <a:gd name="T0" fmla="*/ 0 w 5520267"/>
                <a:gd name="T1" fmla="*/ 2147483647 h 786696"/>
                <a:gd name="T2" fmla="*/ 21133587 w 5520267"/>
                <a:gd name="T3" fmla="*/ 2147483647 h 786696"/>
                <a:gd name="T4" fmla="*/ 53966128 w 5520267"/>
                <a:gd name="T5" fmla="*/ 2147483647 h 786696"/>
                <a:gd name="T6" fmla="*/ 88308197 w 5520267"/>
                <a:gd name="T7" fmla="*/ 2147483647 h 786696"/>
                <a:gd name="T8" fmla="*/ 123027700 w 5520267"/>
                <a:gd name="T9" fmla="*/ 2147483647 h 7866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20267" h="786696">
                  <a:moveTo>
                    <a:pt x="0" y="224303"/>
                  </a:moveTo>
                  <a:cubicBezTo>
                    <a:pt x="272344" y="80370"/>
                    <a:pt x="544689" y="-63563"/>
                    <a:pt x="948267" y="29570"/>
                  </a:cubicBezTo>
                  <a:cubicBezTo>
                    <a:pt x="1351845" y="122703"/>
                    <a:pt x="1919112" y="733714"/>
                    <a:pt x="2421467" y="783103"/>
                  </a:cubicBezTo>
                  <a:cubicBezTo>
                    <a:pt x="2923822" y="832492"/>
                    <a:pt x="3445933" y="356947"/>
                    <a:pt x="3962400" y="325903"/>
                  </a:cubicBezTo>
                  <a:cubicBezTo>
                    <a:pt x="4478867" y="294859"/>
                    <a:pt x="4999567" y="445848"/>
                    <a:pt x="5520267" y="59683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"/>
            <p:cNvSpPr>
              <a:spLocks/>
            </p:cNvSpPr>
            <p:nvPr/>
          </p:nvSpPr>
          <p:spPr bwMode="auto">
            <a:xfrm rot="21132571">
              <a:off x="936625" y="3429967"/>
              <a:ext cx="6249988" cy="1743075"/>
            </a:xfrm>
            <a:custGeom>
              <a:avLst/>
              <a:gdLst>
                <a:gd name="T0" fmla="*/ 0 w 5520267"/>
                <a:gd name="T1" fmla="*/ 2147483647 h 786696"/>
                <a:gd name="T2" fmla="*/ 21133587 w 5520267"/>
                <a:gd name="T3" fmla="*/ 2147483647 h 786696"/>
                <a:gd name="T4" fmla="*/ 53966128 w 5520267"/>
                <a:gd name="T5" fmla="*/ 2147483647 h 786696"/>
                <a:gd name="T6" fmla="*/ 88308197 w 5520267"/>
                <a:gd name="T7" fmla="*/ 2147483647 h 786696"/>
                <a:gd name="T8" fmla="*/ 123027700 w 5520267"/>
                <a:gd name="T9" fmla="*/ 2147483647 h 7866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20267" h="786696">
                  <a:moveTo>
                    <a:pt x="0" y="224303"/>
                  </a:moveTo>
                  <a:cubicBezTo>
                    <a:pt x="272344" y="80370"/>
                    <a:pt x="544689" y="-63563"/>
                    <a:pt x="948267" y="29570"/>
                  </a:cubicBezTo>
                  <a:cubicBezTo>
                    <a:pt x="1351845" y="122703"/>
                    <a:pt x="1919112" y="733714"/>
                    <a:pt x="2421467" y="783103"/>
                  </a:cubicBezTo>
                  <a:cubicBezTo>
                    <a:pt x="2923822" y="832492"/>
                    <a:pt x="3445933" y="356947"/>
                    <a:pt x="3962400" y="325903"/>
                  </a:cubicBezTo>
                  <a:cubicBezTo>
                    <a:pt x="4478867" y="294859"/>
                    <a:pt x="4999567" y="445848"/>
                    <a:pt x="5520267" y="596837"/>
                  </a:cubicBezTo>
                </a:path>
              </a:pathLst>
            </a:cu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 rot="21132571">
              <a:off x="874713" y="3277567"/>
              <a:ext cx="6249987" cy="1743075"/>
            </a:xfrm>
            <a:custGeom>
              <a:avLst/>
              <a:gdLst>
                <a:gd name="T0" fmla="*/ 0 w 5520267"/>
                <a:gd name="T1" fmla="*/ 2147483647 h 786696"/>
                <a:gd name="T2" fmla="*/ 21133493 w 5520267"/>
                <a:gd name="T3" fmla="*/ 2147483647 h 786696"/>
                <a:gd name="T4" fmla="*/ 53965921 w 5520267"/>
                <a:gd name="T5" fmla="*/ 2147483647 h 786696"/>
                <a:gd name="T6" fmla="*/ 88307846 w 5520267"/>
                <a:gd name="T7" fmla="*/ 2147483647 h 786696"/>
                <a:gd name="T8" fmla="*/ 123027204 w 5520267"/>
                <a:gd name="T9" fmla="*/ 2147483647 h 7866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20267" h="786696">
                  <a:moveTo>
                    <a:pt x="0" y="224303"/>
                  </a:moveTo>
                  <a:cubicBezTo>
                    <a:pt x="272344" y="80370"/>
                    <a:pt x="544689" y="-63563"/>
                    <a:pt x="948267" y="29570"/>
                  </a:cubicBezTo>
                  <a:cubicBezTo>
                    <a:pt x="1351845" y="122703"/>
                    <a:pt x="1919112" y="733714"/>
                    <a:pt x="2421467" y="783103"/>
                  </a:cubicBezTo>
                  <a:cubicBezTo>
                    <a:pt x="2923822" y="832492"/>
                    <a:pt x="3445933" y="356947"/>
                    <a:pt x="3962400" y="325903"/>
                  </a:cubicBezTo>
                  <a:cubicBezTo>
                    <a:pt x="4478867" y="294859"/>
                    <a:pt x="4999567" y="445848"/>
                    <a:pt x="5520267" y="596837"/>
                  </a:cubicBezTo>
                </a:path>
              </a:pathLst>
            </a:cu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 rot="21132571">
              <a:off x="798513" y="3126755"/>
              <a:ext cx="6251575" cy="1743075"/>
            </a:xfrm>
            <a:custGeom>
              <a:avLst/>
              <a:gdLst>
                <a:gd name="T0" fmla="*/ 0 w 5520267"/>
                <a:gd name="T1" fmla="*/ 2147483647 h 786696"/>
                <a:gd name="T2" fmla="*/ 21262756 w 5520267"/>
                <a:gd name="T3" fmla="*/ 2147483647 h 786696"/>
                <a:gd name="T4" fmla="*/ 54295973 w 5520267"/>
                <a:gd name="T5" fmla="*/ 2147483647 h 786696"/>
                <a:gd name="T6" fmla="*/ 88847935 w 5520267"/>
                <a:gd name="T7" fmla="*/ 2147483647 h 786696"/>
                <a:gd name="T8" fmla="*/ 123779609 w 5520267"/>
                <a:gd name="T9" fmla="*/ 2147483647 h 7866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20267" h="786696">
                  <a:moveTo>
                    <a:pt x="0" y="224303"/>
                  </a:moveTo>
                  <a:cubicBezTo>
                    <a:pt x="272344" y="80370"/>
                    <a:pt x="544689" y="-63563"/>
                    <a:pt x="948267" y="29570"/>
                  </a:cubicBezTo>
                  <a:cubicBezTo>
                    <a:pt x="1351845" y="122703"/>
                    <a:pt x="1919112" y="733714"/>
                    <a:pt x="2421467" y="783103"/>
                  </a:cubicBezTo>
                  <a:cubicBezTo>
                    <a:pt x="2923822" y="832492"/>
                    <a:pt x="3445933" y="356947"/>
                    <a:pt x="3962400" y="325903"/>
                  </a:cubicBezTo>
                  <a:cubicBezTo>
                    <a:pt x="4478867" y="294859"/>
                    <a:pt x="4999567" y="445848"/>
                    <a:pt x="5520267" y="596837"/>
                  </a:cubicBezTo>
                </a:path>
              </a:pathLst>
            </a:cu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 rot="21132571">
              <a:off x="738188" y="2985467"/>
              <a:ext cx="6251575" cy="1743075"/>
            </a:xfrm>
            <a:custGeom>
              <a:avLst/>
              <a:gdLst>
                <a:gd name="T0" fmla="*/ 0 w 5520267"/>
                <a:gd name="T1" fmla="*/ 2147483647 h 786696"/>
                <a:gd name="T2" fmla="*/ 21262756 w 5520267"/>
                <a:gd name="T3" fmla="*/ 2147483647 h 786696"/>
                <a:gd name="T4" fmla="*/ 54295973 w 5520267"/>
                <a:gd name="T5" fmla="*/ 2147483647 h 786696"/>
                <a:gd name="T6" fmla="*/ 88847935 w 5520267"/>
                <a:gd name="T7" fmla="*/ 2147483647 h 786696"/>
                <a:gd name="T8" fmla="*/ 123779609 w 5520267"/>
                <a:gd name="T9" fmla="*/ 2147483647 h 7866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20267" h="786696">
                  <a:moveTo>
                    <a:pt x="0" y="224303"/>
                  </a:moveTo>
                  <a:cubicBezTo>
                    <a:pt x="272344" y="80370"/>
                    <a:pt x="544689" y="-63563"/>
                    <a:pt x="948267" y="29570"/>
                  </a:cubicBezTo>
                  <a:cubicBezTo>
                    <a:pt x="1351845" y="122703"/>
                    <a:pt x="1919112" y="733714"/>
                    <a:pt x="2421467" y="783103"/>
                  </a:cubicBezTo>
                  <a:cubicBezTo>
                    <a:pt x="2923822" y="832492"/>
                    <a:pt x="3445933" y="356947"/>
                    <a:pt x="3962400" y="325903"/>
                  </a:cubicBezTo>
                  <a:cubicBezTo>
                    <a:pt x="4478867" y="294859"/>
                    <a:pt x="4999567" y="445848"/>
                    <a:pt x="5520267" y="596837"/>
                  </a:cubicBezTo>
                </a:path>
              </a:pathLst>
            </a:cu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 rot="21132571">
              <a:off x="674688" y="2821955"/>
              <a:ext cx="6251575" cy="1743075"/>
            </a:xfrm>
            <a:custGeom>
              <a:avLst/>
              <a:gdLst>
                <a:gd name="T0" fmla="*/ 0 w 5520267"/>
                <a:gd name="T1" fmla="*/ 2147483647 h 786696"/>
                <a:gd name="T2" fmla="*/ 21262756 w 5520267"/>
                <a:gd name="T3" fmla="*/ 2147483647 h 786696"/>
                <a:gd name="T4" fmla="*/ 54295973 w 5520267"/>
                <a:gd name="T5" fmla="*/ 2147483647 h 786696"/>
                <a:gd name="T6" fmla="*/ 88847935 w 5520267"/>
                <a:gd name="T7" fmla="*/ 2147483647 h 786696"/>
                <a:gd name="T8" fmla="*/ 123779609 w 5520267"/>
                <a:gd name="T9" fmla="*/ 2147483647 h 7866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20267" h="786696">
                  <a:moveTo>
                    <a:pt x="0" y="224303"/>
                  </a:moveTo>
                  <a:cubicBezTo>
                    <a:pt x="272344" y="80370"/>
                    <a:pt x="544689" y="-63563"/>
                    <a:pt x="948267" y="29570"/>
                  </a:cubicBezTo>
                  <a:cubicBezTo>
                    <a:pt x="1351845" y="122703"/>
                    <a:pt x="1919112" y="733714"/>
                    <a:pt x="2421467" y="783103"/>
                  </a:cubicBezTo>
                  <a:cubicBezTo>
                    <a:pt x="2923822" y="832492"/>
                    <a:pt x="3445933" y="356947"/>
                    <a:pt x="3962400" y="325903"/>
                  </a:cubicBezTo>
                  <a:cubicBezTo>
                    <a:pt x="4478867" y="294859"/>
                    <a:pt x="4999567" y="445848"/>
                    <a:pt x="5520267" y="596837"/>
                  </a:cubicBezTo>
                </a:path>
              </a:pathLst>
            </a:cu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 rot="21132571">
              <a:off x="612775" y="2669555"/>
              <a:ext cx="6251575" cy="1741487"/>
            </a:xfrm>
            <a:custGeom>
              <a:avLst/>
              <a:gdLst>
                <a:gd name="T0" fmla="*/ 0 w 5520267"/>
                <a:gd name="T1" fmla="*/ 2147483647 h 786696"/>
                <a:gd name="T2" fmla="*/ 21262756 w 5520267"/>
                <a:gd name="T3" fmla="*/ 2147483647 h 786696"/>
                <a:gd name="T4" fmla="*/ 54295973 w 5520267"/>
                <a:gd name="T5" fmla="*/ 2147483647 h 786696"/>
                <a:gd name="T6" fmla="*/ 88847935 w 5520267"/>
                <a:gd name="T7" fmla="*/ 2147483647 h 786696"/>
                <a:gd name="T8" fmla="*/ 123779609 w 5520267"/>
                <a:gd name="T9" fmla="*/ 2147483647 h 7866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20267" h="786696">
                  <a:moveTo>
                    <a:pt x="0" y="224303"/>
                  </a:moveTo>
                  <a:cubicBezTo>
                    <a:pt x="272344" y="80370"/>
                    <a:pt x="544689" y="-63563"/>
                    <a:pt x="948267" y="29570"/>
                  </a:cubicBezTo>
                  <a:cubicBezTo>
                    <a:pt x="1351845" y="122703"/>
                    <a:pt x="1919112" y="733714"/>
                    <a:pt x="2421467" y="783103"/>
                  </a:cubicBezTo>
                  <a:cubicBezTo>
                    <a:pt x="2923822" y="832492"/>
                    <a:pt x="3445933" y="356947"/>
                    <a:pt x="3962400" y="325903"/>
                  </a:cubicBezTo>
                  <a:cubicBezTo>
                    <a:pt x="4478867" y="294859"/>
                    <a:pt x="4999567" y="445848"/>
                    <a:pt x="5520267" y="596837"/>
                  </a:cubicBezTo>
                </a:path>
              </a:pathLst>
            </a:cu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 rot="21132571">
              <a:off x="569913" y="2553667"/>
              <a:ext cx="6249987" cy="1743075"/>
            </a:xfrm>
            <a:custGeom>
              <a:avLst/>
              <a:gdLst>
                <a:gd name="T0" fmla="*/ 0 w 5520267"/>
                <a:gd name="T1" fmla="*/ 2147483647 h 786696"/>
                <a:gd name="T2" fmla="*/ 21133493 w 5520267"/>
                <a:gd name="T3" fmla="*/ 2147483647 h 786696"/>
                <a:gd name="T4" fmla="*/ 53965921 w 5520267"/>
                <a:gd name="T5" fmla="*/ 2147483647 h 786696"/>
                <a:gd name="T6" fmla="*/ 88307846 w 5520267"/>
                <a:gd name="T7" fmla="*/ 2147483647 h 786696"/>
                <a:gd name="T8" fmla="*/ 123027204 w 5520267"/>
                <a:gd name="T9" fmla="*/ 2147483647 h 7866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20267" h="786696">
                  <a:moveTo>
                    <a:pt x="0" y="224303"/>
                  </a:moveTo>
                  <a:cubicBezTo>
                    <a:pt x="272344" y="80370"/>
                    <a:pt x="544689" y="-63563"/>
                    <a:pt x="948267" y="29570"/>
                  </a:cubicBezTo>
                  <a:cubicBezTo>
                    <a:pt x="1351845" y="122703"/>
                    <a:pt x="1919112" y="733714"/>
                    <a:pt x="2421467" y="783103"/>
                  </a:cubicBezTo>
                  <a:cubicBezTo>
                    <a:pt x="2923822" y="832492"/>
                    <a:pt x="3445933" y="356947"/>
                    <a:pt x="3962400" y="325903"/>
                  </a:cubicBezTo>
                  <a:cubicBezTo>
                    <a:pt x="4478867" y="294859"/>
                    <a:pt x="4999567" y="445848"/>
                    <a:pt x="5520267" y="596837"/>
                  </a:cubicBezTo>
                </a:path>
              </a:pathLst>
            </a:cu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 rot="21132571">
              <a:off x="520700" y="2445717"/>
              <a:ext cx="6251575" cy="1743075"/>
            </a:xfrm>
            <a:custGeom>
              <a:avLst/>
              <a:gdLst>
                <a:gd name="T0" fmla="*/ 0 w 5520267"/>
                <a:gd name="T1" fmla="*/ 2147483647 h 786696"/>
                <a:gd name="T2" fmla="*/ 21262756 w 5520267"/>
                <a:gd name="T3" fmla="*/ 2147483647 h 786696"/>
                <a:gd name="T4" fmla="*/ 54295973 w 5520267"/>
                <a:gd name="T5" fmla="*/ 2147483647 h 786696"/>
                <a:gd name="T6" fmla="*/ 88847935 w 5520267"/>
                <a:gd name="T7" fmla="*/ 2147483647 h 786696"/>
                <a:gd name="T8" fmla="*/ 123779609 w 5520267"/>
                <a:gd name="T9" fmla="*/ 2147483647 h 7866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20267" h="786696">
                  <a:moveTo>
                    <a:pt x="0" y="224303"/>
                  </a:moveTo>
                  <a:cubicBezTo>
                    <a:pt x="272344" y="80370"/>
                    <a:pt x="544689" y="-63563"/>
                    <a:pt x="948267" y="29570"/>
                  </a:cubicBezTo>
                  <a:cubicBezTo>
                    <a:pt x="1351845" y="122703"/>
                    <a:pt x="1919112" y="733714"/>
                    <a:pt x="2421467" y="783103"/>
                  </a:cubicBezTo>
                  <a:cubicBezTo>
                    <a:pt x="2923822" y="832492"/>
                    <a:pt x="3445933" y="356947"/>
                    <a:pt x="3962400" y="325903"/>
                  </a:cubicBezTo>
                  <a:cubicBezTo>
                    <a:pt x="4478867" y="294859"/>
                    <a:pt x="4999567" y="445848"/>
                    <a:pt x="5520267" y="596837"/>
                  </a:cubicBezTo>
                </a:path>
              </a:pathLst>
            </a:cu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 Box 5"/>
            <p:cNvSpPr txBox="1">
              <a:spLocks noChangeArrowheads="1"/>
            </p:cNvSpPr>
            <p:nvPr/>
          </p:nvSpPr>
          <p:spPr bwMode="auto">
            <a:xfrm>
              <a:off x="575556" y="2240868"/>
              <a:ext cx="59959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 dirty="0" smtClean="0">
                  <a:latin typeface="Arial" charset="0"/>
                </a:rPr>
                <a:t>A </a:t>
              </a:r>
              <a:r>
                <a:rPr lang="en-US" altLang="zh-TW" sz="2000" dirty="0">
                  <a:latin typeface="Arial" charset="0"/>
                </a:rPr>
                <a:t>parallel bus </a:t>
              </a:r>
              <a:r>
                <a:rPr lang="en-US" altLang="zh-TW" sz="2000">
                  <a:latin typeface="Arial" charset="0"/>
                </a:rPr>
                <a:t>to </a:t>
              </a:r>
              <a:r>
                <a:rPr lang="en-US" altLang="zh-TW" sz="2000" smtClean="0">
                  <a:latin typeface="Arial" charset="0"/>
                </a:rPr>
                <a:t>transmit, say, </a:t>
              </a:r>
              <a:r>
                <a:rPr lang="en-US" altLang="zh-TW" sz="2000" dirty="0">
                  <a:latin typeface="Arial" charset="0"/>
                </a:rPr>
                <a:t>a byte </a:t>
              </a:r>
            </a:p>
          </p:txBody>
        </p:sp>
      </p:grp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6538913" y="3830022"/>
            <a:ext cx="684212" cy="3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400">
                <a:latin typeface="Arial" charset="0"/>
              </a:rPr>
              <a:t>Bits </a:t>
            </a:r>
            <a:endParaRPr lang="en-US" altLang="zh-TW" sz="14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6630988" y="4080264"/>
            <a:ext cx="682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200" dirty="0">
                <a:latin typeface="Arial" charset="0"/>
              </a:rPr>
              <a:t>A</a:t>
            </a:r>
            <a:endParaRPr lang="en-US" altLang="zh-TW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6683375" y="4224280"/>
            <a:ext cx="6842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200" dirty="0">
                <a:latin typeface="Arial" charset="0"/>
              </a:rPr>
              <a:t>B </a:t>
            </a:r>
            <a:endParaRPr lang="en-US" altLang="zh-TW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6738938" y="4384104"/>
            <a:ext cx="682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200">
                <a:latin typeface="Arial" charset="0"/>
              </a:rPr>
              <a:t>C</a:t>
            </a:r>
            <a:endParaRPr lang="en-US" altLang="zh-TW" sz="12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6791325" y="4526990"/>
            <a:ext cx="6842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200">
                <a:latin typeface="Arial" charset="0"/>
              </a:rPr>
              <a:t>D </a:t>
            </a:r>
            <a:endParaRPr lang="en-US" altLang="zh-TW" sz="12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6846888" y="4665114"/>
            <a:ext cx="6842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200">
                <a:latin typeface="Arial" charset="0"/>
              </a:rPr>
              <a:t>E</a:t>
            </a:r>
            <a:endParaRPr lang="en-US" altLang="zh-TW" sz="12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6899275" y="4809588"/>
            <a:ext cx="6842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200">
                <a:latin typeface="Arial" charset="0"/>
              </a:rPr>
              <a:t>F </a:t>
            </a:r>
            <a:endParaRPr lang="en-US" altLang="zh-TW" sz="12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6954838" y="4923897"/>
            <a:ext cx="6842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200">
                <a:latin typeface="Arial" charset="0"/>
              </a:rPr>
              <a:t>G</a:t>
            </a:r>
            <a:endParaRPr lang="en-US" altLang="zh-TW" sz="12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7007225" y="5068372"/>
            <a:ext cx="6842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200">
                <a:latin typeface="Arial" charset="0"/>
              </a:rPr>
              <a:t>H </a:t>
            </a:r>
            <a:endParaRPr lang="en-US" altLang="zh-TW" sz="12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7291388" y="5241423"/>
            <a:ext cx="12614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sz="1200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altLang="zh-TW" sz="12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 B  … H </a:t>
            </a:r>
          </a:p>
        </p:txBody>
      </p:sp>
      <p:sp>
        <p:nvSpPr>
          <p:cNvPr id="58" name="Rectangle 3"/>
          <p:cNvSpPr>
            <a:spLocks noChangeArrowheads="1"/>
          </p:cNvSpPr>
          <p:nvPr/>
        </p:nvSpPr>
        <p:spPr bwMode="auto">
          <a:xfrm>
            <a:off x="7062117" y="5465255"/>
            <a:ext cx="208239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charset="0"/>
                <a:sym typeface="Symbol" pitchFamily="18" charset="2"/>
              </a:rPr>
              <a:t>= Parity </a:t>
            </a:r>
            <a:r>
              <a:rPr lang="en-US" sz="1400" dirty="0">
                <a:latin typeface="Arial" charset="0"/>
                <a:sym typeface="Symbol" pitchFamily="18" charset="2"/>
              </a:rPr>
              <a:t>check bit </a:t>
            </a:r>
          </a:p>
          <a:p>
            <a:r>
              <a:rPr lang="en-US" sz="1400" dirty="0">
                <a:solidFill>
                  <a:srgbClr val="660066"/>
                </a:solidFill>
                <a:latin typeface="Arial" charset="0"/>
                <a:sym typeface="Symbol" pitchFamily="18" charset="2"/>
              </a:rPr>
              <a:t>= </a:t>
            </a:r>
            <a:r>
              <a:rPr lang="en-US" sz="1400" dirty="0" smtClean="0">
                <a:solidFill>
                  <a:srgbClr val="660066"/>
                </a:solidFill>
                <a:latin typeface="Arial" charset="0"/>
                <a:sym typeface="Symbol" pitchFamily="18" charset="2"/>
              </a:rPr>
              <a:t>Block coding</a:t>
            </a:r>
          </a:p>
          <a:p>
            <a:r>
              <a:rPr lang="en-US" sz="1400" dirty="0" smtClean="0">
                <a:solidFill>
                  <a:srgbClr val="003399"/>
                </a:solidFill>
                <a:latin typeface="Arial" charset="0"/>
                <a:sym typeface="Symbol" pitchFamily="18" charset="2"/>
              </a:rPr>
              <a:t>= NC, too</a:t>
            </a:r>
            <a:endParaRPr lang="en-US" sz="1400" dirty="0">
              <a:solidFill>
                <a:srgbClr val="003399"/>
              </a:solidFill>
            </a:endParaRPr>
          </a:p>
        </p:txBody>
      </p:sp>
      <p:sp>
        <p:nvSpPr>
          <p:cNvPr id="59" name="Rectangle 2"/>
          <p:cNvSpPr>
            <a:spLocks noChangeArrowheads="1"/>
          </p:cNvSpPr>
          <p:nvPr/>
        </p:nvSpPr>
        <p:spPr bwMode="auto">
          <a:xfrm>
            <a:off x="757306" y="116632"/>
            <a:ext cx="756084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r>
              <a:rPr lang="en-US" altLang="zh-TW" sz="4400" b="1" dirty="0" smtClean="0">
                <a:solidFill>
                  <a:schemeClr val="tx2"/>
                </a:solidFill>
              </a:rPr>
              <a:t>Logical equivalent</a:t>
            </a:r>
            <a:endParaRPr lang="en-US" altLang="zh-TW" sz="4400" b="1" dirty="0">
              <a:solidFill>
                <a:schemeClr val="tx2"/>
              </a:solidFill>
            </a:endParaRP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90A8ACC-B836-466A-B1FA-A30A36C21739}" type="slidenum">
              <a:rPr kumimoji="0" lang="en-US" altLang="zh-TW" sz="1200" smtClean="0">
                <a:latin typeface="Garamond" pitchFamily="18" charset="0"/>
              </a:rPr>
              <a:pPr eaLnBrk="1" hangingPunct="1"/>
              <a:t>62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576263" y="1920875"/>
            <a:ext cx="7921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dirty="0" smtClean="0">
                <a:latin typeface="Arial" charset="0"/>
              </a:rPr>
              <a:t>RAIDs     A         </a:t>
            </a:r>
            <a:r>
              <a:rPr lang="en-US" altLang="zh-TW" sz="1800" dirty="0">
                <a:latin typeface="Arial" charset="0"/>
              </a:rPr>
              <a:t>B        </a:t>
            </a:r>
            <a:r>
              <a:rPr lang="en-US" altLang="zh-TW" sz="1800" dirty="0" smtClean="0">
                <a:latin typeface="Arial" charset="0"/>
              </a:rPr>
              <a:t> </a:t>
            </a:r>
            <a:r>
              <a:rPr lang="en-US" altLang="zh-TW" sz="1800" dirty="0">
                <a:latin typeface="Arial" charset="0"/>
              </a:rPr>
              <a:t>C        D       </a:t>
            </a:r>
            <a:r>
              <a:rPr lang="en-US" altLang="zh-TW" sz="1800" dirty="0" smtClean="0">
                <a:latin typeface="Arial" charset="0"/>
              </a:rPr>
              <a:t>  </a:t>
            </a:r>
            <a:r>
              <a:rPr lang="en-US" altLang="zh-TW" sz="1800" dirty="0">
                <a:latin typeface="Arial" charset="0"/>
              </a:rPr>
              <a:t>E        F   </a:t>
            </a:r>
            <a:r>
              <a:rPr lang="en-US" altLang="zh-TW" sz="1800" dirty="0" smtClean="0">
                <a:latin typeface="Arial" charset="0"/>
              </a:rPr>
              <a:t>     </a:t>
            </a:r>
            <a:r>
              <a:rPr lang="en-US" altLang="zh-TW" sz="1800" dirty="0">
                <a:latin typeface="Arial" charset="0"/>
              </a:rPr>
              <a:t>G  </a:t>
            </a:r>
            <a:r>
              <a:rPr lang="en-US" altLang="zh-TW" sz="1800" dirty="0" smtClean="0">
                <a:latin typeface="Arial" charset="0"/>
              </a:rPr>
              <a:t>       </a:t>
            </a:r>
            <a:r>
              <a:rPr lang="en-US" altLang="zh-TW" sz="1800" dirty="0">
                <a:latin typeface="Arial" charset="0"/>
              </a:rPr>
              <a:t>H      A</a:t>
            </a:r>
            <a:r>
              <a:rPr lang="en-US" altLang="zh-TW" sz="1800" dirty="0">
                <a:latin typeface="Arial" charset="0"/>
                <a:sym typeface="Symbol" pitchFamily="18" charset="2"/>
              </a:rPr>
              <a:t>B…H</a:t>
            </a:r>
            <a:endParaRPr lang="en-US" altLang="zh-TW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312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2B747FA7-87EC-47C4-95DF-3649B35CD6B5}" type="slidenum">
              <a:rPr kumimoji="0" lang="en-US" altLang="zh-TW" sz="1200" smtClean="0">
                <a:latin typeface="Garamond" pitchFamily="18" charset="0"/>
              </a:rPr>
              <a:pPr eaLnBrk="1" hangingPunct="1"/>
              <a:t>63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57554" y="1844824"/>
            <a:ext cx="8028892" cy="154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marL="457200" indent="-457200" algn="just" eaLnBrk="0" hangingPunct="0"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TW" sz="2800" dirty="0" smtClean="0"/>
              <a:t>Coding is an </a:t>
            </a:r>
            <a:r>
              <a:rPr lang="en-US" altLang="zh-TW" sz="2800" dirty="0"/>
              <a:t>art in optimizing </a:t>
            </a:r>
            <a:r>
              <a:rPr lang="en-US" altLang="zh-TW" sz="2800" dirty="0" smtClean="0"/>
              <a:t>redundancy. </a:t>
            </a:r>
            <a:endParaRPr lang="en-US" altLang="zh-TW" sz="2800" dirty="0"/>
          </a:p>
          <a:p>
            <a:pPr marL="457200" indent="-457200" algn="just" eaLnBrk="0" hangingPunct="0">
              <a:spcBef>
                <a:spcPts val="3600"/>
              </a:spcBef>
              <a:buFont typeface="Arial" pitchFamily="34" charset="0"/>
              <a:buChar char="•"/>
            </a:pPr>
            <a:r>
              <a:rPr lang="en-US" altLang="zh-CN" sz="2800" dirty="0" smtClean="0"/>
              <a:t>The</a:t>
            </a:r>
            <a:r>
              <a:rPr lang="zh-CN" altLang="en-US" sz="2800" dirty="0" smtClean="0"/>
              <a:t> </a:t>
            </a:r>
            <a:r>
              <a:rPr lang="en-US" altLang="zh-CN" sz="2800" dirty="0"/>
              <a:t>greatest</a:t>
            </a:r>
            <a:r>
              <a:rPr lang="zh-CN" altLang="en-US" sz="2800" dirty="0"/>
              <a:t> </a:t>
            </a:r>
            <a:r>
              <a:rPr lang="en-US" altLang="zh-CN" sz="2800" dirty="0" smtClean="0"/>
              <a:t>artist on </a:t>
            </a:r>
            <a:r>
              <a:rPr lang="en-US" altLang="zh-CN" sz="2800" dirty="0"/>
              <a:t>redundancy is</a:t>
            </a:r>
            <a:r>
              <a:rPr lang="zh-CN" altLang="en-US" sz="2800" dirty="0"/>
              <a:t> </a:t>
            </a:r>
            <a:r>
              <a:rPr lang="zh-CN" altLang="en-US" sz="2800" b="1" dirty="0">
                <a:solidFill>
                  <a:schemeClr val="tx2"/>
                </a:solidFill>
                <a:sym typeface="Symbol" pitchFamily="18" charset="2"/>
              </a:rPr>
              <a:t>杜牧</a:t>
            </a:r>
            <a:r>
              <a:rPr lang="en-US" altLang="zh-CN" sz="2800" dirty="0">
                <a:sym typeface="Symbol" pitchFamily="18" charset="2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59532" y="440668"/>
            <a:ext cx="8424936" cy="84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lnSpc>
                <a:spcPct val="150000"/>
              </a:lnSpc>
            </a:pPr>
            <a:r>
              <a:rPr lang="en-US" altLang="zh-TW" b="1" dirty="0" smtClean="0">
                <a:solidFill>
                  <a:schemeClr val="tx2"/>
                </a:solidFill>
                <a:latin typeface="Garamond" pitchFamily="18" charset="0"/>
              </a:rPr>
              <a:t>Network coding </a:t>
            </a:r>
            <a:r>
              <a:rPr lang="en-US" altLang="zh-TW" b="1" dirty="0" smtClean="0">
                <a:latin typeface="Garamond" pitchFamily="18" charset="0"/>
              </a:rPr>
              <a:t>or</a:t>
            </a:r>
            <a:r>
              <a:rPr lang="en-US" altLang="zh-TW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US" altLang="zh-TW" b="1" dirty="0">
                <a:solidFill>
                  <a:srgbClr val="660066"/>
                </a:solidFill>
                <a:latin typeface="Garamond" pitchFamily="18" charset="0"/>
              </a:rPr>
              <a:t>block </a:t>
            </a:r>
            <a:r>
              <a:rPr lang="en-US" altLang="zh-TW" b="1" dirty="0" smtClean="0">
                <a:solidFill>
                  <a:srgbClr val="660066"/>
                </a:solidFill>
                <a:latin typeface="Garamond" pitchFamily="18" charset="0"/>
              </a:rPr>
              <a:t>coding</a:t>
            </a:r>
            <a:endParaRPr lang="en-US" altLang="zh-TW" b="1" dirty="0">
              <a:solidFill>
                <a:srgbClr val="660066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6923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D:\Users\bobli\Documents\Network Coding\NC talks &amp; Abstracts\8644ebf81a4c510fd88190666059252dd52a2834349b85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-27384"/>
            <a:ext cx="3744416" cy="691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2B747FA7-87EC-47C4-95DF-3649B35CD6B5}" type="slidenum">
              <a:rPr kumimoji="0" lang="en-US" altLang="zh-TW" sz="1200" smtClean="0">
                <a:latin typeface="Garamond" pitchFamily="18" charset="0"/>
              </a:rPr>
              <a:pPr eaLnBrk="1" hangingPunct="1"/>
              <a:t>64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3548" y="1592796"/>
            <a:ext cx="4788532" cy="438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/>
              <a:t>杜牧（公元</a:t>
            </a:r>
            <a:r>
              <a:rPr lang="en-US" altLang="zh-CN" sz="2400" dirty="0"/>
              <a:t>803</a:t>
            </a:r>
            <a:r>
              <a:rPr lang="zh-CN" altLang="en-US" sz="2400" dirty="0"/>
              <a:t>－约</a:t>
            </a:r>
            <a:r>
              <a:rPr lang="en-US" altLang="zh-CN" sz="2400" dirty="0"/>
              <a:t>852</a:t>
            </a:r>
            <a:r>
              <a:rPr lang="zh-CN" altLang="en-US" sz="2400" dirty="0"/>
              <a:t>年</a:t>
            </a:r>
            <a:r>
              <a:rPr lang="zh-CN" altLang="en-US" sz="2400" dirty="0" smtClean="0"/>
              <a:t>），字</a:t>
            </a:r>
            <a:r>
              <a:rPr lang="zh-CN" altLang="en-US" sz="2400" dirty="0"/>
              <a:t>牧</a:t>
            </a:r>
            <a:r>
              <a:rPr lang="zh-CN" altLang="en-US" sz="2400" dirty="0" smtClean="0"/>
              <a:t>之，号</a:t>
            </a:r>
            <a:r>
              <a:rPr lang="zh-CN" altLang="en-US" sz="2400" dirty="0"/>
              <a:t>樊川居</a:t>
            </a:r>
            <a:r>
              <a:rPr lang="zh-CN" altLang="en-US" sz="2400" dirty="0" smtClean="0"/>
              <a:t>士，汉族，京</a:t>
            </a:r>
            <a:r>
              <a:rPr lang="zh-CN" altLang="en-US" sz="2400" dirty="0"/>
              <a:t>兆万年（今陕西西安）</a:t>
            </a:r>
            <a:r>
              <a:rPr lang="zh-CN" altLang="en-US" sz="2400" dirty="0" smtClean="0"/>
              <a:t>人，唐</a:t>
            </a:r>
            <a:r>
              <a:rPr lang="zh-CN" altLang="en-US" sz="2400" dirty="0"/>
              <a:t>代诗人。杜牧人称“小杜</a:t>
            </a:r>
            <a:r>
              <a:rPr lang="zh-CN" altLang="en-US" sz="2400" dirty="0" smtClean="0"/>
              <a:t>”，以</a:t>
            </a:r>
            <a:r>
              <a:rPr lang="zh-CN" altLang="en-US" sz="2400" dirty="0"/>
              <a:t>别于杜甫。与李商隐并称“小李杜”。因晚年居长安南樊川别</a:t>
            </a:r>
            <a:r>
              <a:rPr lang="zh-CN" altLang="en-US" sz="2400" dirty="0" smtClean="0"/>
              <a:t>墅，故</a:t>
            </a:r>
            <a:r>
              <a:rPr lang="zh-CN" altLang="en-US" sz="2400" dirty="0"/>
              <a:t>后世称“杜樊川</a:t>
            </a:r>
            <a:r>
              <a:rPr lang="zh-CN" altLang="en-US" sz="2400" dirty="0" smtClean="0"/>
              <a:t>”，著</a:t>
            </a:r>
            <a:r>
              <a:rPr lang="zh-CN" altLang="en-US" sz="2400" dirty="0"/>
              <a:t>有</a:t>
            </a:r>
            <a:r>
              <a:rPr lang="en-US" altLang="zh-CN" sz="2400" dirty="0"/>
              <a:t>《</a:t>
            </a:r>
            <a:r>
              <a:rPr lang="zh-CN" altLang="en-US" sz="2400" dirty="0"/>
              <a:t>樊川文集</a:t>
            </a:r>
            <a:r>
              <a:rPr lang="en-US" altLang="zh-CN" sz="2400" dirty="0"/>
              <a:t>》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rgbClr val="003399"/>
                </a:solidFill>
              </a:rPr>
              <a:t>学</a:t>
            </a:r>
            <a:r>
              <a:rPr lang="zh-CN" altLang="en-US" sz="2400" dirty="0">
                <a:solidFill>
                  <a:srgbClr val="003399"/>
                </a:solidFill>
              </a:rPr>
              <a:t>其神来之</a:t>
            </a:r>
            <a:r>
              <a:rPr lang="zh-CN" altLang="en-US" sz="2400" dirty="0" smtClean="0">
                <a:solidFill>
                  <a:srgbClr val="003399"/>
                </a:solidFill>
              </a:rPr>
              <a:t>笔 很难</a:t>
            </a:r>
            <a:endParaRPr lang="zh-CN" altLang="en-US" sz="2400" dirty="0">
              <a:solidFill>
                <a:srgbClr val="003399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rgbClr val="003399"/>
                </a:solidFill>
              </a:rPr>
              <a:t>七</a:t>
            </a:r>
            <a:r>
              <a:rPr lang="zh-CN" altLang="en-US" sz="2400" dirty="0">
                <a:solidFill>
                  <a:srgbClr val="003399"/>
                </a:solidFill>
              </a:rPr>
              <a:t>绝</a:t>
            </a:r>
            <a:r>
              <a:rPr lang="zh-CN" altLang="en-US" sz="2400" dirty="0" smtClean="0">
                <a:solidFill>
                  <a:srgbClr val="003399"/>
                </a:solidFill>
              </a:rPr>
              <a:t>诗仙</a:t>
            </a:r>
            <a:r>
              <a:rPr lang="en-US" altLang="zh-CN" sz="2400" dirty="0" smtClean="0">
                <a:solidFill>
                  <a:srgbClr val="003399"/>
                </a:solidFill>
              </a:rPr>
              <a:t> in my opinion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title"/>
          </p:nvPr>
        </p:nvSpPr>
        <p:spPr>
          <a:xfrm>
            <a:off x="323528" y="440333"/>
            <a:ext cx="5544616" cy="900435"/>
          </a:xfrm>
        </p:spPr>
        <p:txBody>
          <a:bodyPr/>
          <a:lstStyle/>
          <a:p>
            <a:pPr eaLnBrk="1" hangingPunct="1"/>
            <a:r>
              <a:rPr lang="zh-CN" altLang="en-US" sz="4400" dirty="0">
                <a:ea typeface="Arial Unicode MS" pitchFamily="34" charset="-128"/>
                <a:cs typeface="Arial Unicode MS" pitchFamily="34" charset="-128"/>
              </a:rPr>
              <a:t>百</a:t>
            </a:r>
            <a:r>
              <a:rPr lang="zh-CN" altLang="en-US" sz="4400" dirty="0" smtClean="0">
                <a:ea typeface="Arial Unicode MS" pitchFamily="34" charset="-128"/>
                <a:cs typeface="Arial Unicode MS" pitchFamily="34" charset="-128"/>
              </a:rPr>
              <a:t>度 百</a:t>
            </a:r>
            <a:r>
              <a:rPr lang="zh-CN" altLang="en-US" sz="4400" dirty="0">
                <a:ea typeface="Arial Unicode MS" pitchFamily="34" charset="-128"/>
                <a:cs typeface="Arial Unicode MS" pitchFamily="34" charset="-128"/>
              </a:rPr>
              <a:t>科名</a:t>
            </a:r>
            <a:r>
              <a:rPr lang="zh-CN" altLang="en-US" sz="4400" dirty="0" smtClean="0">
                <a:ea typeface="Arial Unicode MS" pitchFamily="34" charset="-128"/>
                <a:cs typeface="Arial Unicode MS" pitchFamily="34" charset="-128"/>
              </a:rPr>
              <a:t>片</a:t>
            </a:r>
            <a:r>
              <a:rPr lang="en-US" altLang="zh-CN" sz="4400" dirty="0" smtClean="0"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zh-CN" altLang="en-US" sz="4400" dirty="0" smtClean="0">
                <a:ea typeface="Arial Unicode MS" pitchFamily="34" charset="-128"/>
                <a:cs typeface="Arial Unicode MS" pitchFamily="34" charset="-128"/>
              </a:rPr>
              <a:t>  杜</a:t>
            </a:r>
            <a:r>
              <a:rPr lang="zh-CN" altLang="en-US" sz="4400" dirty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牧</a:t>
            </a:r>
            <a:endParaRPr lang="en-US" altLang="zh-TW" sz="4400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5658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4572000" y="1196752"/>
            <a:ext cx="4176464" cy="5344279"/>
          </a:xfrm>
          <a:prstGeom prst="rect">
            <a:avLst/>
          </a:prstGeom>
          <a:solidFill>
            <a:srgbClr val="CCECFF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0" i="0" u="none" strike="noStrike" cap="none" normalizeH="0" baseline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1540" y="908720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b="1" dirty="0" smtClean="0"/>
              <a:t>清</a:t>
            </a:r>
            <a:r>
              <a:rPr lang="zh-CN" altLang="en-US" sz="2000" b="1" dirty="0"/>
              <a:t>明</a:t>
            </a:r>
          </a:p>
          <a:p>
            <a:pPr algn="just"/>
            <a:r>
              <a:rPr lang="zh-CN" altLang="en-US" sz="2000" dirty="0"/>
              <a:t>清明时节雨纷</a:t>
            </a:r>
            <a:r>
              <a:rPr lang="zh-CN" altLang="en-US" sz="2000" dirty="0" smtClean="0"/>
              <a:t>纷，路</a:t>
            </a:r>
            <a:r>
              <a:rPr lang="zh-CN" altLang="en-US" sz="2000" dirty="0"/>
              <a:t>上行人欲断魂</a:t>
            </a:r>
            <a:r>
              <a:rPr lang="zh-CN" altLang="en-US" sz="2000" dirty="0" smtClean="0"/>
              <a:t>。借问</a:t>
            </a:r>
            <a:r>
              <a:rPr lang="zh-CN" altLang="en-US" sz="2000" dirty="0"/>
              <a:t>酒家何处</a:t>
            </a:r>
            <a:r>
              <a:rPr lang="zh-CN" altLang="en-US" sz="2000" dirty="0" smtClean="0"/>
              <a:t>有，</a:t>
            </a:r>
            <a:r>
              <a:rPr lang="zh-CN" altLang="en-US" sz="2000" dirty="0"/>
              <a:t>牧童遥指杏花村。</a:t>
            </a:r>
          </a:p>
          <a:p>
            <a:pPr algn="just"/>
            <a:r>
              <a:rPr lang="zh-CN" altLang="en-US" sz="2000" b="1" dirty="0" smtClean="0"/>
              <a:t>山</a:t>
            </a:r>
            <a:r>
              <a:rPr lang="zh-CN" altLang="en-US" sz="2000" b="1" dirty="0"/>
              <a:t>行</a:t>
            </a:r>
          </a:p>
          <a:p>
            <a:pPr algn="just"/>
            <a:r>
              <a:rPr lang="zh-CN" altLang="en-US" sz="2000" dirty="0"/>
              <a:t>远上寒山石径</a:t>
            </a:r>
            <a:r>
              <a:rPr lang="zh-CN" altLang="en-US" sz="2000" dirty="0" smtClean="0"/>
              <a:t>斜，白</a:t>
            </a:r>
            <a:r>
              <a:rPr lang="zh-CN" altLang="en-US" sz="2000" dirty="0"/>
              <a:t>云深处有人家</a:t>
            </a:r>
            <a:r>
              <a:rPr lang="zh-CN" altLang="en-US" sz="2000" dirty="0" smtClean="0"/>
              <a:t>。停</a:t>
            </a:r>
            <a:r>
              <a:rPr lang="zh-CN" altLang="en-US" sz="2000" dirty="0"/>
              <a:t>车坐爱枫林</a:t>
            </a:r>
            <a:r>
              <a:rPr lang="zh-CN" altLang="en-US" sz="2000" dirty="0" smtClean="0"/>
              <a:t>晚，霜</a:t>
            </a:r>
            <a:r>
              <a:rPr lang="zh-CN" altLang="en-US" sz="2000" dirty="0"/>
              <a:t>叶红于二月花。</a:t>
            </a:r>
          </a:p>
          <a:p>
            <a:pPr algn="just"/>
            <a:r>
              <a:rPr lang="zh-CN" altLang="en-US" sz="2000" b="1" dirty="0" smtClean="0"/>
              <a:t>江</a:t>
            </a:r>
            <a:r>
              <a:rPr lang="zh-CN" altLang="en-US" sz="2000" b="1" dirty="0"/>
              <a:t>南春</a:t>
            </a:r>
          </a:p>
          <a:p>
            <a:pPr algn="just"/>
            <a:r>
              <a:rPr lang="zh-CN" altLang="en-US" sz="2000" dirty="0"/>
              <a:t>千里莺啼绿映</a:t>
            </a:r>
            <a:r>
              <a:rPr lang="zh-CN" altLang="en-US" sz="2000" dirty="0" smtClean="0"/>
              <a:t>红，水</a:t>
            </a:r>
            <a:r>
              <a:rPr lang="zh-CN" altLang="en-US" sz="2000" dirty="0"/>
              <a:t>村山郭酒旗风</a:t>
            </a:r>
            <a:r>
              <a:rPr lang="zh-CN" altLang="en-US" sz="2000" dirty="0" smtClean="0"/>
              <a:t>。南</a:t>
            </a:r>
            <a:r>
              <a:rPr lang="zh-CN" altLang="en-US" sz="2000" dirty="0"/>
              <a:t>朝四百八十</a:t>
            </a:r>
            <a:r>
              <a:rPr lang="zh-CN" altLang="en-US" sz="2000" dirty="0" smtClean="0"/>
              <a:t>寺，多</a:t>
            </a:r>
            <a:r>
              <a:rPr lang="zh-CN" altLang="en-US" sz="2000" dirty="0"/>
              <a:t>少楼台烟雨中。</a:t>
            </a:r>
          </a:p>
          <a:p>
            <a:pPr algn="just"/>
            <a:r>
              <a:rPr lang="zh-CN" altLang="en-US" sz="2000" b="1" dirty="0" smtClean="0"/>
              <a:t>赤</a:t>
            </a:r>
            <a:r>
              <a:rPr lang="zh-CN" altLang="en-US" sz="2000" b="1" dirty="0"/>
              <a:t>壁</a:t>
            </a:r>
          </a:p>
          <a:p>
            <a:pPr algn="just"/>
            <a:r>
              <a:rPr lang="zh-CN" altLang="en-US" sz="2000" dirty="0"/>
              <a:t>折戟沉沙铁未</a:t>
            </a:r>
            <a:r>
              <a:rPr lang="zh-CN" altLang="en-US" sz="2000" dirty="0" smtClean="0"/>
              <a:t>销，自</a:t>
            </a:r>
            <a:r>
              <a:rPr lang="zh-CN" altLang="en-US" sz="2000" dirty="0"/>
              <a:t>将磨洗认前朝</a:t>
            </a:r>
            <a:r>
              <a:rPr lang="zh-CN" altLang="en-US" sz="2000" dirty="0" smtClean="0"/>
              <a:t>。东</a:t>
            </a:r>
            <a:r>
              <a:rPr lang="zh-CN" altLang="en-US" sz="2000" dirty="0"/>
              <a:t>风不与周郎</a:t>
            </a:r>
            <a:r>
              <a:rPr lang="zh-CN" altLang="en-US" sz="2000" dirty="0" smtClean="0"/>
              <a:t>便，铜</a:t>
            </a:r>
            <a:r>
              <a:rPr lang="zh-CN" altLang="en-US" sz="2000" dirty="0"/>
              <a:t>雀春深锁二乔。</a:t>
            </a:r>
          </a:p>
          <a:p>
            <a:pPr algn="just"/>
            <a:r>
              <a:rPr lang="zh-CN" altLang="en-US" sz="2000" b="1" dirty="0" smtClean="0"/>
              <a:t>泊</a:t>
            </a:r>
            <a:r>
              <a:rPr lang="zh-CN" altLang="en-US" sz="2000" b="1" dirty="0"/>
              <a:t>秦淮</a:t>
            </a:r>
          </a:p>
          <a:p>
            <a:pPr algn="just"/>
            <a:r>
              <a:rPr lang="zh-CN" altLang="en-US" sz="2000" dirty="0"/>
              <a:t>烟笼寒水月笼</a:t>
            </a:r>
            <a:r>
              <a:rPr lang="zh-CN" altLang="en-US" sz="2000" dirty="0" smtClean="0"/>
              <a:t>沙，夜</a:t>
            </a:r>
            <a:r>
              <a:rPr lang="zh-CN" altLang="en-US" sz="2000" dirty="0"/>
              <a:t>泊秦淮近酒家</a:t>
            </a:r>
            <a:r>
              <a:rPr lang="zh-CN" altLang="en-US" sz="2000" dirty="0" smtClean="0"/>
              <a:t>。商</a:t>
            </a:r>
            <a:r>
              <a:rPr lang="zh-CN" altLang="en-US" sz="2000" dirty="0"/>
              <a:t>女不知亡国</a:t>
            </a:r>
            <a:r>
              <a:rPr lang="zh-CN" altLang="en-US" sz="2000" dirty="0" smtClean="0"/>
              <a:t>恨，</a:t>
            </a:r>
            <a:r>
              <a:rPr lang="zh-CN" altLang="en-US" sz="2000" dirty="0"/>
              <a:t>隔江犹唱后庭花。</a:t>
            </a:r>
          </a:p>
          <a:p>
            <a:pPr algn="just"/>
            <a:r>
              <a:rPr lang="zh-CN" altLang="en-US" sz="2000" b="1" dirty="0" smtClean="0"/>
              <a:t>过</a:t>
            </a:r>
            <a:r>
              <a:rPr lang="zh-CN" altLang="en-US" sz="2000" b="1" dirty="0"/>
              <a:t>华清宫</a:t>
            </a:r>
          </a:p>
          <a:p>
            <a:pPr algn="just"/>
            <a:r>
              <a:rPr lang="zh-CN" altLang="en-US" sz="2000" dirty="0"/>
              <a:t>长安回望绣成</a:t>
            </a:r>
            <a:r>
              <a:rPr lang="zh-CN" altLang="en-US" sz="2000" dirty="0" smtClean="0"/>
              <a:t>堆，山</a:t>
            </a:r>
            <a:r>
              <a:rPr lang="zh-CN" altLang="en-US" sz="2000" dirty="0"/>
              <a:t>顶千门次第开</a:t>
            </a:r>
            <a:r>
              <a:rPr lang="zh-CN" altLang="en-US" sz="2000" dirty="0" smtClean="0"/>
              <a:t>。一</a:t>
            </a:r>
            <a:r>
              <a:rPr lang="zh-CN" altLang="en-US" sz="2000" dirty="0"/>
              <a:t>骑红尘妃子</a:t>
            </a:r>
            <a:r>
              <a:rPr lang="zh-CN" altLang="en-US" sz="2000" dirty="0" smtClean="0"/>
              <a:t>笑，无</a:t>
            </a:r>
            <a:r>
              <a:rPr lang="zh-CN" altLang="en-US" sz="2000" dirty="0"/>
              <a:t>人知是荔枝来。</a:t>
            </a:r>
          </a:p>
          <a:p>
            <a:pPr algn="just"/>
            <a:r>
              <a:rPr lang="zh-CN" altLang="en-US" sz="2000" b="1" dirty="0" smtClean="0"/>
              <a:t>秋</a:t>
            </a:r>
            <a:r>
              <a:rPr lang="zh-CN" altLang="en-US" sz="2000" b="1" dirty="0"/>
              <a:t>夕</a:t>
            </a:r>
          </a:p>
          <a:p>
            <a:pPr algn="just"/>
            <a:r>
              <a:rPr lang="zh-CN" altLang="en-US" sz="2000" dirty="0"/>
              <a:t>银烛秋光冷画</a:t>
            </a:r>
            <a:r>
              <a:rPr lang="zh-CN" altLang="en-US" sz="2000" dirty="0" smtClean="0"/>
              <a:t>屏，轻</a:t>
            </a:r>
            <a:r>
              <a:rPr lang="zh-CN" altLang="en-US" sz="2000" dirty="0"/>
              <a:t>罗小扇扑流萤</a:t>
            </a:r>
            <a:r>
              <a:rPr lang="zh-CN" altLang="en-US" sz="2000" dirty="0" smtClean="0"/>
              <a:t>。天</a:t>
            </a:r>
            <a:r>
              <a:rPr lang="zh-CN" altLang="en-US" sz="2000" dirty="0"/>
              <a:t>阶夜色凉如</a:t>
            </a:r>
            <a:r>
              <a:rPr lang="zh-CN" altLang="en-US" sz="2000" dirty="0" smtClean="0"/>
              <a:t>水，卧</a:t>
            </a:r>
            <a:r>
              <a:rPr lang="zh-CN" altLang="en-US" sz="2000" dirty="0"/>
              <a:t>看牵牛织女星。</a:t>
            </a:r>
          </a:p>
          <a:p>
            <a:pPr algn="just"/>
            <a:r>
              <a:rPr lang="zh-CN" altLang="en-US" sz="2000" b="1" dirty="0" smtClean="0"/>
              <a:t>遣</a:t>
            </a:r>
            <a:r>
              <a:rPr lang="zh-CN" altLang="en-US" sz="2000" b="1" dirty="0"/>
              <a:t>怀</a:t>
            </a:r>
          </a:p>
          <a:p>
            <a:pPr algn="just"/>
            <a:r>
              <a:rPr lang="zh-CN" altLang="en-US" sz="2000" dirty="0"/>
              <a:t>落魄江湖载酒</a:t>
            </a:r>
            <a:r>
              <a:rPr lang="zh-CN" altLang="en-US" sz="2000" dirty="0" smtClean="0"/>
              <a:t>行，楚</a:t>
            </a:r>
            <a:r>
              <a:rPr lang="zh-CN" altLang="en-US" sz="2000" dirty="0"/>
              <a:t>腰纤细掌中轻</a:t>
            </a:r>
            <a:r>
              <a:rPr lang="zh-CN" altLang="en-US" sz="2000" dirty="0" smtClean="0"/>
              <a:t>。十</a:t>
            </a:r>
            <a:r>
              <a:rPr lang="zh-CN" altLang="en-US" sz="2000" dirty="0"/>
              <a:t>年一觉扬州</a:t>
            </a:r>
            <a:r>
              <a:rPr lang="zh-CN" altLang="en-US" sz="2000" dirty="0" smtClean="0"/>
              <a:t>梦，赢</a:t>
            </a:r>
            <a:r>
              <a:rPr lang="zh-CN" altLang="en-US" sz="2000" dirty="0"/>
              <a:t>得青楼薄幸名。</a:t>
            </a:r>
          </a:p>
          <a:p>
            <a:pPr algn="just"/>
            <a:r>
              <a:rPr lang="zh-CN" altLang="en-US" sz="2000" b="1" dirty="0" smtClean="0"/>
              <a:t>寄</a:t>
            </a:r>
            <a:r>
              <a:rPr lang="zh-CN" altLang="en-US" sz="2000" b="1" dirty="0"/>
              <a:t>扬州韩绰判官</a:t>
            </a:r>
          </a:p>
          <a:p>
            <a:pPr algn="just"/>
            <a:r>
              <a:rPr lang="zh-CN" altLang="en-US" sz="2000" dirty="0"/>
              <a:t>青山隐隐水迢</a:t>
            </a:r>
            <a:r>
              <a:rPr lang="zh-CN" altLang="en-US" sz="2000" dirty="0" smtClean="0"/>
              <a:t>迢，秋</a:t>
            </a:r>
            <a:r>
              <a:rPr lang="zh-CN" altLang="en-US" sz="2000" dirty="0"/>
              <a:t>尽江南草未凋</a:t>
            </a:r>
            <a:r>
              <a:rPr lang="zh-CN" altLang="en-US" sz="2000" dirty="0" smtClean="0"/>
              <a:t>。二</a:t>
            </a:r>
            <a:r>
              <a:rPr lang="zh-CN" altLang="en-US" sz="2000" dirty="0"/>
              <a:t>十四桥明月</a:t>
            </a:r>
            <a:r>
              <a:rPr lang="zh-CN" altLang="en-US" sz="2000" dirty="0" smtClean="0"/>
              <a:t>夜，玉</a:t>
            </a:r>
            <a:r>
              <a:rPr lang="zh-CN" altLang="en-US" sz="2000" dirty="0"/>
              <a:t>人何处教吹箫。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1511660" y="218248"/>
            <a:ext cx="5580620" cy="76248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+mj-lt"/>
                <a:ea typeface="PMingLiU" pitchFamily="18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PMingLiU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PMingLiU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PMingLiU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PMingLiU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CN" altLang="en-US" sz="4400" kern="0" dirty="0">
                <a:ea typeface="Arial Unicode MS" pitchFamily="34" charset="-128"/>
                <a:cs typeface="Arial Unicode MS" pitchFamily="34" charset="-128"/>
              </a:rPr>
              <a:t>杜</a:t>
            </a:r>
            <a:r>
              <a:rPr lang="zh-CN" altLang="en-US" sz="4400" kern="0" dirty="0" smtClean="0">
                <a:ea typeface="Arial Unicode MS" pitchFamily="34" charset="-128"/>
                <a:cs typeface="Arial Unicode MS" pitchFamily="34" charset="-128"/>
              </a:rPr>
              <a:t>牧</a:t>
            </a:r>
            <a:r>
              <a:rPr lang="zh-CN" altLang="en-US" sz="4400" kern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代</a:t>
            </a:r>
            <a:r>
              <a:rPr lang="zh-CN" altLang="en-US" sz="44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表</a:t>
            </a:r>
            <a:r>
              <a:rPr lang="zh-CN" altLang="en-US" sz="4400" kern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作 </a:t>
            </a:r>
            <a:endParaRPr lang="en-US" altLang="zh-TW" sz="4400" kern="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8144" y="368655"/>
            <a:ext cx="1848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kern="0" dirty="0">
                <a:ea typeface="Arial Unicode MS" pitchFamily="34" charset="-128"/>
                <a:cs typeface="Arial Unicode MS" pitchFamily="34" charset="-128"/>
              </a:rPr>
              <a:t>by </a:t>
            </a:r>
            <a:r>
              <a:rPr lang="en-US" altLang="zh-TW" sz="2400" kern="0" dirty="0" smtClean="0">
                <a:ea typeface="Arial Unicode MS" pitchFamily="34" charset="-128"/>
                <a:cs typeface="Arial Unicode MS" pitchFamily="34" charset="-128"/>
              </a:rPr>
              <a:t>Wikipedia</a:t>
            </a:r>
            <a:endParaRPr lang="en-US" altLang="zh-TW" sz="2400" kern="0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4202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4572000" y="1196752"/>
            <a:ext cx="4176464" cy="5344279"/>
          </a:xfrm>
          <a:prstGeom prst="rect">
            <a:avLst/>
          </a:prstGeom>
          <a:solidFill>
            <a:srgbClr val="CCECFF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0" i="0" u="none" strike="noStrike" cap="none" normalizeH="0" baseline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1540" y="908720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b="1" dirty="0" smtClean="0"/>
              <a:t>清</a:t>
            </a:r>
            <a:r>
              <a:rPr lang="zh-CN" altLang="en-US" sz="2000" b="1" dirty="0"/>
              <a:t>明</a:t>
            </a:r>
          </a:p>
          <a:p>
            <a:pPr algn="just"/>
            <a:r>
              <a:rPr lang="zh-CN" altLang="en-US" sz="2000" dirty="0"/>
              <a:t>清明时节雨纷</a:t>
            </a:r>
            <a:r>
              <a:rPr lang="zh-CN" altLang="en-US" sz="2000" dirty="0" smtClean="0"/>
              <a:t>纷，路</a:t>
            </a:r>
            <a:r>
              <a:rPr lang="zh-CN" altLang="en-US" sz="2000" dirty="0"/>
              <a:t>上行人欲断魂</a:t>
            </a:r>
            <a:r>
              <a:rPr lang="zh-CN" altLang="en-US" sz="2000" dirty="0" smtClean="0"/>
              <a:t>。借问</a:t>
            </a:r>
            <a:r>
              <a:rPr lang="zh-CN" altLang="en-US" sz="2000" dirty="0"/>
              <a:t>酒家何处</a:t>
            </a:r>
            <a:r>
              <a:rPr lang="zh-CN" altLang="en-US" sz="2000" dirty="0" smtClean="0"/>
              <a:t>有，</a:t>
            </a:r>
            <a:r>
              <a:rPr lang="zh-CN" altLang="en-US" sz="2000" dirty="0"/>
              <a:t>牧童遥指杏花村。</a:t>
            </a:r>
          </a:p>
          <a:p>
            <a:pPr algn="just"/>
            <a:r>
              <a:rPr lang="zh-CN" altLang="en-US" sz="2000" b="1" dirty="0" smtClean="0"/>
              <a:t>山</a:t>
            </a:r>
            <a:r>
              <a:rPr lang="zh-CN" altLang="en-US" sz="2000" b="1" dirty="0"/>
              <a:t>行</a:t>
            </a:r>
          </a:p>
          <a:p>
            <a:pPr algn="just"/>
            <a:r>
              <a:rPr lang="zh-CN" altLang="en-US" sz="2000" dirty="0"/>
              <a:t>远上寒山石径</a:t>
            </a:r>
            <a:r>
              <a:rPr lang="zh-CN" altLang="en-US" sz="2000" dirty="0" smtClean="0"/>
              <a:t>斜，白</a:t>
            </a:r>
            <a:r>
              <a:rPr lang="zh-CN" altLang="en-US" sz="2000" dirty="0"/>
              <a:t>云深处有人家</a:t>
            </a:r>
            <a:r>
              <a:rPr lang="zh-CN" altLang="en-US" sz="2000" dirty="0" smtClean="0"/>
              <a:t>。停</a:t>
            </a:r>
            <a:r>
              <a:rPr lang="zh-CN" altLang="en-US" sz="2000" dirty="0"/>
              <a:t>车坐爱枫林</a:t>
            </a:r>
            <a:r>
              <a:rPr lang="zh-CN" altLang="en-US" sz="2000" dirty="0" smtClean="0"/>
              <a:t>晚，</a:t>
            </a:r>
            <a:r>
              <a:rPr lang="zh-CN" altLang="en-US" sz="2000" dirty="0"/>
              <a:t>霜叶红于</a:t>
            </a:r>
            <a:r>
              <a:rPr lang="zh-CN" altLang="en-US" sz="2000" b="1" dirty="0">
                <a:solidFill>
                  <a:srgbClr val="996600"/>
                </a:solidFill>
              </a:rPr>
              <a:t>二月花</a:t>
            </a:r>
            <a:r>
              <a:rPr lang="zh-CN" altLang="en-US" sz="2000" dirty="0"/>
              <a:t>。</a:t>
            </a:r>
          </a:p>
          <a:p>
            <a:pPr algn="just"/>
            <a:r>
              <a:rPr lang="zh-CN" altLang="en-US" sz="2000" b="1" dirty="0" smtClean="0"/>
              <a:t>江</a:t>
            </a:r>
            <a:r>
              <a:rPr lang="zh-CN" altLang="en-US" sz="2000" b="1" dirty="0"/>
              <a:t>南春</a:t>
            </a:r>
          </a:p>
          <a:p>
            <a:pPr algn="just"/>
            <a:r>
              <a:rPr lang="zh-CN" altLang="en-US" sz="2000" dirty="0"/>
              <a:t>千里莺啼绿映</a:t>
            </a:r>
            <a:r>
              <a:rPr lang="zh-CN" altLang="en-US" sz="2000" dirty="0" smtClean="0"/>
              <a:t>红，水</a:t>
            </a:r>
            <a:r>
              <a:rPr lang="zh-CN" altLang="en-US" sz="2000" dirty="0"/>
              <a:t>村山郭酒旗风</a:t>
            </a:r>
            <a:r>
              <a:rPr lang="zh-CN" altLang="en-US" sz="2000" dirty="0" smtClean="0"/>
              <a:t>。</a:t>
            </a:r>
            <a:r>
              <a:rPr lang="zh-CN" altLang="en-US" sz="2000" b="1" dirty="0">
                <a:solidFill>
                  <a:srgbClr val="CC3300"/>
                </a:solidFill>
              </a:rPr>
              <a:t>南朝四百八十寺</a:t>
            </a:r>
            <a:r>
              <a:rPr lang="zh-CN" altLang="en-US" sz="2000" b="1" dirty="0" smtClean="0"/>
              <a:t>，</a:t>
            </a:r>
            <a:r>
              <a:rPr lang="zh-CN" altLang="en-US" sz="2000" dirty="0" smtClean="0"/>
              <a:t>多</a:t>
            </a:r>
            <a:r>
              <a:rPr lang="zh-CN" altLang="en-US" sz="2000" dirty="0"/>
              <a:t>少楼台烟雨中。</a:t>
            </a:r>
          </a:p>
          <a:p>
            <a:pPr algn="just"/>
            <a:r>
              <a:rPr lang="zh-CN" altLang="en-US" sz="2000" b="1" dirty="0" smtClean="0"/>
              <a:t>赤</a:t>
            </a:r>
            <a:r>
              <a:rPr lang="zh-CN" altLang="en-US" sz="2000" b="1" dirty="0"/>
              <a:t>壁</a:t>
            </a:r>
          </a:p>
          <a:p>
            <a:pPr algn="just"/>
            <a:r>
              <a:rPr lang="zh-CN" altLang="en-US" sz="2000" dirty="0"/>
              <a:t>折戟沉沙铁未</a:t>
            </a:r>
            <a:r>
              <a:rPr lang="zh-CN" altLang="en-US" sz="2000" dirty="0" smtClean="0"/>
              <a:t>销，自</a:t>
            </a:r>
            <a:r>
              <a:rPr lang="zh-CN" altLang="en-US" sz="2000" dirty="0"/>
              <a:t>将磨洗认前朝</a:t>
            </a:r>
            <a:r>
              <a:rPr lang="zh-CN" altLang="en-US" sz="2000" dirty="0" smtClean="0"/>
              <a:t>。东</a:t>
            </a:r>
            <a:r>
              <a:rPr lang="zh-CN" altLang="en-US" sz="2000" dirty="0"/>
              <a:t>风不与周郎</a:t>
            </a:r>
            <a:r>
              <a:rPr lang="zh-CN" altLang="en-US" sz="2000" dirty="0" smtClean="0"/>
              <a:t>便，</a:t>
            </a:r>
            <a:r>
              <a:rPr lang="zh-CN" altLang="en-US" sz="2000" dirty="0"/>
              <a:t>铜雀春深</a:t>
            </a:r>
            <a:r>
              <a:rPr lang="zh-CN" altLang="en-US" sz="2000" b="1" dirty="0">
                <a:solidFill>
                  <a:srgbClr val="996600"/>
                </a:solidFill>
              </a:rPr>
              <a:t>锁二乔</a:t>
            </a:r>
            <a:r>
              <a:rPr lang="zh-CN" altLang="en-US" sz="2000" dirty="0"/>
              <a:t>。</a:t>
            </a:r>
          </a:p>
          <a:p>
            <a:pPr algn="just"/>
            <a:r>
              <a:rPr lang="zh-CN" altLang="en-US" sz="2000" b="1" dirty="0" smtClean="0"/>
              <a:t>泊</a:t>
            </a:r>
            <a:r>
              <a:rPr lang="zh-CN" altLang="en-US" sz="2000" b="1" dirty="0"/>
              <a:t>秦淮</a:t>
            </a:r>
          </a:p>
          <a:p>
            <a:pPr algn="just"/>
            <a:r>
              <a:rPr lang="zh-CN" altLang="en-US" sz="2000" dirty="0"/>
              <a:t>烟笼寒水月笼</a:t>
            </a:r>
            <a:r>
              <a:rPr lang="zh-CN" altLang="en-US" sz="2000" dirty="0" smtClean="0"/>
              <a:t>沙，夜</a:t>
            </a:r>
            <a:r>
              <a:rPr lang="zh-CN" altLang="en-US" sz="2000" dirty="0"/>
              <a:t>泊秦淮近酒家</a:t>
            </a:r>
            <a:r>
              <a:rPr lang="zh-CN" altLang="en-US" sz="2000" dirty="0" smtClean="0"/>
              <a:t>。商</a:t>
            </a:r>
            <a:r>
              <a:rPr lang="zh-CN" altLang="en-US" sz="2000" dirty="0"/>
              <a:t>女不知亡国</a:t>
            </a:r>
            <a:r>
              <a:rPr lang="zh-CN" altLang="en-US" sz="2000" dirty="0" smtClean="0"/>
              <a:t>恨，</a:t>
            </a:r>
            <a:r>
              <a:rPr lang="zh-CN" altLang="en-US" sz="2000" dirty="0"/>
              <a:t>隔江犹唱后庭花。</a:t>
            </a:r>
          </a:p>
          <a:p>
            <a:pPr algn="just"/>
            <a:r>
              <a:rPr lang="zh-CN" altLang="en-US" sz="2000" b="1" dirty="0" smtClean="0"/>
              <a:t>过</a:t>
            </a:r>
            <a:r>
              <a:rPr lang="zh-CN" altLang="en-US" sz="2000" b="1" dirty="0"/>
              <a:t>华清宫</a:t>
            </a:r>
          </a:p>
          <a:p>
            <a:pPr algn="just"/>
            <a:r>
              <a:rPr lang="zh-CN" altLang="en-US" sz="2000" dirty="0"/>
              <a:t>长安回望绣成</a:t>
            </a:r>
            <a:r>
              <a:rPr lang="zh-CN" altLang="en-US" sz="2000" dirty="0" smtClean="0"/>
              <a:t>堆，山</a:t>
            </a:r>
            <a:r>
              <a:rPr lang="zh-CN" altLang="en-US" sz="2000" dirty="0"/>
              <a:t>顶千门次第开</a:t>
            </a:r>
            <a:r>
              <a:rPr lang="zh-CN" altLang="en-US" sz="2000" dirty="0" smtClean="0"/>
              <a:t>。</a:t>
            </a:r>
            <a:r>
              <a:rPr lang="zh-CN" altLang="en-US" sz="2000" b="1" dirty="0" smtClean="0">
                <a:solidFill>
                  <a:srgbClr val="996600"/>
                </a:solidFill>
              </a:rPr>
              <a:t>一</a:t>
            </a:r>
            <a:r>
              <a:rPr lang="zh-CN" altLang="en-US" sz="2000" b="1" dirty="0">
                <a:solidFill>
                  <a:srgbClr val="996600"/>
                </a:solidFill>
              </a:rPr>
              <a:t>骑红尘</a:t>
            </a:r>
            <a:r>
              <a:rPr lang="zh-CN" altLang="en-US" sz="2000" dirty="0"/>
              <a:t>妃子笑</a:t>
            </a:r>
            <a:r>
              <a:rPr lang="zh-CN" altLang="en-US" sz="2000" dirty="0" smtClean="0"/>
              <a:t>，无</a:t>
            </a:r>
            <a:r>
              <a:rPr lang="zh-CN" altLang="en-US" sz="2000" dirty="0"/>
              <a:t>人知是荔枝来。</a:t>
            </a:r>
          </a:p>
          <a:p>
            <a:pPr algn="just"/>
            <a:r>
              <a:rPr lang="zh-CN" altLang="en-US" sz="2000" b="1" dirty="0" smtClean="0"/>
              <a:t>秋</a:t>
            </a:r>
            <a:r>
              <a:rPr lang="zh-CN" altLang="en-US" sz="2000" b="1" dirty="0"/>
              <a:t>夕</a:t>
            </a:r>
          </a:p>
          <a:p>
            <a:pPr algn="just"/>
            <a:r>
              <a:rPr lang="zh-CN" altLang="en-US" sz="2000" dirty="0"/>
              <a:t>银烛秋光冷画</a:t>
            </a:r>
            <a:r>
              <a:rPr lang="zh-CN" altLang="en-US" sz="2000" dirty="0" smtClean="0"/>
              <a:t>屏，轻</a:t>
            </a:r>
            <a:r>
              <a:rPr lang="zh-CN" altLang="en-US" sz="2000" dirty="0"/>
              <a:t>罗小扇扑流萤</a:t>
            </a:r>
            <a:r>
              <a:rPr lang="zh-CN" altLang="en-US" sz="2000" dirty="0" smtClean="0"/>
              <a:t>。天</a:t>
            </a:r>
            <a:r>
              <a:rPr lang="zh-CN" altLang="en-US" sz="2000" dirty="0"/>
              <a:t>阶夜色凉如</a:t>
            </a:r>
            <a:r>
              <a:rPr lang="zh-CN" altLang="en-US" sz="2000" dirty="0" smtClean="0"/>
              <a:t>水，卧</a:t>
            </a:r>
            <a:r>
              <a:rPr lang="zh-CN" altLang="en-US" sz="2000" dirty="0"/>
              <a:t>看牵牛织女星。</a:t>
            </a:r>
          </a:p>
          <a:p>
            <a:pPr algn="just"/>
            <a:r>
              <a:rPr lang="zh-CN" altLang="en-US" sz="2000" b="1" dirty="0" smtClean="0"/>
              <a:t>遣</a:t>
            </a:r>
            <a:r>
              <a:rPr lang="zh-CN" altLang="en-US" sz="2000" b="1" dirty="0"/>
              <a:t>怀</a:t>
            </a:r>
          </a:p>
          <a:p>
            <a:pPr algn="just"/>
            <a:r>
              <a:rPr lang="zh-CN" altLang="en-US" sz="2000" dirty="0"/>
              <a:t>落魄江湖载酒</a:t>
            </a:r>
            <a:r>
              <a:rPr lang="zh-CN" altLang="en-US" sz="2000" dirty="0" smtClean="0"/>
              <a:t>行，楚</a:t>
            </a:r>
            <a:r>
              <a:rPr lang="zh-CN" altLang="en-US" sz="2000" dirty="0"/>
              <a:t>腰纤细掌中轻</a:t>
            </a:r>
            <a:r>
              <a:rPr lang="zh-CN" altLang="en-US" sz="2000" dirty="0" smtClean="0"/>
              <a:t>。</a:t>
            </a:r>
            <a:r>
              <a:rPr lang="zh-CN" altLang="en-US" sz="2000" b="1" dirty="0">
                <a:solidFill>
                  <a:srgbClr val="CC3300"/>
                </a:solidFill>
              </a:rPr>
              <a:t>十年一觉扬州梦</a:t>
            </a:r>
            <a:r>
              <a:rPr lang="zh-CN" altLang="en-US" sz="2000" dirty="0" smtClean="0"/>
              <a:t>，赢</a:t>
            </a:r>
            <a:r>
              <a:rPr lang="zh-CN" altLang="en-US" sz="2000" dirty="0"/>
              <a:t>得青楼薄幸名。</a:t>
            </a:r>
          </a:p>
          <a:p>
            <a:pPr algn="just"/>
            <a:r>
              <a:rPr lang="zh-CN" altLang="en-US" sz="2000" b="1" dirty="0" smtClean="0"/>
              <a:t>寄</a:t>
            </a:r>
            <a:r>
              <a:rPr lang="zh-CN" altLang="en-US" sz="2000" b="1" dirty="0"/>
              <a:t>扬州韩绰判官</a:t>
            </a:r>
          </a:p>
          <a:p>
            <a:pPr algn="just"/>
            <a:r>
              <a:rPr lang="zh-CN" altLang="en-US" sz="2000" dirty="0"/>
              <a:t>青山隐隐水迢</a:t>
            </a:r>
            <a:r>
              <a:rPr lang="zh-CN" altLang="en-US" sz="2000" dirty="0" smtClean="0"/>
              <a:t>迢，秋</a:t>
            </a:r>
            <a:r>
              <a:rPr lang="zh-CN" altLang="en-US" sz="2000" dirty="0"/>
              <a:t>尽江南草未凋</a:t>
            </a:r>
            <a:r>
              <a:rPr lang="zh-CN" altLang="en-US" sz="2000" dirty="0" smtClean="0"/>
              <a:t>。</a:t>
            </a:r>
            <a:r>
              <a:rPr lang="zh-CN" altLang="en-US" sz="2000" b="1" dirty="0">
                <a:solidFill>
                  <a:srgbClr val="CC3300"/>
                </a:solidFill>
              </a:rPr>
              <a:t>二十四桥明月夜</a:t>
            </a:r>
            <a:r>
              <a:rPr lang="zh-CN" altLang="en-US" sz="2000" dirty="0" smtClean="0"/>
              <a:t>，玉</a:t>
            </a:r>
            <a:r>
              <a:rPr lang="zh-CN" altLang="en-US" sz="2000" dirty="0"/>
              <a:t>人何处教吹箫。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1511660" y="218248"/>
            <a:ext cx="5580620" cy="76248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+mj-lt"/>
                <a:ea typeface="PMingLiU" pitchFamily="18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PMingLiU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PMingLiU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PMingLiU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PMingLiU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CN" altLang="en-US" sz="4400" kern="0" dirty="0">
                <a:ea typeface="Arial Unicode MS" pitchFamily="34" charset="-128"/>
                <a:cs typeface="Arial Unicode MS" pitchFamily="34" charset="-128"/>
              </a:rPr>
              <a:t>杜</a:t>
            </a:r>
            <a:r>
              <a:rPr lang="zh-CN" altLang="en-US" sz="4400" kern="0" dirty="0" smtClean="0">
                <a:ea typeface="Arial Unicode MS" pitchFamily="34" charset="-128"/>
                <a:cs typeface="Arial Unicode MS" pitchFamily="34" charset="-128"/>
              </a:rPr>
              <a:t>牧</a:t>
            </a:r>
            <a:r>
              <a:rPr lang="zh-CN" altLang="en-US" sz="4400" kern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代</a:t>
            </a:r>
            <a:r>
              <a:rPr lang="zh-CN" altLang="en-US" sz="44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表</a:t>
            </a:r>
            <a:r>
              <a:rPr lang="zh-CN" altLang="en-US" sz="4400" kern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作 </a:t>
            </a:r>
            <a:endParaRPr lang="en-US" altLang="zh-TW" sz="4400" kern="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8144" y="368655"/>
            <a:ext cx="1848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kern="0" dirty="0">
                <a:ea typeface="Arial Unicode MS" pitchFamily="34" charset="-128"/>
                <a:cs typeface="Arial Unicode MS" pitchFamily="34" charset="-128"/>
              </a:rPr>
              <a:t>by </a:t>
            </a:r>
            <a:r>
              <a:rPr lang="en-US" altLang="zh-TW" sz="2400" kern="0" dirty="0" smtClean="0">
                <a:ea typeface="Arial Unicode MS" pitchFamily="34" charset="-128"/>
                <a:cs typeface="Arial Unicode MS" pitchFamily="34" charset="-128"/>
              </a:rPr>
              <a:t>Wikipedia</a:t>
            </a:r>
            <a:endParaRPr lang="en-US" altLang="zh-TW" sz="2400" kern="0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455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540" y="908720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b="1" dirty="0" smtClean="0">
                <a:solidFill>
                  <a:srgbClr val="663300"/>
                </a:solidFill>
              </a:rPr>
              <a:t>清</a:t>
            </a:r>
            <a:r>
              <a:rPr lang="zh-CN" altLang="en-US" sz="2000" b="1" dirty="0">
                <a:solidFill>
                  <a:srgbClr val="663300"/>
                </a:solidFill>
              </a:rPr>
              <a:t>明</a:t>
            </a:r>
          </a:p>
          <a:p>
            <a:pPr algn="just"/>
            <a:r>
              <a:rPr lang="zh-CN" altLang="en-US" sz="2000" dirty="0">
                <a:solidFill>
                  <a:srgbClr val="663300"/>
                </a:solidFill>
              </a:rPr>
              <a:t>清明时节雨纷</a:t>
            </a:r>
            <a:r>
              <a:rPr lang="zh-CN" altLang="en-US" sz="2000" dirty="0" smtClean="0">
                <a:solidFill>
                  <a:srgbClr val="663300"/>
                </a:solidFill>
              </a:rPr>
              <a:t>纷，路</a:t>
            </a:r>
            <a:r>
              <a:rPr lang="zh-CN" altLang="en-US" sz="2000" dirty="0">
                <a:solidFill>
                  <a:srgbClr val="663300"/>
                </a:solidFill>
              </a:rPr>
              <a:t>上行人欲断魂</a:t>
            </a:r>
            <a:r>
              <a:rPr lang="zh-CN" altLang="en-US" sz="2000" dirty="0" smtClean="0">
                <a:solidFill>
                  <a:srgbClr val="663300"/>
                </a:solidFill>
              </a:rPr>
              <a:t>。借问</a:t>
            </a:r>
            <a:r>
              <a:rPr lang="zh-CN" altLang="en-US" sz="2000" dirty="0">
                <a:solidFill>
                  <a:srgbClr val="663300"/>
                </a:solidFill>
              </a:rPr>
              <a:t>酒家何处</a:t>
            </a:r>
            <a:r>
              <a:rPr lang="zh-CN" altLang="en-US" sz="2000" dirty="0" smtClean="0">
                <a:solidFill>
                  <a:srgbClr val="663300"/>
                </a:solidFill>
              </a:rPr>
              <a:t>有，牧</a:t>
            </a:r>
            <a:r>
              <a:rPr lang="zh-CN" altLang="en-US" sz="2000" dirty="0">
                <a:solidFill>
                  <a:srgbClr val="663300"/>
                </a:solidFill>
              </a:rPr>
              <a:t>童遥指杏花村。</a:t>
            </a:r>
          </a:p>
          <a:p>
            <a:pPr algn="just"/>
            <a:r>
              <a:rPr lang="zh-CN" altLang="en-US" sz="2000" b="1" dirty="0" smtClean="0"/>
              <a:t>山</a:t>
            </a:r>
            <a:r>
              <a:rPr lang="zh-CN" altLang="en-US" sz="2000" b="1" dirty="0"/>
              <a:t>行</a:t>
            </a:r>
          </a:p>
          <a:p>
            <a:pPr algn="just"/>
            <a:r>
              <a:rPr lang="zh-CN" altLang="en-US" sz="2000" dirty="0"/>
              <a:t>远上寒山石径</a:t>
            </a:r>
            <a:r>
              <a:rPr lang="zh-CN" altLang="en-US" sz="2000" dirty="0" smtClean="0"/>
              <a:t>斜，白</a:t>
            </a:r>
            <a:r>
              <a:rPr lang="zh-CN" altLang="en-US" sz="2000" dirty="0"/>
              <a:t>云深处有人家</a:t>
            </a:r>
            <a:r>
              <a:rPr lang="zh-CN" altLang="en-US" sz="2000" dirty="0" smtClean="0"/>
              <a:t>。停</a:t>
            </a:r>
            <a:r>
              <a:rPr lang="zh-CN" altLang="en-US" sz="2000" dirty="0"/>
              <a:t>车坐爱枫林</a:t>
            </a:r>
            <a:r>
              <a:rPr lang="zh-CN" altLang="en-US" sz="2000" dirty="0" smtClean="0"/>
              <a:t>晚，霜</a:t>
            </a:r>
            <a:r>
              <a:rPr lang="zh-CN" altLang="en-US" sz="2000" dirty="0"/>
              <a:t>叶红于二月花。</a:t>
            </a:r>
          </a:p>
          <a:p>
            <a:pPr algn="just"/>
            <a:r>
              <a:rPr lang="zh-CN" altLang="en-US" sz="2000" b="1" dirty="0" smtClean="0"/>
              <a:t>江</a:t>
            </a:r>
            <a:r>
              <a:rPr lang="zh-CN" altLang="en-US" sz="2000" b="1" dirty="0"/>
              <a:t>南春</a:t>
            </a:r>
          </a:p>
          <a:p>
            <a:pPr algn="just"/>
            <a:r>
              <a:rPr lang="zh-CN" altLang="en-US" sz="2000" dirty="0"/>
              <a:t>千里莺啼绿映</a:t>
            </a:r>
            <a:r>
              <a:rPr lang="zh-CN" altLang="en-US" sz="2000" dirty="0" smtClean="0"/>
              <a:t>红，水</a:t>
            </a:r>
            <a:r>
              <a:rPr lang="zh-CN" altLang="en-US" sz="2000" dirty="0"/>
              <a:t>村山郭酒旗风</a:t>
            </a:r>
            <a:r>
              <a:rPr lang="zh-CN" altLang="en-US" sz="2000" dirty="0" smtClean="0"/>
              <a:t>。南</a:t>
            </a:r>
            <a:r>
              <a:rPr lang="zh-CN" altLang="en-US" sz="2000" dirty="0"/>
              <a:t>朝四百八十</a:t>
            </a:r>
            <a:r>
              <a:rPr lang="zh-CN" altLang="en-US" sz="2000" dirty="0" smtClean="0"/>
              <a:t>寺，多</a:t>
            </a:r>
            <a:r>
              <a:rPr lang="zh-CN" altLang="en-US" sz="2000" dirty="0"/>
              <a:t>少楼台烟雨中。</a:t>
            </a:r>
          </a:p>
          <a:p>
            <a:pPr algn="just"/>
            <a:r>
              <a:rPr lang="zh-CN" altLang="en-US" sz="2000" b="1" dirty="0" smtClean="0"/>
              <a:t>赤</a:t>
            </a:r>
            <a:r>
              <a:rPr lang="zh-CN" altLang="en-US" sz="2000" b="1" dirty="0"/>
              <a:t>壁</a:t>
            </a:r>
          </a:p>
          <a:p>
            <a:pPr algn="just"/>
            <a:r>
              <a:rPr lang="zh-CN" altLang="en-US" sz="2000" dirty="0"/>
              <a:t>折戟沉沙铁未</a:t>
            </a:r>
            <a:r>
              <a:rPr lang="zh-CN" altLang="en-US" sz="2000" dirty="0" smtClean="0"/>
              <a:t>销，自</a:t>
            </a:r>
            <a:r>
              <a:rPr lang="zh-CN" altLang="en-US" sz="2000" dirty="0"/>
              <a:t>将磨洗认前朝</a:t>
            </a:r>
            <a:r>
              <a:rPr lang="zh-CN" altLang="en-US" sz="2000" dirty="0" smtClean="0"/>
              <a:t>。东</a:t>
            </a:r>
            <a:r>
              <a:rPr lang="zh-CN" altLang="en-US" sz="2000" dirty="0"/>
              <a:t>风不与周郎</a:t>
            </a:r>
            <a:r>
              <a:rPr lang="zh-CN" altLang="en-US" sz="2000" dirty="0" smtClean="0"/>
              <a:t>便，铜</a:t>
            </a:r>
            <a:r>
              <a:rPr lang="zh-CN" altLang="en-US" sz="2000" dirty="0"/>
              <a:t>雀春深锁二乔。</a:t>
            </a:r>
          </a:p>
          <a:p>
            <a:pPr algn="just"/>
            <a:r>
              <a:rPr lang="zh-CN" altLang="en-US" sz="2000" b="1" dirty="0" smtClean="0"/>
              <a:t>泊</a:t>
            </a:r>
            <a:r>
              <a:rPr lang="zh-CN" altLang="en-US" sz="2000" b="1" dirty="0"/>
              <a:t>秦淮</a:t>
            </a:r>
          </a:p>
          <a:p>
            <a:pPr algn="just"/>
            <a:r>
              <a:rPr lang="zh-CN" altLang="en-US" sz="2000" dirty="0"/>
              <a:t>烟笼寒水月笼</a:t>
            </a:r>
            <a:r>
              <a:rPr lang="zh-CN" altLang="en-US" sz="2000" dirty="0" smtClean="0"/>
              <a:t>沙，夜</a:t>
            </a:r>
            <a:r>
              <a:rPr lang="zh-CN" altLang="en-US" sz="2000" dirty="0"/>
              <a:t>泊秦淮近酒家</a:t>
            </a:r>
            <a:r>
              <a:rPr lang="zh-CN" altLang="en-US" sz="2000" dirty="0" smtClean="0"/>
              <a:t>。商</a:t>
            </a:r>
            <a:r>
              <a:rPr lang="zh-CN" altLang="en-US" sz="2000" dirty="0"/>
              <a:t>女不知亡国</a:t>
            </a:r>
            <a:r>
              <a:rPr lang="zh-CN" altLang="en-US" sz="2000" dirty="0" smtClean="0"/>
              <a:t>恨，隔</a:t>
            </a:r>
            <a:r>
              <a:rPr lang="zh-CN" altLang="en-US" sz="2000" dirty="0"/>
              <a:t>江犹</a:t>
            </a:r>
            <a:r>
              <a:rPr lang="zh-CN" altLang="en-US" sz="2000" dirty="0" smtClean="0"/>
              <a:t>唱后</a:t>
            </a:r>
            <a:r>
              <a:rPr lang="zh-CN" altLang="en-US" sz="2000" dirty="0"/>
              <a:t>庭</a:t>
            </a:r>
            <a:r>
              <a:rPr lang="zh-CN" altLang="en-US" sz="2000" dirty="0" smtClean="0"/>
              <a:t>花。</a:t>
            </a:r>
            <a:endParaRPr lang="zh-CN" altLang="en-US" sz="2000" dirty="0"/>
          </a:p>
          <a:p>
            <a:pPr algn="just"/>
            <a:r>
              <a:rPr lang="zh-CN" altLang="en-US" sz="2000" b="1" dirty="0" smtClean="0"/>
              <a:t>过</a:t>
            </a:r>
            <a:r>
              <a:rPr lang="zh-CN" altLang="en-US" sz="2000" b="1" dirty="0"/>
              <a:t>华清宫</a:t>
            </a:r>
          </a:p>
          <a:p>
            <a:pPr algn="just"/>
            <a:r>
              <a:rPr lang="zh-CN" altLang="en-US" sz="2000" dirty="0"/>
              <a:t>长安回望绣成</a:t>
            </a:r>
            <a:r>
              <a:rPr lang="zh-CN" altLang="en-US" sz="2000" dirty="0" smtClean="0"/>
              <a:t>堆，山</a:t>
            </a:r>
            <a:r>
              <a:rPr lang="zh-CN" altLang="en-US" sz="2000" dirty="0"/>
              <a:t>顶千门次第开</a:t>
            </a:r>
            <a:r>
              <a:rPr lang="zh-CN" altLang="en-US" sz="2000" dirty="0" smtClean="0"/>
              <a:t>。一</a:t>
            </a:r>
            <a:r>
              <a:rPr lang="zh-CN" altLang="en-US" sz="2000" dirty="0"/>
              <a:t>骑红尘妃子</a:t>
            </a:r>
            <a:r>
              <a:rPr lang="zh-CN" altLang="en-US" sz="2000" dirty="0" smtClean="0"/>
              <a:t>笑，无</a:t>
            </a:r>
            <a:r>
              <a:rPr lang="zh-CN" altLang="en-US" sz="2000" dirty="0"/>
              <a:t>人知是荔枝来。</a:t>
            </a:r>
          </a:p>
          <a:p>
            <a:pPr algn="just"/>
            <a:r>
              <a:rPr lang="zh-CN" altLang="en-US" sz="2000" b="1" dirty="0" smtClean="0"/>
              <a:t>秋</a:t>
            </a:r>
            <a:r>
              <a:rPr lang="zh-CN" altLang="en-US" sz="2000" b="1" dirty="0"/>
              <a:t>夕</a:t>
            </a:r>
          </a:p>
          <a:p>
            <a:pPr algn="just"/>
            <a:r>
              <a:rPr lang="zh-CN" altLang="en-US" sz="2000" dirty="0"/>
              <a:t>银烛秋光冷画</a:t>
            </a:r>
            <a:r>
              <a:rPr lang="zh-CN" altLang="en-US" sz="2000" dirty="0" smtClean="0"/>
              <a:t>屏，轻</a:t>
            </a:r>
            <a:r>
              <a:rPr lang="zh-CN" altLang="en-US" sz="2000" dirty="0"/>
              <a:t>罗小扇扑流萤</a:t>
            </a:r>
            <a:r>
              <a:rPr lang="zh-CN" altLang="en-US" sz="2000" dirty="0" smtClean="0"/>
              <a:t>。天</a:t>
            </a:r>
            <a:r>
              <a:rPr lang="zh-CN" altLang="en-US" sz="2000" dirty="0"/>
              <a:t>阶夜色凉如</a:t>
            </a:r>
            <a:r>
              <a:rPr lang="zh-CN" altLang="en-US" sz="2000" dirty="0" smtClean="0"/>
              <a:t>水，卧</a:t>
            </a:r>
            <a:r>
              <a:rPr lang="zh-CN" altLang="en-US" sz="2000" dirty="0"/>
              <a:t>看牵牛织女星。</a:t>
            </a:r>
          </a:p>
          <a:p>
            <a:pPr algn="just"/>
            <a:r>
              <a:rPr lang="zh-CN" altLang="en-US" sz="2000" b="1" dirty="0" smtClean="0"/>
              <a:t>遣</a:t>
            </a:r>
            <a:r>
              <a:rPr lang="zh-CN" altLang="en-US" sz="2000" b="1" dirty="0"/>
              <a:t>怀</a:t>
            </a:r>
          </a:p>
          <a:p>
            <a:pPr algn="just"/>
            <a:r>
              <a:rPr lang="zh-CN" altLang="en-US" sz="2000" dirty="0"/>
              <a:t>落魄江湖载酒</a:t>
            </a:r>
            <a:r>
              <a:rPr lang="zh-CN" altLang="en-US" sz="2000" dirty="0" smtClean="0"/>
              <a:t>行，楚</a:t>
            </a:r>
            <a:r>
              <a:rPr lang="zh-CN" altLang="en-US" sz="2000" dirty="0"/>
              <a:t>腰纤细掌中轻</a:t>
            </a:r>
            <a:r>
              <a:rPr lang="zh-CN" altLang="en-US" sz="2000" dirty="0" smtClean="0"/>
              <a:t>。十</a:t>
            </a:r>
            <a:r>
              <a:rPr lang="zh-CN" altLang="en-US" sz="2000" dirty="0"/>
              <a:t>年一觉扬州</a:t>
            </a:r>
            <a:r>
              <a:rPr lang="zh-CN" altLang="en-US" sz="2000" dirty="0" smtClean="0"/>
              <a:t>梦，赢</a:t>
            </a:r>
            <a:r>
              <a:rPr lang="zh-CN" altLang="en-US" sz="2000" dirty="0"/>
              <a:t>得青楼薄幸名。</a:t>
            </a:r>
          </a:p>
          <a:p>
            <a:pPr algn="just"/>
            <a:r>
              <a:rPr lang="zh-CN" altLang="en-US" sz="2000" b="1" dirty="0" smtClean="0"/>
              <a:t>寄</a:t>
            </a:r>
            <a:r>
              <a:rPr lang="zh-CN" altLang="en-US" sz="2000" b="1" dirty="0"/>
              <a:t>扬州韩绰判官</a:t>
            </a:r>
          </a:p>
          <a:p>
            <a:pPr algn="just"/>
            <a:r>
              <a:rPr lang="zh-CN" altLang="en-US" sz="2000" dirty="0"/>
              <a:t>青山隐隐水迢</a:t>
            </a:r>
            <a:r>
              <a:rPr lang="zh-CN" altLang="en-US" sz="2000" dirty="0" smtClean="0"/>
              <a:t>迢，秋</a:t>
            </a:r>
            <a:r>
              <a:rPr lang="zh-CN" altLang="en-US" sz="2000" dirty="0"/>
              <a:t>尽江南草未凋</a:t>
            </a:r>
            <a:r>
              <a:rPr lang="zh-CN" altLang="en-US" sz="2000" dirty="0" smtClean="0"/>
              <a:t>。二</a:t>
            </a:r>
            <a:r>
              <a:rPr lang="zh-CN" altLang="en-US" sz="2000" dirty="0"/>
              <a:t>十四桥明月</a:t>
            </a:r>
            <a:r>
              <a:rPr lang="zh-CN" altLang="en-US" sz="2000" dirty="0" smtClean="0"/>
              <a:t>夜，玉</a:t>
            </a:r>
            <a:r>
              <a:rPr lang="zh-CN" altLang="en-US" sz="2000" dirty="0"/>
              <a:t>人何处教吹箫。</a:t>
            </a:r>
          </a:p>
        </p:txBody>
      </p:sp>
      <p:sp>
        <p:nvSpPr>
          <p:cNvPr id="15" name="Rectangle 6"/>
          <p:cNvSpPr txBox="1">
            <a:spLocks noChangeArrowheads="1"/>
          </p:cNvSpPr>
          <p:nvPr/>
        </p:nvSpPr>
        <p:spPr>
          <a:xfrm>
            <a:off x="1511660" y="218248"/>
            <a:ext cx="5580620" cy="76248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+mj-lt"/>
                <a:ea typeface="PMingLiU" pitchFamily="18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PMingLiU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PMingLiU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PMingLiU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PMingLiU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CN" altLang="en-US" sz="4400" kern="0" dirty="0">
                <a:ea typeface="Arial Unicode MS" pitchFamily="34" charset="-128"/>
                <a:cs typeface="Arial Unicode MS" pitchFamily="34" charset="-128"/>
              </a:rPr>
              <a:t>杜</a:t>
            </a:r>
            <a:r>
              <a:rPr lang="zh-CN" altLang="en-US" sz="4400" kern="0" dirty="0" smtClean="0">
                <a:ea typeface="Arial Unicode MS" pitchFamily="34" charset="-128"/>
                <a:cs typeface="Arial Unicode MS" pitchFamily="34" charset="-128"/>
              </a:rPr>
              <a:t>牧</a:t>
            </a:r>
            <a:r>
              <a:rPr lang="zh-CN" altLang="en-US" sz="4400" kern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代</a:t>
            </a:r>
            <a:r>
              <a:rPr lang="zh-CN" altLang="en-US" sz="44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表</a:t>
            </a:r>
            <a:r>
              <a:rPr lang="zh-CN" altLang="en-US" sz="4400" kern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作 </a:t>
            </a:r>
            <a:endParaRPr lang="en-US" altLang="zh-TW" sz="4400" kern="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68144" y="368655"/>
            <a:ext cx="1848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kern="0" dirty="0">
                <a:ea typeface="Arial Unicode MS" pitchFamily="34" charset="-128"/>
                <a:cs typeface="Arial Unicode MS" pitchFamily="34" charset="-128"/>
              </a:rPr>
              <a:t>by </a:t>
            </a:r>
            <a:r>
              <a:rPr lang="en-US" altLang="zh-TW" sz="2400" kern="0" dirty="0" smtClean="0">
                <a:ea typeface="Arial Unicode MS" pitchFamily="34" charset="-128"/>
                <a:cs typeface="Arial Unicode MS" pitchFamily="34" charset="-128"/>
              </a:rPr>
              <a:t>Wikipedia</a:t>
            </a:r>
            <a:endParaRPr lang="en-US" altLang="zh-TW" sz="2400" kern="0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0559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1"/>
            <a:ext cx="9144508" cy="68493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59832" y="555997"/>
            <a:ext cx="334837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endParaRPr lang="zh-CN" altLang="en-US" sz="3200" dirty="0">
              <a:solidFill>
                <a:srgbClr val="9966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9832" y="8620"/>
            <a:ext cx="3348372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zh-CN" altLang="en-US" sz="3200" dirty="0">
                <a:solidFill>
                  <a:srgbClr val="996600"/>
                </a:solidFill>
              </a:rPr>
              <a:t>清明时节雨纷</a:t>
            </a:r>
            <a:r>
              <a:rPr lang="zh-CN" altLang="en-US" sz="3200" dirty="0" smtClean="0">
                <a:solidFill>
                  <a:srgbClr val="996600"/>
                </a:solidFill>
              </a:rPr>
              <a:t>纷，</a:t>
            </a:r>
            <a:endParaRPr lang="en-US" altLang="zh-CN" sz="3200" dirty="0" smtClean="0">
              <a:solidFill>
                <a:srgbClr val="996600"/>
              </a:solidFill>
            </a:endParaRP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zh-CN" altLang="en-US" sz="3200" dirty="0" smtClean="0">
                <a:solidFill>
                  <a:srgbClr val="996600"/>
                </a:solidFill>
              </a:rPr>
              <a:t>路</a:t>
            </a:r>
            <a:r>
              <a:rPr lang="zh-CN" altLang="en-US" sz="3200" dirty="0">
                <a:solidFill>
                  <a:srgbClr val="996600"/>
                </a:solidFill>
              </a:rPr>
              <a:t>上行人欲断魂</a:t>
            </a:r>
            <a:r>
              <a:rPr lang="zh-CN" altLang="en-US" sz="3200" dirty="0" smtClean="0">
                <a:solidFill>
                  <a:srgbClr val="996600"/>
                </a:solidFill>
              </a:rPr>
              <a:t>。</a:t>
            </a:r>
            <a:endParaRPr lang="en-US" altLang="zh-CN" sz="3200" dirty="0" smtClean="0">
              <a:solidFill>
                <a:srgbClr val="996600"/>
              </a:solidFill>
            </a:endParaRP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zh-CN" altLang="en-US" sz="3200" dirty="0" smtClean="0">
                <a:solidFill>
                  <a:srgbClr val="996600"/>
                </a:solidFill>
              </a:rPr>
              <a:t>借</a:t>
            </a:r>
            <a:r>
              <a:rPr lang="zh-CN" altLang="en-US" sz="3200" dirty="0">
                <a:solidFill>
                  <a:srgbClr val="996600"/>
                </a:solidFill>
              </a:rPr>
              <a:t>问酒家何处</a:t>
            </a:r>
            <a:r>
              <a:rPr lang="zh-CN" altLang="en-US" sz="3200" dirty="0" smtClean="0">
                <a:solidFill>
                  <a:srgbClr val="996600"/>
                </a:solidFill>
              </a:rPr>
              <a:t>有，</a:t>
            </a:r>
            <a:endParaRPr lang="en-US" altLang="zh-CN" sz="3200" dirty="0" smtClean="0">
              <a:solidFill>
                <a:srgbClr val="996600"/>
              </a:solidFill>
            </a:endParaRP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zh-CN" altLang="en-US" sz="3200" dirty="0" smtClean="0">
                <a:solidFill>
                  <a:srgbClr val="996600"/>
                </a:solidFill>
              </a:rPr>
              <a:t>牧</a:t>
            </a:r>
            <a:r>
              <a:rPr lang="zh-CN" altLang="en-US" sz="3200" dirty="0">
                <a:solidFill>
                  <a:srgbClr val="996600"/>
                </a:solidFill>
              </a:rPr>
              <a:t>童遥指杏花村。</a:t>
            </a:r>
          </a:p>
        </p:txBody>
      </p:sp>
    </p:spTree>
    <p:extLst>
      <p:ext uri="{BB962C8B-B14F-4D97-AF65-F5344CB8AC3E}">
        <p14:creationId xmlns:p14="http://schemas.microsoft.com/office/powerpoint/2010/main" val="4136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493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43488" y="472604"/>
            <a:ext cx="3312988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CN" altLang="en-US" sz="3200" dirty="0">
                <a:solidFill>
                  <a:srgbClr val="996600"/>
                </a:solidFill>
              </a:rPr>
              <a:t>清</a:t>
            </a:r>
            <a:r>
              <a:rPr lang="zh-CN" altLang="en-US" sz="3200" dirty="0" smtClean="0">
                <a:solidFill>
                  <a:srgbClr val="996600"/>
                </a:solidFill>
              </a:rPr>
              <a:t>明节 雨</a:t>
            </a:r>
            <a:r>
              <a:rPr lang="zh-CN" altLang="en-US" sz="3200" dirty="0">
                <a:solidFill>
                  <a:srgbClr val="996600"/>
                </a:solidFill>
              </a:rPr>
              <a:t>纷</a:t>
            </a:r>
            <a:r>
              <a:rPr lang="zh-CN" altLang="en-US" sz="3200" dirty="0" smtClean="0">
                <a:solidFill>
                  <a:srgbClr val="996600"/>
                </a:solidFill>
              </a:rPr>
              <a:t>纷，</a:t>
            </a:r>
            <a:endParaRPr lang="en-US" altLang="zh-CN" sz="3200" dirty="0" smtClean="0">
              <a:solidFill>
                <a:srgbClr val="996600"/>
              </a:solidFill>
            </a:endParaRPr>
          </a:p>
          <a:p>
            <a:pPr algn="r">
              <a:spcAft>
                <a:spcPts val="600"/>
              </a:spcAft>
            </a:pPr>
            <a:r>
              <a:rPr lang="zh-CN" altLang="en-US" sz="3200" dirty="0" smtClean="0">
                <a:solidFill>
                  <a:srgbClr val="996600"/>
                </a:solidFill>
              </a:rPr>
              <a:t>路上人 欲</a:t>
            </a:r>
            <a:r>
              <a:rPr lang="zh-CN" altLang="en-US" sz="3200" dirty="0">
                <a:solidFill>
                  <a:srgbClr val="996600"/>
                </a:solidFill>
              </a:rPr>
              <a:t>断魂</a:t>
            </a:r>
            <a:r>
              <a:rPr lang="zh-CN" altLang="en-US" sz="3200" dirty="0" smtClean="0">
                <a:solidFill>
                  <a:srgbClr val="996600"/>
                </a:solidFill>
              </a:rPr>
              <a:t>。</a:t>
            </a:r>
            <a:endParaRPr lang="en-US" altLang="zh-CN" sz="3200" dirty="0" smtClean="0">
              <a:solidFill>
                <a:srgbClr val="996600"/>
              </a:solidFill>
            </a:endParaRPr>
          </a:p>
          <a:p>
            <a:pPr algn="r">
              <a:spcAft>
                <a:spcPts val="600"/>
              </a:spcAft>
            </a:pPr>
            <a:r>
              <a:rPr lang="zh-CN" altLang="en-US" sz="3200" dirty="0" smtClean="0">
                <a:solidFill>
                  <a:srgbClr val="996600"/>
                </a:solidFill>
              </a:rPr>
              <a:t>问</a:t>
            </a:r>
            <a:r>
              <a:rPr lang="zh-CN" altLang="en-US" sz="3200" dirty="0">
                <a:solidFill>
                  <a:srgbClr val="996600"/>
                </a:solidFill>
              </a:rPr>
              <a:t>酒</a:t>
            </a:r>
            <a:r>
              <a:rPr lang="zh-CN" altLang="en-US" sz="3200" dirty="0" smtClean="0">
                <a:solidFill>
                  <a:srgbClr val="996600"/>
                </a:solidFill>
              </a:rPr>
              <a:t>家 何</a:t>
            </a:r>
            <a:r>
              <a:rPr lang="zh-CN" altLang="en-US" sz="3200" dirty="0">
                <a:solidFill>
                  <a:srgbClr val="996600"/>
                </a:solidFill>
              </a:rPr>
              <a:t>处</a:t>
            </a:r>
            <a:r>
              <a:rPr lang="zh-CN" altLang="en-US" sz="3200" dirty="0" smtClean="0">
                <a:solidFill>
                  <a:srgbClr val="996600"/>
                </a:solidFill>
              </a:rPr>
              <a:t>有，</a:t>
            </a:r>
            <a:endParaRPr lang="en-US" altLang="zh-CN" sz="3200" dirty="0" smtClean="0">
              <a:solidFill>
                <a:srgbClr val="996600"/>
              </a:solidFill>
            </a:endParaRPr>
          </a:p>
          <a:p>
            <a:pPr algn="r">
              <a:spcAft>
                <a:spcPts val="600"/>
              </a:spcAft>
            </a:pPr>
            <a:r>
              <a:rPr lang="zh-CN" altLang="en-US" sz="3200" dirty="0" smtClean="0">
                <a:solidFill>
                  <a:srgbClr val="996600"/>
                </a:solidFill>
              </a:rPr>
              <a:t>牧童指 杏</a:t>
            </a:r>
            <a:r>
              <a:rPr lang="zh-CN" altLang="en-US" sz="3200" dirty="0">
                <a:solidFill>
                  <a:srgbClr val="996600"/>
                </a:solidFill>
              </a:rPr>
              <a:t>花村。</a:t>
            </a:r>
          </a:p>
        </p:txBody>
      </p:sp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6624228" y="8620"/>
            <a:ext cx="10429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</a:rPr>
              <a:t>6</a:t>
            </a:r>
            <a:r>
              <a:rPr lang="zh-CN" altLang="en-US" sz="3200" dirty="0">
                <a:solidFill>
                  <a:srgbClr val="FF0000"/>
                </a:solidFill>
                <a:ea typeface="SimSun" pitchFamily="2" charset="-122"/>
              </a:rPr>
              <a:t>言</a:t>
            </a:r>
            <a:endParaRPr lang="zh-TW" altLang="en-US" sz="3200" dirty="0">
              <a:solidFill>
                <a:srgbClr val="FF0000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415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412" y="0"/>
            <a:ext cx="493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1200809"/>
            <a:ext cx="403090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dirty="0"/>
              <a:t>杜甫（</a:t>
            </a:r>
            <a:r>
              <a:rPr lang="en-US" altLang="zh-CN" sz="2000" dirty="0"/>
              <a:t>712</a:t>
            </a:r>
            <a:r>
              <a:rPr lang="zh-CN" altLang="en-US" sz="2000" dirty="0"/>
              <a:t>－</a:t>
            </a:r>
            <a:r>
              <a:rPr lang="en-US" altLang="zh-CN" sz="2000" dirty="0"/>
              <a:t>770</a:t>
            </a:r>
            <a:r>
              <a:rPr lang="zh-CN" altLang="en-US" sz="2000" dirty="0" smtClean="0"/>
              <a:t>），字</a:t>
            </a:r>
            <a:r>
              <a:rPr lang="zh-CN" altLang="en-US" sz="2000" dirty="0"/>
              <a:t>子</a:t>
            </a:r>
            <a:r>
              <a:rPr lang="zh-CN" altLang="en-US" sz="2000" dirty="0" smtClean="0"/>
              <a:t>美，自</a:t>
            </a:r>
            <a:r>
              <a:rPr lang="zh-CN" altLang="en-US" sz="2000" dirty="0"/>
              <a:t>号少陵野</a:t>
            </a:r>
            <a:r>
              <a:rPr lang="zh-CN" altLang="en-US" sz="2000" dirty="0" smtClean="0"/>
              <a:t>老，世</a:t>
            </a:r>
            <a:r>
              <a:rPr lang="zh-CN" altLang="en-US" sz="2000" dirty="0"/>
              <a:t>称“杜工部”、“杜老”、“杜少陵”等。汉</a:t>
            </a:r>
            <a:r>
              <a:rPr lang="zh-CN" altLang="en-US" sz="2000" dirty="0" smtClean="0"/>
              <a:t>族，巩</a:t>
            </a:r>
            <a:r>
              <a:rPr lang="zh-CN" altLang="en-US" sz="2000" dirty="0"/>
              <a:t>县（今河南巩义）人。杜甫曾祖父起由襄阳（今属湖北）迁居巩县。盛唐时期伟大的现实主义诗人。他忧国忧</a:t>
            </a:r>
            <a:r>
              <a:rPr lang="zh-CN" altLang="en-US" sz="2000" dirty="0" smtClean="0"/>
              <a:t>民，人</a:t>
            </a:r>
            <a:r>
              <a:rPr lang="zh-CN" altLang="en-US" sz="2000" dirty="0"/>
              <a:t>格高</a:t>
            </a:r>
            <a:r>
              <a:rPr lang="zh-CN" altLang="en-US" sz="2000" dirty="0" smtClean="0"/>
              <a:t>尚，他</a:t>
            </a:r>
            <a:r>
              <a:rPr lang="zh-CN" altLang="en-US" sz="2000" dirty="0"/>
              <a:t>的约</a:t>
            </a:r>
            <a:r>
              <a:rPr lang="en-US" altLang="zh-CN" sz="2000" dirty="0"/>
              <a:t>1400</a:t>
            </a:r>
            <a:r>
              <a:rPr lang="zh-CN" altLang="en-US" sz="2000" dirty="0"/>
              <a:t>余首诗被保留了下</a:t>
            </a:r>
            <a:r>
              <a:rPr lang="zh-CN" altLang="en-US" sz="2000" dirty="0" smtClean="0"/>
              <a:t>来，诗</a:t>
            </a:r>
            <a:r>
              <a:rPr lang="zh-CN" altLang="en-US" sz="2000" dirty="0"/>
              <a:t>艺精</a:t>
            </a:r>
            <a:r>
              <a:rPr lang="zh-CN" altLang="en-US" sz="2000" dirty="0" smtClean="0"/>
              <a:t>湛，在</a:t>
            </a:r>
            <a:r>
              <a:rPr lang="zh-CN" altLang="en-US" sz="2000" dirty="0"/>
              <a:t>中国古典诗歌中的影响非常深</a:t>
            </a:r>
            <a:r>
              <a:rPr lang="zh-CN" altLang="en-US" sz="2000" dirty="0" smtClean="0"/>
              <a:t>远，备</a:t>
            </a:r>
            <a:r>
              <a:rPr lang="zh-CN" altLang="en-US" sz="2000" dirty="0"/>
              <a:t>受推崇。</a:t>
            </a:r>
            <a:r>
              <a:rPr lang="en-US" altLang="zh-CN" sz="2000" dirty="0"/>
              <a:t>759-766</a:t>
            </a:r>
            <a:r>
              <a:rPr lang="zh-CN" altLang="en-US" sz="2000" dirty="0"/>
              <a:t>年间曾居成</a:t>
            </a:r>
            <a:r>
              <a:rPr lang="zh-CN" altLang="en-US" sz="2000" dirty="0" smtClean="0"/>
              <a:t>都，后</a:t>
            </a:r>
            <a:r>
              <a:rPr lang="zh-CN" altLang="en-US" sz="2000" dirty="0"/>
              <a:t>世有</a:t>
            </a:r>
            <a:r>
              <a:rPr lang="zh-CN" altLang="en-US" sz="2000" dirty="0">
                <a:solidFill>
                  <a:srgbClr val="003399"/>
                </a:solidFill>
              </a:rPr>
              <a:t>杜甫草堂</a:t>
            </a:r>
            <a:r>
              <a:rPr lang="zh-CN" altLang="en-US" sz="2000" dirty="0"/>
              <a:t>纪念之。杜甫被世人尊为“诗圣</a:t>
            </a:r>
            <a:r>
              <a:rPr lang="zh-CN" altLang="en-US" sz="2000" dirty="0" smtClean="0"/>
              <a:t>”，其</a:t>
            </a:r>
            <a:r>
              <a:rPr lang="zh-CN" altLang="en-US" sz="2000" dirty="0"/>
              <a:t>诗被称为“诗史”。杜甫与</a:t>
            </a:r>
            <a:r>
              <a:rPr lang="zh-CN" altLang="en-US" sz="2000" dirty="0">
                <a:solidFill>
                  <a:srgbClr val="C00000"/>
                </a:solidFill>
              </a:rPr>
              <a:t>李白</a:t>
            </a:r>
            <a:r>
              <a:rPr lang="zh-CN" altLang="en-US" sz="2000" dirty="0"/>
              <a:t>合称“</a:t>
            </a:r>
            <a:r>
              <a:rPr lang="zh-CN" altLang="en-US" sz="2000" dirty="0">
                <a:solidFill>
                  <a:srgbClr val="C00000"/>
                </a:solidFill>
              </a:rPr>
              <a:t>李</a:t>
            </a:r>
            <a:r>
              <a:rPr lang="zh-CN" altLang="en-US" sz="2000" dirty="0"/>
              <a:t>杜</a:t>
            </a:r>
            <a:r>
              <a:rPr lang="zh-CN" altLang="en-US" sz="2000" dirty="0" smtClean="0"/>
              <a:t>”，为</a:t>
            </a:r>
            <a:r>
              <a:rPr lang="zh-CN" altLang="en-US" sz="2000" dirty="0"/>
              <a:t>了跟另两位诗人</a:t>
            </a:r>
            <a:r>
              <a:rPr lang="zh-CN" altLang="en-US" sz="2000" dirty="0">
                <a:solidFill>
                  <a:srgbClr val="003399"/>
                </a:solidFill>
              </a:rPr>
              <a:t>李商隐与杜牧</a:t>
            </a:r>
            <a:r>
              <a:rPr lang="zh-CN" altLang="en-US" sz="2000" dirty="0"/>
              <a:t>即“小李杜”区别开</a:t>
            </a:r>
            <a:r>
              <a:rPr lang="zh-CN" altLang="en-US" sz="2000" dirty="0" smtClean="0"/>
              <a:t>来，杜</a:t>
            </a:r>
            <a:r>
              <a:rPr lang="zh-CN" altLang="en-US" sz="2000" dirty="0"/>
              <a:t>甫与</a:t>
            </a:r>
            <a:r>
              <a:rPr lang="zh-CN" altLang="en-US" sz="2000" dirty="0">
                <a:solidFill>
                  <a:srgbClr val="C00000"/>
                </a:solidFill>
              </a:rPr>
              <a:t>李白</a:t>
            </a:r>
            <a:r>
              <a:rPr lang="zh-CN" altLang="en-US" sz="2000" dirty="0"/>
              <a:t>又合称“大</a:t>
            </a:r>
            <a:r>
              <a:rPr lang="zh-CN" altLang="en-US" sz="2000" dirty="0">
                <a:solidFill>
                  <a:srgbClr val="C00000"/>
                </a:solidFill>
              </a:rPr>
              <a:t>李</a:t>
            </a:r>
            <a:r>
              <a:rPr lang="zh-CN" altLang="en-US" sz="2000" dirty="0"/>
              <a:t>杜</a:t>
            </a:r>
            <a:r>
              <a:rPr lang="zh-CN" altLang="en-US" sz="2000" dirty="0" smtClean="0"/>
              <a:t>”。</a:t>
            </a:r>
            <a:endParaRPr lang="en-US" altLang="zh-CN" sz="2000" dirty="0" smtClean="0"/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003399"/>
                </a:solidFill>
              </a:rPr>
              <a:t>《</a:t>
            </a:r>
            <a:r>
              <a:rPr lang="zh-CN" altLang="en-US" sz="2000" dirty="0">
                <a:solidFill>
                  <a:srgbClr val="003399"/>
                </a:solidFill>
              </a:rPr>
              <a:t>唐诗三百首</a:t>
            </a:r>
            <a:r>
              <a:rPr lang="en-US" altLang="zh-CN" sz="2000" dirty="0">
                <a:solidFill>
                  <a:srgbClr val="003399"/>
                </a:solidFill>
              </a:rPr>
              <a:t>》</a:t>
            </a:r>
            <a:r>
              <a:rPr lang="zh-CN" altLang="en-US" sz="2000" dirty="0" smtClean="0">
                <a:solidFill>
                  <a:srgbClr val="003399"/>
                </a:solidFill>
              </a:rPr>
              <a:t>中独占</a:t>
            </a:r>
            <a:r>
              <a:rPr lang="en-US" altLang="zh-CN" sz="2000" dirty="0" smtClean="0">
                <a:solidFill>
                  <a:srgbClr val="003399"/>
                </a:solidFill>
              </a:rPr>
              <a:t>38</a:t>
            </a:r>
            <a:r>
              <a:rPr lang="zh-CN" altLang="en-US" sz="2000" dirty="0" smtClean="0">
                <a:solidFill>
                  <a:srgbClr val="003399"/>
                </a:solidFill>
              </a:rPr>
              <a:t>首。</a:t>
            </a:r>
            <a:endParaRPr lang="en-US" sz="2000" kern="0" dirty="0">
              <a:solidFill>
                <a:srgbClr val="003399"/>
              </a:solidFill>
              <a:latin typeface="Garamond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>
          <a:xfrm>
            <a:off x="431540" y="296652"/>
            <a:ext cx="5544616" cy="900435"/>
          </a:xfrm>
        </p:spPr>
        <p:txBody>
          <a:bodyPr/>
          <a:lstStyle/>
          <a:p>
            <a:pPr eaLnBrk="1" hangingPunct="1"/>
            <a:r>
              <a:rPr lang="zh-CN" altLang="en-US" sz="4400" dirty="0">
                <a:ea typeface="Arial Unicode MS" pitchFamily="34" charset="-128"/>
                <a:cs typeface="Arial Unicode MS" pitchFamily="34" charset="-128"/>
              </a:rPr>
              <a:t>百</a:t>
            </a:r>
            <a:r>
              <a:rPr lang="zh-CN" altLang="en-US" sz="4400" dirty="0" smtClean="0">
                <a:ea typeface="Arial Unicode MS" pitchFamily="34" charset="-128"/>
                <a:cs typeface="Arial Unicode MS" pitchFamily="34" charset="-128"/>
              </a:rPr>
              <a:t>度 百</a:t>
            </a:r>
            <a:r>
              <a:rPr lang="zh-CN" altLang="en-US" sz="4400" dirty="0">
                <a:ea typeface="Arial Unicode MS" pitchFamily="34" charset="-128"/>
                <a:cs typeface="Arial Unicode MS" pitchFamily="34" charset="-128"/>
              </a:rPr>
              <a:t>科名</a:t>
            </a:r>
            <a:r>
              <a:rPr lang="zh-CN" altLang="en-US" sz="4400" dirty="0" smtClean="0">
                <a:ea typeface="Arial Unicode MS" pitchFamily="34" charset="-128"/>
                <a:cs typeface="Arial Unicode MS" pitchFamily="34" charset="-128"/>
              </a:rPr>
              <a:t>片</a:t>
            </a:r>
            <a:r>
              <a:rPr lang="en-US" altLang="zh-CN" sz="4400" dirty="0" smtClean="0"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zh-CN" altLang="en-US" sz="4400" dirty="0" smtClean="0">
                <a:ea typeface="Arial Unicode MS" pitchFamily="34" charset="-128"/>
                <a:cs typeface="Arial Unicode MS" pitchFamily="34" charset="-128"/>
              </a:rPr>
              <a:t>    杜</a:t>
            </a:r>
            <a:r>
              <a:rPr lang="zh-CN" altLang="en-US" sz="4400" dirty="0">
                <a:ea typeface="Arial Unicode MS" pitchFamily="34" charset="-128"/>
                <a:cs typeface="Arial Unicode MS" pitchFamily="34" charset="-128"/>
              </a:rPr>
              <a:t>甫</a:t>
            </a:r>
            <a:endParaRPr lang="en-US" altLang="zh-TW" sz="4400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2387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" y="677513"/>
            <a:ext cx="7667154" cy="618048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64188" y="84270"/>
            <a:ext cx="2664296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CN" altLang="en-US" sz="3200" dirty="0">
                <a:solidFill>
                  <a:srgbClr val="996600"/>
                </a:solidFill>
              </a:rPr>
              <a:t>清明雨纷</a:t>
            </a:r>
            <a:r>
              <a:rPr lang="zh-CN" altLang="en-US" sz="3200" dirty="0" smtClean="0">
                <a:solidFill>
                  <a:srgbClr val="996600"/>
                </a:solidFill>
              </a:rPr>
              <a:t>纷，</a:t>
            </a:r>
            <a:endParaRPr lang="en-US" altLang="zh-CN" sz="3200" dirty="0" smtClean="0">
              <a:solidFill>
                <a:srgbClr val="996600"/>
              </a:solidFill>
            </a:endParaRPr>
          </a:p>
          <a:p>
            <a:pPr algn="r">
              <a:spcAft>
                <a:spcPts val="600"/>
              </a:spcAft>
            </a:pPr>
            <a:r>
              <a:rPr lang="zh-CN" altLang="en-US" sz="3200" dirty="0" smtClean="0">
                <a:solidFill>
                  <a:srgbClr val="996600"/>
                </a:solidFill>
              </a:rPr>
              <a:t>路人</a:t>
            </a:r>
            <a:r>
              <a:rPr lang="zh-CN" altLang="en-US" sz="3200" dirty="0">
                <a:solidFill>
                  <a:srgbClr val="996600"/>
                </a:solidFill>
              </a:rPr>
              <a:t>欲断魂</a:t>
            </a:r>
            <a:r>
              <a:rPr lang="zh-CN" altLang="en-US" sz="3200" dirty="0" smtClean="0">
                <a:solidFill>
                  <a:srgbClr val="996600"/>
                </a:solidFill>
              </a:rPr>
              <a:t>。</a:t>
            </a:r>
            <a:endParaRPr lang="en-US" altLang="zh-CN" sz="3200" dirty="0" smtClean="0">
              <a:solidFill>
                <a:srgbClr val="996600"/>
              </a:solidFill>
            </a:endParaRPr>
          </a:p>
          <a:p>
            <a:pPr algn="r">
              <a:spcAft>
                <a:spcPts val="600"/>
              </a:spcAft>
            </a:pPr>
            <a:r>
              <a:rPr lang="zh-CN" altLang="en-US" sz="3200" dirty="0" smtClean="0">
                <a:solidFill>
                  <a:srgbClr val="996600"/>
                </a:solidFill>
              </a:rPr>
              <a:t>酒</a:t>
            </a:r>
            <a:r>
              <a:rPr lang="zh-CN" altLang="en-US" sz="3200" dirty="0">
                <a:solidFill>
                  <a:srgbClr val="996600"/>
                </a:solidFill>
              </a:rPr>
              <a:t>家何处</a:t>
            </a:r>
            <a:r>
              <a:rPr lang="zh-CN" altLang="en-US" sz="3200" dirty="0" smtClean="0">
                <a:solidFill>
                  <a:srgbClr val="996600"/>
                </a:solidFill>
              </a:rPr>
              <a:t>有，</a:t>
            </a:r>
            <a:endParaRPr lang="en-US" altLang="zh-CN" sz="3200" dirty="0" smtClean="0">
              <a:solidFill>
                <a:srgbClr val="996600"/>
              </a:solidFill>
            </a:endParaRPr>
          </a:p>
          <a:p>
            <a:pPr algn="r">
              <a:spcAft>
                <a:spcPts val="600"/>
              </a:spcAft>
            </a:pPr>
            <a:r>
              <a:rPr lang="zh-CN" altLang="en-US" sz="3200" dirty="0" smtClean="0">
                <a:solidFill>
                  <a:srgbClr val="996600"/>
                </a:solidFill>
              </a:rPr>
              <a:t>童指</a:t>
            </a:r>
            <a:r>
              <a:rPr lang="zh-CN" altLang="en-US" sz="3200" dirty="0">
                <a:solidFill>
                  <a:srgbClr val="996600"/>
                </a:solidFill>
              </a:rPr>
              <a:t>杏花村。</a:t>
            </a:r>
          </a:p>
        </p:txBody>
      </p:sp>
      <p:sp>
        <p:nvSpPr>
          <p:cNvPr id="12" name="Text Box 37"/>
          <p:cNvSpPr txBox="1">
            <a:spLocks noChangeArrowheads="1"/>
          </p:cNvSpPr>
          <p:nvPr/>
        </p:nvSpPr>
        <p:spPr bwMode="auto">
          <a:xfrm>
            <a:off x="5472101" y="116632"/>
            <a:ext cx="828091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 dirty="0" smtClean="0">
                <a:solidFill>
                  <a:srgbClr val="FF0000"/>
                </a:solidFill>
              </a:rPr>
              <a:t>5</a:t>
            </a:r>
            <a:r>
              <a:rPr lang="zh-CN" altLang="en-US" sz="3200" dirty="0" smtClean="0">
                <a:solidFill>
                  <a:srgbClr val="FF0000"/>
                </a:solidFill>
                <a:ea typeface="SimSun" pitchFamily="2" charset="-122"/>
              </a:rPr>
              <a:t>言</a:t>
            </a:r>
            <a:endParaRPr lang="zh-TW" altLang="en-US" sz="3200" dirty="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90A8ACC-B836-466A-B1FA-A30A36C21739}" type="slidenum">
              <a:rPr kumimoji="0" lang="en-US" altLang="zh-TW" sz="1200" smtClean="0">
                <a:latin typeface="Garamond" pitchFamily="18" charset="0"/>
              </a:rPr>
              <a:pPr eaLnBrk="1" hangingPunct="1"/>
              <a:t>70</a:t>
            </a:fld>
            <a:endParaRPr kumimoji="0" lang="en-US" altLang="zh-TW" sz="120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6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D:\Users\bobli\Documents\Network Coding\NC talks &amp; Abstracts\MuTongYaoZhiXingHuaCh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D5539412-4372-4A71-8DC2-BB63FA99C3C0}" type="slidenum">
              <a:rPr kumimoji="0" lang="en-US" sz="1200" smtClean="0">
                <a:latin typeface="Garamond" pitchFamily="18" charset="0"/>
              </a:rPr>
              <a:pPr eaLnBrk="1" hangingPunct="1"/>
              <a:t>71</a:t>
            </a:fld>
            <a:endParaRPr kumimoji="0" lang="en-US" sz="1200" smtClean="0">
              <a:latin typeface="Garamond" pitchFamily="18" charset="0"/>
            </a:endParaRPr>
          </a:p>
        </p:txBody>
      </p:sp>
      <p:sp>
        <p:nvSpPr>
          <p:cNvPr id="14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BE5F6259-2487-4E5C-AD98-8D48B660E7F9}" type="datetime1">
              <a:rPr kumimoji="0" lang="zh-TW" altLang="en-US" sz="1200" smtClean="0">
                <a:latin typeface="Garamond" pitchFamily="18" charset="0"/>
              </a:rPr>
              <a:pPr eaLnBrk="1" hangingPunct="1"/>
              <a:t>2013/9/3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5472101" y="116632"/>
            <a:ext cx="828091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 dirty="0" smtClean="0">
                <a:solidFill>
                  <a:srgbClr val="FF0000"/>
                </a:solidFill>
              </a:rPr>
              <a:t>4</a:t>
            </a:r>
            <a:r>
              <a:rPr lang="zh-CN" altLang="en-US" sz="3200" dirty="0" smtClean="0">
                <a:solidFill>
                  <a:srgbClr val="FF0000"/>
                </a:solidFill>
                <a:ea typeface="SimSun" pitchFamily="2" charset="-122"/>
              </a:rPr>
              <a:t>言</a:t>
            </a:r>
            <a:endParaRPr lang="zh-TW" altLang="en-US" sz="3200" dirty="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64188" y="84270"/>
            <a:ext cx="2664296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CN" altLang="en-US" sz="3200" dirty="0">
                <a:solidFill>
                  <a:srgbClr val="996600"/>
                </a:solidFill>
              </a:rPr>
              <a:t>清明雨</a:t>
            </a:r>
            <a:r>
              <a:rPr lang="zh-CN" altLang="en-US" sz="3200" dirty="0" smtClean="0">
                <a:solidFill>
                  <a:srgbClr val="996600"/>
                </a:solidFill>
              </a:rPr>
              <a:t>纷，</a:t>
            </a:r>
            <a:endParaRPr lang="en-US" altLang="zh-CN" sz="3200" dirty="0" smtClean="0">
              <a:solidFill>
                <a:srgbClr val="9966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zh-CN" altLang="en-US" sz="3200" dirty="0" smtClean="0">
                <a:solidFill>
                  <a:srgbClr val="996600"/>
                </a:solidFill>
              </a:rPr>
              <a:t>路人断</a:t>
            </a:r>
            <a:r>
              <a:rPr lang="zh-CN" altLang="en-US" sz="3200" dirty="0">
                <a:solidFill>
                  <a:srgbClr val="996600"/>
                </a:solidFill>
              </a:rPr>
              <a:t>魂</a:t>
            </a:r>
            <a:r>
              <a:rPr lang="zh-CN" altLang="en-US" sz="3200" dirty="0" smtClean="0">
                <a:solidFill>
                  <a:srgbClr val="996600"/>
                </a:solidFill>
              </a:rPr>
              <a:t>。</a:t>
            </a:r>
            <a:endParaRPr lang="en-US" altLang="zh-CN" sz="3200" dirty="0" smtClean="0">
              <a:solidFill>
                <a:srgbClr val="9966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zh-CN" altLang="en-US" sz="3200" dirty="0" smtClean="0">
                <a:solidFill>
                  <a:srgbClr val="996600"/>
                </a:solidFill>
              </a:rPr>
              <a:t>酒</a:t>
            </a:r>
            <a:r>
              <a:rPr lang="zh-CN" altLang="en-US" sz="3200" dirty="0">
                <a:solidFill>
                  <a:srgbClr val="996600"/>
                </a:solidFill>
              </a:rPr>
              <a:t>家何</a:t>
            </a:r>
            <a:r>
              <a:rPr lang="zh-CN" altLang="en-US" sz="3200" dirty="0" smtClean="0">
                <a:solidFill>
                  <a:srgbClr val="996600"/>
                </a:solidFill>
              </a:rPr>
              <a:t>处？</a:t>
            </a:r>
            <a:endParaRPr lang="en-US" altLang="zh-CN" sz="3200" dirty="0" smtClean="0">
              <a:solidFill>
                <a:srgbClr val="9966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zh-CN" altLang="en-US" sz="3200" dirty="0" smtClean="0">
                <a:solidFill>
                  <a:srgbClr val="996600"/>
                </a:solidFill>
              </a:rPr>
              <a:t>指</a:t>
            </a:r>
            <a:r>
              <a:rPr lang="zh-CN" altLang="en-US" sz="3200" dirty="0">
                <a:solidFill>
                  <a:srgbClr val="996600"/>
                </a:solidFill>
              </a:rPr>
              <a:t>杏花村。</a:t>
            </a:r>
          </a:p>
        </p:txBody>
      </p:sp>
    </p:spTree>
    <p:extLst>
      <p:ext uri="{BB962C8B-B14F-4D97-AF65-F5344CB8AC3E}">
        <p14:creationId xmlns:p14="http://schemas.microsoft.com/office/powerpoint/2010/main" val="158835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Users\bobli\Documents\Network Coding\NC talks &amp; Abstracts\MuTongYaoZhiXingHuaCh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904" y="8620"/>
            <a:ext cx="3812096" cy="285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6FAB709F-1C87-4A00-B494-FA69556008C7}" type="datetime1">
              <a:rPr kumimoji="0" lang="zh-TW" altLang="en-US" sz="1200" smtClean="0">
                <a:latin typeface="Garamond" pitchFamily="18" charset="0"/>
              </a:rPr>
              <a:pPr eaLnBrk="1" hangingPunct="1"/>
              <a:t>2013/9/3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604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689E80AA-C4A9-42FD-A5AE-8F7125C34C01}" type="slidenum">
              <a:rPr kumimoji="0" lang="en-US" altLang="zh-TW" sz="1200" smtClean="0">
                <a:latin typeface="Garamond" pitchFamily="18" charset="0"/>
              </a:rPr>
              <a:pPr eaLnBrk="1" hangingPunct="1"/>
              <a:t>72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9140" y="2746660"/>
            <a:ext cx="8515310" cy="3022600"/>
            <a:chOff x="419140" y="2746660"/>
            <a:chExt cx="8515310" cy="3022600"/>
          </a:xfrm>
        </p:grpSpPr>
        <p:sp>
          <p:nvSpPr>
            <p:cNvPr id="43" name="Oval 5"/>
            <p:cNvSpPr>
              <a:spLocks noChangeArrowheads="1"/>
            </p:cNvSpPr>
            <p:nvPr/>
          </p:nvSpPr>
          <p:spPr bwMode="auto">
            <a:xfrm>
              <a:off x="823913" y="3341972"/>
              <a:ext cx="217487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 i="1">
                <a:cs typeface="Times New Roman" pitchFamily="18" charset="0"/>
              </a:endParaRPr>
            </a:p>
          </p:txBody>
        </p:sp>
        <p:sp>
          <p:nvSpPr>
            <p:cNvPr id="44" name="Oval 6"/>
            <p:cNvSpPr>
              <a:spLocks noChangeArrowheads="1"/>
            </p:cNvSpPr>
            <p:nvPr/>
          </p:nvSpPr>
          <p:spPr bwMode="auto">
            <a:xfrm>
              <a:off x="2297113" y="3299110"/>
              <a:ext cx="246062" cy="271462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 i="1">
                <a:cs typeface="Times New Roman" pitchFamily="18" charset="0"/>
              </a:endParaRPr>
            </a:p>
          </p:txBody>
        </p:sp>
        <p:sp>
          <p:nvSpPr>
            <p:cNvPr id="45" name="Oval 7"/>
            <p:cNvSpPr>
              <a:spLocks noChangeArrowheads="1"/>
            </p:cNvSpPr>
            <p:nvPr/>
          </p:nvSpPr>
          <p:spPr bwMode="auto">
            <a:xfrm>
              <a:off x="3832225" y="3341972"/>
              <a:ext cx="217488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 i="1">
                <a:cs typeface="Times New Roman" pitchFamily="18" charset="0"/>
              </a:endParaRPr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>
              <a:off x="1052513" y="345151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>
                <a:cs typeface="Times New Roman" pitchFamily="18" charset="0"/>
              </a:endParaRPr>
            </a:p>
          </p:txBody>
        </p:sp>
        <p:sp>
          <p:nvSpPr>
            <p:cNvPr id="47" name="Line 9"/>
            <p:cNvSpPr>
              <a:spLocks noChangeShapeType="1"/>
            </p:cNvSpPr>
            <p:nvPr/>
          </p:nvSpPr>
          <p:spPr bwMode="auto">
            <a:xfrm flipH="1" flipV="1">
              <a:off x="2601913" y="345151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>
                <a:cs typeface="Times New Roman" pitchFamily="18" charset="0"/>
              </a:endParaRPr>
            </a:p>
          </p:txBody>
        </p:sp>
        <p:sp>
          <p:nvSpPr>
            <p:cNvPr id="48" name="Text Box 10"/>
            <p:cNvSpPr txBox="1">
              <a:spLocks noChangeArrowheads="1"/>
            </p:cNvSpPr>
            <p:nvPr/>
          </p:nvSpPr>
          <p:spPr bwMode="auto">
            <a:xfrm>
              <a:off x="419140" y="3432460"/>
              <a:ext cx="2872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ja-JP" sz="1800" i="1">
                  <a:ea typeface="MS PGothic" pitchFamily="34" charset="-128"/>
                  <a:cs typeface="Times New Roman" pitchFamily="18" charset="0"/>
                </a:rPr>
                <a:t>x</a:t>
              </a:r>
              <a:endParaRPr kumimoji="0" lang="en-US" altLang="ja-JP" sz="1800" i="1" baseline="-25000">
                <a:ea typeface="MS PGothic" pitchFamily="34" charset="-128"/>
                <a:cs typeface="Times New Roman" pitchFamily="18" charset="0"/>
              </a:endParaRPr>
            </a:p>
          </p:txBody>
        </p:sp>
        <p:sp>
          <p:nvSpPr>
            <p:cNvPr id="49" name="Text Box 11"/>
            <p:cNvSpPr txBox="1">
              <a:spLocks noChangeArrowheads="1"/>
            </p:cNvSpPr>
            <p:nvPr/>
          </p:nvSpPr>
          <p:spPr bwMode="auto">
            <a:xfrm>
              <a:off x="4095750" y="3421347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ja-JP" sz="1800" i="1">
                  <a:ea typeface="MS PGothic" pitchFamily="34" charset="-128"/>
                  <a:cs typeface="Times New Roman" pitchFamily="18" charset="0"/>
                </a:rPr>
                <a:t>y</a:t>
              </a:r>
              <a:endParaRPr kumimoji="0" lang="en-US" altLang="ja-JP" sz="1800" i="1" baseline="-25000">
                <a:ea typeface="MS PGothic" pitchFamily="34" charset="-128"/>
                <a:cs typeface="Times New Roman" pitchFamily="18" charset="0"/>
              </a:endParaRPr>
            </a:p>
          </p:txBody>
        </p:sp>
        <p:sp>
          <p:nvSpPr>
            <p:cNvPr id="50" name="Oval 12"/>
            <p:cNvSpPr>
              <a:spLocks noChangeArrowheads="1"/>
            </p:cNvSpPr>
            <p:nvPr/>
          </p:nvSpPr>
          <p:spPr bwMode="auto">
            <a:xfrm>
              <a:off x="833438" y="4335747"/>
              <a:ext cx="217487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 i="1">
                <a:cs typeface="Times New Roman" pitchFamily="18" charset="0"/>
              </a:endParaRPr>
            </a:p>
          </p:txBody>
        </p:sp>
        <p:sp>
          <p:nvSpPr>
            <p:cNvPr id="51" name="Oval 13"/>
            <p:cNvSpPr>
              <a:spLocks noChangeArrowheads="1"/>
            </p:cNvSpPr>
            <p:nvPr/>
          </p:nvSpPr>
          <p:spPr bwMode="auto">
            <a:xfrm>
              <a:off x="3841750" y="4335747"/>
              <a:ext cx="217488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 i="1">
                <a:cs typeface="Times New Roman" pitchFamily="18" charset="0"/>
              </a:endParaRPr>
            </a:p>
          </p:txBody>
        </p:sp>
        <p:sp>
          <p:nvSpPr>
            <p:cNvPr id="52" name="Line 14"/>
            <p:cNvSpPr>
              <a:spLocks noChangeShapeType="1"/>
            </p:cNvSpPr>
            <p:nvPr/>
          </p:nvSpPr>
          <p:spPr bwMode="auto">
            <a:xfrm>
              <a:off x="1062038" y="4445285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>
                <a:cs typeface="Times New Roman" pitchFamily="18" charset="0"/>
              </a:endParaRPr>
            </a:p>
          </p:txBody>
        </p:sp>
        <p:sp>
          <p:nvSpPr>
            <p:cNvPr id="53" name="Line 15"/>
            <p:cNvSpPr>
              <a:spLocks noChangeShapeType="1"/>
            </p:cNvSpPr>
            <p:nvPr/>
          </p:nvSpPr>
          <p:spPr bwMode="auto">
            <a:xfrm flipH="1" flipV="1">
              <a:off x="2611438" y="4445285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>
                <a:cs typeface="Times New Roman" pitchFamily="18" charset="0"/>
              </a:endParaRPr>
            </a:p>
          </p:txBody>
        </p:sp>
        <p:sp>
          <p:nvSpPr>
            <p:cNvPr id="54" name="Text Box 16"/>
            <p:cNvSpPr txBox="1">
              <a:spLocks noChangeArrowheads="1"/>
            </p:cNvSpPr>
            <p:nvPr/>
          </p:nvSpPr>
          <p:spPr bwMode="auto">
            <a:xfrm>
              <a:off x="428665" y="4426235"/>
              <a:ext cx="2872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ja-JP" sz="1800" i="1">
                  <a:ea typeface="MS PGothic" pitchFamily="34" charset="-128"/>
                  <a:cs typeface="Times New Roman" pitchFamily="18" charset="0"/>
                </a:rPr>
                <a:t>x</a:t>
              </a:r>
              <a:endParaRPr kumimoji="0" lang="en-US" altLang="ja-JP" sz="1800" i="1" baseline="-25000">
                <a:ea typeface="MS PGothic" pitchFamily="34" charset="-128"/>
                <a:cs typeface="Times New Roman" pitchFamily="18" charset="0"/>
              </a:endParaRPr>
            </a:p>
          </p:txBody>
        </p:sp>
        <p:sp>
          <p:nvSpPr>
            <p:cNvPr id="55" name="Text Box 17"/>
            <p:cNvSpPr txBox="1">
              <a:spLocks noChangeArrowheads="1"/>
            </p:cNvSpPr>
            <p:nvPr/>
          </p:nvSpPr>
          <p:spPr bwMode="auto">
            <a:xfrm>
              <a:off x="4105275" y="4415122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ja-JP" sz="1800" i="1">
                  <a:ea typeface="MS PGothic" pitchFamily="34" charset="-128"/>
                  <a:cs typeface="Times New Roman" pitchFamily="18" charset="0"/>
                </a:rPr>
                <a:t>y</a:t>
              </a:r>
              <a:endParaRPr kumimoji="0" lang="en-US" altLang="ja-JP" sz="1800" i="1" baseline="-25000">
                <a:ea typeface="MS PGothic" pitchFamily="34" charset="-128"/>
                <a:cs typeface="Times New Roman" pitchFamily="18" charset="0"/>
              </a:endParaRPr>
            </a:p>
          </p:txBody>
        </p:sp>
        <p:sp>
          <p:nvSpPr>
            <p:cNvPr id="56" name="Oval 18"/>
            <p:cNvSpPr>
              <a:spLocks noChangeArrowheads="1"/>
            </p:cNvSpPr>
            <p:nvPr/>
          </p:nvSpPr>
          <p:spPr bwMode="auto">
            <a:xfrm>
              <a:off x="2303463" y="4305585"/>
              <a:ext cx="246062" cy="271462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 i="1">
                <a:cs typeface="Times New Roman" pitchFamily="18" charset="0"/>
              </a:endParaRPr>
            </a:p>
          </p:txBody>
        </p:sp>
        <p:grpSp>
          <p:nvGrpSpPr>
            <p:cNvPr id="57" name="Group 19"/>
            <p:cNvGrpSpPr>
              <a:grpSpLocks/>
            </p:cNvGrpSpPr>
            <p:nvPr/>
          </p:nvGrpSpPr>
          <p:grpSpPr bwMode="auto">
            <a:xfrm>
              <a:off x="2339975" y="2746660"/>
              <a:ext cx="161925" cy="576262"/>
              <a:chOff x="1485" y="1043"/>
              <a:chExt cx="226" cy="363"/>
            </a:xfrm>
          </p:grpSpPr>
          <p:sp>
            <p:nvSpPr>
              <p:cNvPr id="68" name="Line 20"/>
              <p:cNvSpPr>
                <a:spLocks noChangeShapeType="1"/>
              </p:cNvSpPr>
              <p:nvPr/>
            </p:nvSpPr>
            <p:spPr bwMode="auto">
              <a:xfrm flipV="1">
                <a:off x="1599" y="1043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i="1">
                  <a:cs typeface="Times New Roman" pitchFamily="18" charset="0"/>
                </a:endParaRPr>
              </a:p>
            </p:txBody>
          </p:sp>
          <p:sp>
            <p:nvSpPr>
              <p:cNvPr id="69" name="Line 21"/>
              <p:cNvSpPr>
                <a:spLocks noChangeShapeType="1"/>
              </p:cNvSpPr>
              <p:nvPr/>
            </p:nvSpPr>
            <p:spPr bwMode="auto">
              <a:xfrm>
                <a:off x="1485" y="1049"/>
                <a:ext cx="113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i="1">
                  <a:cs typeface="Times New Roman" pitchFamily="18" charset="0"/>
                </a:endParaRPr>
              </a:p>
            </p:txBody>
          </p:sp>
          <p:sp>
            <p:nvSpPr>
              <p:cNvPr id="70" name="Line 22"/>
              <p:cNvSpPr>
                <a:spLocks noChangeShapeType="1"/>
              </p:cNvSpPr>
              <p:nvPr/>
            </p:nvSpPr>
            <p:spPr bwMode="auto">
              <a:xfrm flipH="1">
                <a:off x="1598" y="1049"/>
                <a:ext cx="113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i="1">
                  <a:cs typeface="Times New Roman" pitchFamily="18" charset="0"/>
                </a:endParaRPr>
              </a:p>
            </p:txBody>
          </p:sp>
        </p:grpSp>
        <p:sp>
          <p:nvSpPr>
            <p:cNvPr id="58" name="Oval 26"/>
            <p:cNvSpPr>
              <a:spLocks noChangeArrowheads="1"/>
            </p:cNvSpPr>
            <p:nvPr/>
          </p:nvSpPr>
          <p:spPr bwMode="auto">
            <a:xfrm>
              <a:off x="830263" y="5337460"/>
              <a:ext cx="217487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 i="1">
                <a:cs typeface="Times New Roman" pitchFamily="18" charset="0"/>
              </a:endParaRPr>
            </a:p>
          </p:txBody>
        </p:sp>
        <p:sp>
          <p:nvSpPr>
            <p:cNvPr id="59" name="Oval 27"/>
            <p:cNvSpPr>
              <a:spLocks noChangeArrowheads="1"/>
            </p:cNvSpPr>
            <p:nvPr/>
          </p:nvSpPr>
          <p:spPr bwMode="auto">
            <a:xfrm>
              <a:off x="2397125" y="5427947"/>
              <a:ext cx="71438" cy="7143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 i="1">
                <a:cs typeface="Times New Roman" pitchFamily="18" charset="0"/>
              </a:endParaRPr>
            </a:p>
          </p:txBody>
        </p:sp>
        <p:sp>
          <p:nvSpPr>
            <p:cNvPr id="60" name="Oval 28"/>
            <p:cNvSpPr>
              <a:spLocks noChangeArrowheads="1"/>
            </p:cNvSpPr>
            <p:nvPr/>
          </p:nvSpPr>
          <p:spPr bwMode="auto">
            <a:xfrm>
              <a:off x="3822700" y="5337460"/>
              <a:ext cx="217488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 i="1">
                <a:cs typeface="Times New Roman" pitchFamily="18" charset="0"/>
              </a:endParaRPr>
            </a:p>
          </p:txBody>
        </p:sp>
        <p:sp>
          <p:nvSpPr>
            <p:cNvPr id="61" name="Line 29"/>
            <p:cNvSpPr>
              <a:spLocks noChangeShapeType="1"/>
            </p:cNvSpPr>
            <p:nvPr/>
          </p:nvSpPr>
          <p:spPr bwMode="auto">
            <a:xfrm>
              <a:off x="1058863" y="5446997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>
                <a:cs typeface="Times New Roman" pitchFamily="18" charset="0"/>
              </a:endParaRPr>
            </a:p>
          </p:txBody>
        </p:sp>
        <p:sp>
          <p:nvSpPr>
            <p:cNvPr id="62" name="Line 30"/>
            <p:cNvSpPr>
              <a:spLocks noChangeShapeType="1"/>
            </p:cNvSpPr>
            <p:nvPr/>
          </p:nvSpPr>
          <p:spPr bwMode="auto">
            <a:xfrm flipH="1" flipV="1">
              <a:off x="2592388" y="5446997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>
                <a:cs typeface="Times New Roman" pitchFamily="18" charset="0"/>
              </a:endParaRPr>
            </a:p>
          </p:txBody>
        </p:sp>
        <p:sp>
          <p:nvSpPr>
            <p:cNvPr id="63" name="Text Box 31"/>
            <p:cNvSpPr txBox="1">
              <a:spLocks noChangeArrowheads="1"/>
            </p:cNvSpPr>
            <p:nvPr/>
          </p:nvSpPr>
          <p:spPr bwMode="auto">
            <a:xfrm>
              <a:off x="473115" y="5261260"/>
              <a:ext cx="2872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ja-JP" sz="1800" i="1">
                  <a:ea typeface="MS PGothic" pitchFamily="34" charset="-128"/>
                  <a:cs typeface="Times New Roman" pitchFamily="18" charset="0"/>
                </a:rPr>
                <a:t>x</a:t>
              </a:r>
              <a:endParaRPr kumimoji="0" lang="en-US" altLang="ja-JP" sz="1800" i="1" baseline="-25000">
                <a:ea typeface="MS PGothic" pitchFamily="34" charset="-128"/>
                <a:cs typeface="Times New Roman" pitchFamily="18" charset="0"/>
              </a:endParaRPr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4086225" y="5250147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ja-JP" sz="1800" i="1">
                  <a:ea typeface="MS PGothic" pitchFamily="34" charset="-128"/>
                  <a:cs typeface="Times New Roman" pitchFamily="18" charset="0"/>
                </a:rPr>
                <a:t>y</a:t>
              </a:r>
              <a:endParaRPr kumimoji="0" lang="en-US" altLang="ja-JP" sz="1800" i="1" baseline="-25000">
                <a:ea typeface="MS PGothic" pitchFamily="34" charset="-128"/>
                <a:cs typeface="Times New Roman" pitchFamily="18" charset="0"/>
              </a:endParaRPr>
            </a:p>
          </p:txBody>
        </p:sp>
        <p:sp>
          <p:nvSpPr>
            <p:cNvPr id="65" name="Text Box 31"/>
            <p:cNvSpPr txBox="1">
              <a:spLocks noChangeArrowheads="1"/>
            </p:cNvSpPr>
            <p:nvPr/>
          </p:nvSpPr>
          <p:spPr bwMode="auto">
            <a:xfrm>
              <a:off x="4745038" y="3121804"/>
              <a:ext cx="41894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9pPr>
            </a:lstStyle>
            <a:p>
              <a:r>
                <a:rPr kumimoji="0" lang="en-US" altLang="ja-JP" sz="1800" smtClean="0">
                  <a:latin typeface="Tahoma" pitchFamily="34" charset="0"/>
                  <a:ea typeface="MS PGothic" pitchFamily="34" charset="-128"/>
                </a:rPr>
                <a:t>Store-and-forward, </a:t>
              </a:r>
              <a:r>
                <a:rPr lang="en-US" altLang="ja-JP" sz="2800" dirty="0">
                  <a:solidFill>
                    <a:srgbClr val="FF0000"/>
                  </a:solidFill>
                </a:rPr>
                <a:t>4</a:t>
              </a:r>
              <a:r>
                <a:rPr kumimoji="0" lang="en-US" altLang="ja-JP" sz="1800" dirty="0">
                  <a:latin typeface="Tahoma" pitchFamily="34" charset="0"/>
                  <a:ea typeface="MS PGothic" pitchFamily="34" charset="-128"/>
                </a:rPr>
                <a:t> steps</a:t>
              </a:r>
              <a:endParaRPr kumimoji="0" lang="en-US" altLang="ja-JP" sz="1800" baseline="-25000" dirty="0">
                <a:latin typeface="Tahoma" pitchFamily="34" charset="0"/>
                <a:ea typeface="MS PGothic" pitchFamily="34" charset="-128"/>
              </a:endParaRPr>
            </a:p>
          </p:txBody>
        </p:sp>
        <p:sp>
          <p:nvSpPr>
            <p:cNvPr id="66" name="Text Box 30"/>
            <p:cNvSpPr txBox="1">
              <a:spLocks noChangeArrowheads="1"/>
            </p:cNvSpPr>
            <p:nvPr/>
          </p:nvSpPr>
          <p:spPr bwMode="auto">
            <a:xfrm>
              <a:off x="4778375" y="5138028"/>
              <a:ext cx="408781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9pPr>
            </a:lstStyle>
            <a:p>
              <a:r>
                <a:rPr kumimoji="0" lang="en-US" altLang="ja-JP" sz="1800" smtClean="0">
                  <a:latin typeface="Tahoma" pitchFamily="34" charset="0"/>
                  <a:ea typeface="MS PGothic" pitchFamily="34" charset="-128"/>
                </a:rPr>
                <a:t>PNC, </a:t>
              </a:r>
              <a:r>
                <a:rPr lang="en-US" altLang="ja-JP" sz="2800" dirty="0">
                  <a:solidFill>
                    <a:srgbClr val="FF0000"/>
                  </a:solidFill>
                </a:rPr>
                <a:t>2</a:t>
              </a:r>
              <a:r>
                <a:rPr kumimoji="0" lang="en-US" altLang="ja-JP" sz="1800" dirty="0">
                  <a:latin typeface="Tahoma" pitchFamily="34" charset="0"/>
                  <a:ea typeface="MS PGothic" pitchFamily="34" charset="-128"/>
                </a:rPr>
                <a:t> s</a:t>
              </a:r>
              <a:r>
                <a:rPr kumimoji="0" lang="en-US" altLang="zh-TW" sz="1800" dirty="0">
                  <a:latin typeface="Tahoma" pitchFamily="34" charset="0"/>
                  <a:ea typeface="MS PGothic" pitchFamily="34" charset="-128"/>
                </a:rPr>
                <a:t>teps</a:t>
              </a:r>
              <a:endParaRPr kumimoji="0" lang="en-US" altLang="ja-JP" sz="1800" baseline="-25000" dirty="0">
                <a:latin typeface="Tahoma" pitchFamily="34" charset="0"/>
                <a:ea typeface="MS PGothic" pitchFamily="34" charset="-128"/>
              </a:endParaRPr>
            </a:p>
          </p:txBody>
        </p:sp>
        <p:sp>
          <p:nvSpPr>
            <p:cNvPr id="67" name="Text Box 32"/>
            <p:cNvSpPr txBox="1">
              <a:spLocks noChangeArrowheads="1"/>
            </p:cNvSpPr>
            <p:nvPr/>
          </p:nvSpPr>
          <p:spPr bwMode="auto">
            <a:xfrm>
              <a:off x="4770438" y="4138412"/>
              <a:ext cx="3530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9pPr>
            </a:lstStyle>
            <a:p>
              <a:r>
                <a:rPr kumimoji="0" lang="en-US" altLang="ja-JP" sz="1800" smtClean="0">
                  <a:latin typeface="Tahoma" pitchFamily="34" charset="0"/>
                  <a:ea typeface="MS PGothic" pitchFamily="34" charset="-128"/>
                </a:rPr>
                <a:t>NC, </a:t>
              </a:r>
              <a:r>
                <a:rPr lang="en-US" altLang="ja-JP" sz="2800" dirty="0">
                  <a:solidFill>
                    <a:srgbClr val="FF0000"/>
                  </a:solidFill>
                </a:rPr>
                <a:t>3</a:t>
              </a:r>
              <a:r>
                <a:rPr kumimoji="0" lang="en-US" altLang="ja-JP" sz="1800" dirty="0">
                  <a:latin typeface="Tahoma" pitchFamily="34" charset="0"/>
                  <a:ea typeface="MS PGothic" pitchFamily="34" charset="-128"/>
                </a:rPr>
                <a:t> s</a:t>
              </a:r>
              <a:r>
                <a:rPr kumimoji="0" lang="en-US" altLang="zh-TW" sz="1800" dirty="0">
                  <a:latin typeface="Tahoma" pitchFamily="34" charset="0"/>
                  <a:ea typeface="MS PGothic" pitchFamily="34" charset="-128"/>
                </a:rPr>
                <a:t>teps</a:t>
              </a:r>
              <a:endParaRPr kumimoji="0" lang="en-US" altLang="ja-JP" sz="1800" baseline="-25000" dirty="0">
                <a:latin typeface="Tahoma" pitchFamily="34" charset="0"/>
                <a:ea typeface="MS PGothic" pitchFamily="34" charset="-128"/>
              </a:endParaRPr>
            </a:p>
          </p:txBody>
        </p:sp>
        <p:sp>
          <p:nvSpPr>
            <p:cNvPr id="71" name="Text Box 39"/>
            <p:cNvSpPr txBox="1">
              <a:spLocks noChangeArrowheads="1"/>
            </p:cNvSpPr>
            <p:nvPr/>
          </p:nvSpPr>
          <p:spPr bwMode="auto">
            <a:xfrm>
              <a:off x="6300192" y="5121560"/>
              <a:ext cx="1331912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en-US" altLang="zh-CN" sz="1800" dirty="0">
                  <a:solidFill>
                    <a:srgbClr val="000099"/>
                  </a:solidFill>
                  <a:latin typeface="Tahoma" pitchFamily="34" charset="0"/>
                  <a:ea typeface="MS PGothic" pitchFamily="34" charset="-128"/>
                </a:rPr>
                <a:t>Decoding not easy</a:t>
              </a:r>
              <a:endParaRPr kumimoji="0" lang="en-US" altLang="zh-TW" sz="1800" dirty="0">
                <a:solidFill>
                  <a:srgbClr val="000099"/>
                </a:solidFill>
                <a:latin typeface="Tahoma" pitchFamily="34" charset="0"/>
                <a:ea typeface="MS PGothic" pitchFamily="34" charset="-128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31540" y="404664"/>
            <a:ext cx="4380322" cy="1384995"/>
            <a:chOff x="4587739" y="1554423"/>
            <a:chExt cx="4380322" cy="1384995"/>
          </a:xfrm>
          <a:solidFill>
            <a:schemeClr val="bg1"/>
          </a:solidFill>
        </p:grpSpPr>
        <p:sp>
          <p:nvSpPr>
            <p:cNvPr id="75" name="Text Box 21"/>
            <p:cNvSpPr txBox="1">
              <a:spLocks noChangeArrowheads="1"/>
            </p:cNvSpPr>
            <p:nvPr/>
          </p:nvSpPr>
          <p:spPr bwMode="auto">
            <a:xfrm>
              <a:off x="4587739" y="1554423"/>
              <a:ext cx="3816350" cy="13849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9pPr>
            </a:lstStyle>
            <a:p>
              <a:pPr eaLnBrk="1" hangingPunct="1"/>
              <a:endParaRPr lang="en-US" altLang="zh-CN" sz="2800" b="1" dirty="0" smtClean="0">
                <a:solidFill>
                  <a:srgbClr val="996600"/>
                </a:solidFill>
                <a:ea typeface="SimSun" pitchFamily="2" charset="-122"/>
              </a:endParaRPr>
            </a:p>
            <a:p>
              <a:pPr eaLnBrk="1" hangingPunct="1"/>
              <a:r>
                <a:rPr lang="zh-CN" altLang="en-US" sz="2800" b="1" dirty="0" smtClean="0">
                  <a:solidFill>
                    <a:srgbClr val="996600"/>
                  </a:solidFill>
                  <a:ea typeface="SimSun" pitchFamily="2" charset="-122"/>
                </a:rPr>
                <a:t>清</a:t>
              </a:r>
              <a:r>
                <a:rPr lang="zh-CN" altLang="en-US" sz="2800" b="1" dirty="0">
                  <a:solidFill>
                    <a:srgbClr val="996600"/>
                  </a:solidFill>
                  <a:ea typeface="SimSun" pitchFamily="2" charset="-122"/>
                </a:rPr>
                <a:t>明</a:t>
              </a:r>
              <a:r>
                <a:rPr lang="zh-CN" altLang="en-US" sz="2800" b="1">
                  <a:solidFill>
                    <a:srgbClr val="996600"/>
                  </a:solidFill>
                  <a:ea typeface="SimSun" pitchFamily="2" charset="-122"/>
                </a:rPr>
                <a:t>雨</a:t>
              </a:r>
              <a:r>
                <a:rPr lang="zh-CN" altLang="en-US" sz="2800" b="1" smtClean="0">
                  <a:solidFill>
                    <a:srgbClr val="996600"/>
                  </a:solidFill>
                  <a:ea typeface="SimSun" pitchFamily="2" charset="-122"/>
                </a:rPr>
                <a:t>纷，路</a:t>
              </a:r>
              <a:r>
                <a:rPr lang="zh-CN" altLang="en-US" sz="2800" b="1" dirty="0">
                  <a:solidFill>
                    <a:srgbClr val="996600"/>
                  </a:solidFill>
                  <a:ea typeface="SimSun" pitchFamily="2" charset="-122"/>
                </a:rPr>
                <a:t>人断魂。</a:t>
              </a:r>
            </a:p>
            <a:p>
              <a:pPr eaLnBrk="1" hangingPunct="1"/>
              <a:r>
                <a:rPr lang="zh-CN" altLang="en-US" sz="2800" b="1" dirty="0">
                  <a:solidFill>
                    <a:srgbClr val="996600"/>
                  </a:solidFill>
                  <a:ea typeface="SimSun" pitchFamily="2" charset="-122"/>
                </a:rPr>
                <a:t>酒家何处？指杏花村。</a:t>
              </a:r>
            </a:p>
          </p:txBody>
        </p:sp>
        <p:sp>
          <p:nvSpPr>
            <p:cNvPr id="74" name="Text Box 29"/>
            <p:cNvSpPr txBox="1">
              <a:spLocks noChangeArrowheads="1"/>
            </p:cNvSpPr>
            <p:nvPr/>
          </p:nvSpPr>
          <p:spPr bwMode="auto">
            <a:xfrm>
              <a:off x="8152135" y="2172383"/>
              <a:ext cx="815926" cy="5232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 dirty="0" smtClean="0">
                  <a:solidFill>
                    <a:srgbClr val="FF0000"/>
                  </a:solidFill>
                </a:rPr>
                <a:t>4</a:t>
              </a:r>
              <a:r>
                <a:rPr lang="zh-CN" altLang="en-US" sz="2800" dirty="0">
                  <a:solidFill>
                    <a:srgbClr val="FF0000"/>
                  </a:solidFill>
                  <a:ea typeface="SimSun" pitchFamily="2" charset="-122"/>
                </a:rPr>
                <a:t>言</a:t>
              </a:r>
              <a:endParaRPr lang="en-US" altLang="zh-TW" sz="2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 bwMode="auto">
          <a:xfrm>
            <a:off x="4247964" y="1520788"/>
            <a:ext cx="2542704" cy="17420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49762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6FAB709F-1C87-4A00-B494-FA69556008C7}" type="datetime1">
              <a:rPr kumimoji="0" lang="zh-TW" altLang="en-US" sz="1200" smtClean="0">
                <a:latin typeface="Garamond" pitchFamily="18" charset="0"/>
              </a:rPr>
              <a:pPr eaLnBrk="1" hangingPunct="1"/>
              <a:t>2013/9/3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604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689E80AA-C4A9-42FD-A5AE-8F7125C34C01}" type="slidenum">
              <a:rPr kumimoji="0" lang="en-US" altLang="zh-TW" sz="1200" smtClean="0">
                <a:latin typeface="Garamond" pitchFamily="18" charset="0"/>
              </a:rPr>
              <a:pPr eaLnBrk="1" hangingPunct="1"/>
              <a:t>73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43" name="Oval 5"/>
          <p:cNvSpPr>
            <a:spLocks noChangeArrowheads="1"/>
          </p:cNvSpPr>
          <p:nvPr/>
        </p:nvSpPr>
        <p:spPr bwMode="auto">
          <a:xfrm>
            <a:off x="823913" y="3341972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44" name="Oval 6"/>
          <p:cNvSpPr>
            <a:spLocks noChangeArrowheads="1"/>
          </p:cNvSpPr>
          <p:nvPr/>
        </p:nvSpPr>
        <p:spPr bwMode="auto">
          <a:xfrm>
            <a:off x="2297113" y="3299110"/>
            <a:ext cx="246062" cy="271462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45" name="Oval 7"/>
          <p:cNvSpPr>
            <a:spLocks noChangeArrowheads="1"/>
          </p:cNvSpPr>
          <p:nvPr/>
        </p:nvSpPr>
        <p:spPr bwMode="auto">
          <a:xfrm>
            <a:off x="3832225" y="3341972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1052513" y="345151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47" name="Line 9"/>
          <p:cNvSpPr>
            <a:spLocks noChangeShapeType="1"/>
          </p:cNvSpPr>
          <p:nvPr/>
        </p:nvSpPr>
        <p:spPr bwMode="auto">
          <a:xfrm flipH="1" flipV="1">
            <a:off x="2601913" y="345151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419140" y="3432460"/>
            <a:ext cx="287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x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4095750" y="3421347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y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50" name="Oval 12"/>
          <p:cNvSpPr>
            <a:spLocks noChangeArrowheads="1"/>
          </p:cNvSpPr>
          <p:nvPr/>
        </p:nvSpPr>
        <p:spPr bwMode="auto">
          <a:xfrm>
            <a:off x="833438" y="4335747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51" name="Oval 13"/>
          <p:cNvSpPr>
            <a:spLocks noChangeArrowheads="1"/>
          </p:cNvSpPr>
          <p:nvPr/>
        </p:nvSpPr>
        <p:spPr bwMode="auto">
          <a:xfrm>
            <a:off x="3841750" y="4335747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52" name="Line 14"/>
          <p:cNvSpPr>
            <a:spLocks noChangeShapeType="1"/>
          </p:cNvSpPr>
          <p:nvPr/>
        </p:nvSpPr>
        <p:spPr bwMode="auto">
          <a:xfrm>
            <a:off x="1062038" y="4445285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53" name="Line 15"/>
          <p:cNvSpPr>
            <a:spLocks noChangeShapeType="1"/>
          </p:cNvSpPr>
          <p:nvPr/>
        </p:nvSpPr>
        <p:spPr bwMode="auto">
          <a:xfrm flipH="1" flipV="1">
            <a:off x="2611438" y="4445285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428665" y="4426235"/>
            <a:ext cx="287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x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55" name="Text Box 17"/>
          <p:cNvSpPr txBox="1">
            <a:spLocks noChangeArrowheads="1"/>
          </p:cNvSpPr>
          <p:nvPr/>
        </p:nvSpPr>
        <p:spPr bwMode="auto">
          <a:xfrm>
            <a:off x="4105275" y="4415122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y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56" name="Oval 18"/>
          <p:cNvSpPr>
            <a:spLocks noChangeArrowheads="1"/>
          </p:cNvSpPr>
          <p:nvPr/>
        </p:nvSpPr>
        <p:spPr bwMode="auto">
          <a:xfrm>
            <a:off x="2303463" y="4305585"/>
            <a:ext cx="246062" cy="271462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grpSp>
        <p:nvGrpSpPr>
          <p:cNvPr id="57" name="Group 19"/>
          <p:cNvGrpSpPr>
            <a:grpSpLocks/>
          </p:cNvGrpSpPr>
          <p:nvPr/>
        </p:nvGrpSpPr>
        <p:grpSpPr bwMode="auto">
          <a:xfrm>
            <a:off x="2339975" y="2746660"/>
            <a:ext cx="161925" cy="576262"/>
            <a:chOff x="1485" y="1043"/>
            <a:chExt cx="226" cy="363"/>
          </a:xfrm>
        </p:grpSpPr>
        <p:sp>
          <p:nvSpPr>
            <p:cNvPr id="68" name="Line 20"/>
            <p:cNvSpPr>
              <a:spLocks noChangeShapeType="1"/>
            </p:cNvSpPr>
            <p:nvPr/>
          </p:nvSpPr>
          <p:spPr bwMode="auto">
            <a:xfrm flipV="1">
              <a:off x="1599" y="1043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>
                <a:cs typeface="Times New Roman" pitchFamily="18" charset="0"/>
              </a:endParaRPr>
            </a:p>
          </p:txBody>
        </p:sp>
        <p:sp>
          <p:nvSpPr>
            <p:cNvPr id="69" name="Line 21"/>
            <p:cNvSpPr>
              <a:spLocks noChangeShapeType="1"/>
            </p:cNvSpPr>
            <p:nvPr/>
          </p:nvSpPr>
          <p:spPr bwMode="auto">
            <a:xfrm>
              <a:off x="1485" y="1049"/>
              <a:ext cx="113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>
                <a:cs typeface="Times New Roman" pitchFamily="18" charset="0"/>
              </a:endParaRPr>
            </a:p>
          </p:txBody>
        </p:sp>
        <p:sp>
          <p:nvSpPr>
            <p:cNvPr id="70" name="Line 22"/>
            <p:cNvSpPr>
              <a:spLocks noChangeShapeType="1"/>
            </p:cNvSpPr>
            <p:nvPr/>
          </p:nvSpPr>
          <p:spPr bwMode="auto">
            <a:xfrm flipH="1">
              <a:off x="1598" y="1049"/>
              <a:ext cx="113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>
                <a:cs typeface="Times New Roman" pitchFamily="18" charset="0"/>
              </a:endParaRPr>
            </a:p>
          </p:txBody>
        </p:sp>
      </p:grpSp>
      <p:sp>
        <p:nvSpPr>
          <p:cNvPr id="58" name="Oval 26"/>
          <p:cNvSpPr>
            <a:spLocks noChangeArrowheads="1"/>
          </p:cNvSpPr>
          <p:nvPr/>
        </p:nvSpPr>
        <p:spPr bwMode="auto">
          <a:xfrm>
            <a:off x="830263" y="5337460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59" name="Oval 27"/>
          <p:cNvSpPr>
            <a:spLocks noChangeArrowheads="1"/>
          </p:cNvSpPr>
          <p:nvPr/>
        </p:nvSpPr>
        <p:spPr bwMode="auto">
          <a:xfrm>
            <a:off x="2397125" y="5427947"/>
            <a:ext cx="71438" cy="71438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60" name="Oval 28"/>
          <p:cNvSpPr>
            <a:spLocks noChangeArrowheads="1"/>
          </p:cNvSpPr>
          <p:nvPr/>
        </p:nvSpPr>
        <p:spPr bwMode="auto">
          <a:xfrm>
            <a:off x="3822700" y="5337460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61" name="Line 29"/>
          <p:cNvSpPr>
            <a:spLocks noChangeShapeType="1"/>
          </p:cNvSpPr>
          <p:nvPr/>
        </p:nvSpPr>
        <p:spPr bwMode="auto">
          <a:xfrm>
            <a:off x="1058863" y="5446997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62" name="Line 30"/>
          <p:cNvSpPr>
            <a:spLocks noChangeShapeType="1"/>
          </p:cNvSpPr>
          <p:nvPr/>
        </p:nvSpPr>
        <p:spPr bwMode="auto">
          <a:xfrm flipH="1" flipV="1">
            <a:off x="2592388" y="5446997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473115" y="5261260"/>
            <a:ext cx="287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x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64" name="Text Box 32"/>
          <p:cNvSpPr txBox="1">
            <a:spLocks noChangeArrowheads="1"/>
          </p:cNvSpPr>
          <p:nvPr/>
        </p:nvSpPr>
        <p:spPr bwMode="auto">
          <a:xfrm>
            <a:off x="4086225" y="5250147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y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pic>
        <p:nvPicPr>
          <p:cNvPr id="40" name="Picture 2" descr="D:\Users\bobli\Documents\Network Coding\NC talks &amp; Abstracts\MuTongYaoZhiXingHuaChu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904" y="8620"/>
            <a:ext cx="3812096" cy="285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41"/>
          <p:cNvGrpSpPr/>
          <p:nvPr/>
        </p:nvGrpSpPr>
        <p:grpSpPr>
          <a:xfrm>
            <a:off x="431540" y="404664"/>
            <a:ext cx="4380322" cy="1384995"/>
            <a:chOff x="4587739" y="1554423"/>
            <a:chExt cx="4380322" cy="1384995"/>
          </a:xfrm>
          <a:solidFill>
            <a:schemeClr val="bg1"/>
          </a:solidFill>
        </p:grpSpPr>
        <p:sp>
          <p:nvSpPr>
            <p:cNvPr id="72" name="Text Box 21"/>
            <p:cNvSpPr txBox="1">
              <a:spLocks noChangeArrowheads="1"/>
            </p:cNvSpPr>
            <p:nvPr/>
          </p:nvSpPr>
          <p:spPr bwMode="auto">
            <a:xfrm>
              <a:off x="4587739" y="1554423"/>
              <a:ext cx="3816350" cy="13849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9pPr>
            </a:lstStyle>
            <a:p>
              <a:pPr eaLnBrk="1" hangingPunct="1"/>
              <a:endParaRPr lang="en-US" altLang="zh-CN" sz="2800" b="1" dirty="0" smtClean="0">
                <a:solidFill>
                  <a:srgbClr val="996600"/>
                </a:solidFill>
                <a:ea typeface="SimSun" pitchFamily="2" charset="-122"/>
              </a:endParaRPr>
            </a:p>
            <a:p>
              <a:pPr eaLnBrk="1" hangingPunct="1"/>
              <a:r>
                <a:rPr lang="zh-CN" altLang="en-US" sz="2800" b="1" dirty="0" smtClean="0">
                  <a:solidFill>
                    <a:srgbClr val="996600"/>
                  </a:solidFill>
                  <a:ea typeface="SimSun" pitchFamily="2" charset="-122"/>
                </a:rPr>
                <a:t>清</a:t>
              </a:r>
              <a:r>
                <a:rPr lang="zh-CN" altLang="en-US" sz="2800" b="1" dirty="0">
                  <a:solidFill>
                    <a:srgbClr val="996600"/>
                  </a:solidFill>
                  <a:ea typeface="SimSun" pitchFamily="2" charset="-122"/>
                </a:rPr>
                <a:t>明</a:t>
              </a:r>
              <a:r>
                <a:rPr lang="zh-CN" altLang="en-US" sz="2800" b="1">
                  <a:solidFill>
                    <a:srgbClr val="996600"/>
                  </a:solidFill>
                  <a:ea typeface="SimSun" pitchFamily="2" charset="-122"/>
                </a:rPr>
                <a:t>雨</a:t>
              </a:r>
              <a:r>
                <a:rPr lang="zh-CN" altLang="en-US" sz="2800" b="1" smtClean="0">
                  <a:solidFill>
                    <a:srgbClr val="996600"/>
                  </a:solidFill>
                  <a:ea typeface="SimSun" pitchFamily="2" charset="-122"/>
                </a:rPr>
                <a:t>纷，路</a:t>
              </a:r>
              <a:r>
                <a:rPr lang="zh-CN" altLang="en-US" sz="2800" b="1" dirty="0">
                  <a:solidFill>
                    <a:srgbClr val="996600"/>
                  </a:solidFill>
                  <a:ea typeface="SimSun" pitchFamily="2" charset="-122"/>
                </a:rPr>
                <a:t>人断魂。</a:t>
              </a:r>
            </a:p>
            <a:p>
              <a:pPr eaLnBrk="1" hangingPunct="1"/>
              <a:r>
                <a:rPr lang="zh-CN" altLang="en-US" sz="2800" b="1" dirty="0">
                  <a:solidFill>
                    <a:srgbClr val="996600"/>
                  </a:solidFill>
                  <a:ea typeface="SimSun" pitchFamily="2" charset="-122"/>
                </a:rPr>
                <a:t>酒家何处？指杏花村。</a:t>
              </a:r>
            </a:p>
          </p:txBody>
        </p:sp>
        <p:sp>
          <p:nvSpPr>
            <p:cNvPr id="73" name="Text Box 29"/>
            <p:cNvSpPr txBox="1">
              <a:spLocks noChangeArrowheads="1"/>
            </p:cNvSpPr>
            <p:nvPr/>
          </p:nvSpPr>
          <p:spPr bwMode="auto">
            <a:xfrm>
              <a:off x="8152135" y="2172383"/>
              <a:ext cx="815926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 dirty="0" smtClean="0">
                  <a:solidFill>
                    <a:srgbClr val="FF0000"/>
                  </a:solidFill>
                </a:rPr>
                <a:t>4</a:t>
              </a:r>
              <a:r>
                <a:rPr lang="zh-CN" altLang="en-US" sz="2800" dirty="0" smtClean="0">
                  <a:ea typeface="SimSun" pitchFamily="2" charset="-122"/>
                </a:rPr>
                <a:t>言</a:t>
              </a:r>
              <a:endParaRPr lang="en-US" altLang="zh-CN" sz="2800" dirty="0" smtClean="0">
                <a:ea typeface="SimSun" pitchFamily="2" charset="-122"/>
              </a:endParaRPr>
            </a:p>
            <a:p>
              <a:pPr eaLnBrk="1" hangingPunct="1">
                <a:spcBef>
                  <a:spcPct val="50000"/>
                </a:spcBef>
              </a:pPr>
              <a:endParaRPr lang="en-US" altLang="zh-TW" sz="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4" name="Text Box 31"/>
          <p:cNvSpPr txBox="1">
            <a:spLocks noChangeArrowheads="1"/>
          </p:cNvSpPr>
          <p:nvPr/>
        </p:nvSpPr>
        <p:spPr bwMode="auto">
          <a:xfrm>
            <a:off x="4745038" y="3121804"/>
            <a:ext cx="4189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r>
              <a:rPr kumimoji="0" lang="en-US" altLang="ja-JP" sz="1800" smtClean="0">
                <a:latin typeface="Tahoma" pitchFamily="34" charset="0"/>
                <a:ea typeface="MS PGothic" pitchFamily="34" charset="-128"/>
              </a:rPr>
              <a:t>Store-and-forward, </a:t>
            </a:r>
            <a:r>
              <a:rPr lang="en-US" altLang="ja-JP" sz="2800" dirty="0">
                <a:solidFill>
                  <a:srgbClr val="FF0000"/>
                </a:solidFill>
              </a:rPr>
              <a:t>4</a:t>
            </a:r>
            <a:r>
              <a:rPr kumimoji="0" lang="en-US" altLang="ja-JP" sz="1800" dirty="0">
                <a:latin typeface="Tahoma" pitchFamily="34" charset="0"/>
                <a:ea typeface="MS PGothic" pitchFamily="34" charset="-128"/>
              </a:rPr>
              <a:t> steps</a:t>
            </a:r>
            <a:endParaRPr kumimoji="0" lang="en-US" altLang="ja-JP" sz="1800" baseline="-25000" dirty="0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75" name="Text Box 30"/>
          <p:cNvSpPr txBox="1">
            <a:spLocks noChangeArrowheads="1"/>
          </p:cNvSpPr>
          <p:nvPr/>
        </p:nvSpPr>
        <p:spPr bwMode="auto">
          <a:xfrm>
            <a:off x="4778375" y="5138028"/>
            <a:ext cx="40878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r>
              <a:rPr kumimoji="0" lang="en-US" altLang="ja-JP" sz="1800" smtClean="0">
                <a:latin typeface="Tahoma" pitchFamily="34" charset="0"/>
                <a:ea typeface="MS PGothic" pitchFamily="34" charset="-128"/>
              </a:rPr>
              <a:t>PNC, </a:t>
            </a:r>
            <a:r>
              <a:rPr lang="en-US" altLang="ja-JP" sz="2800" dirty="0">
                <a:solidFill>
                  <a:srgbClr val="FF0000"/>
                </a:solidFill>
              </a:rPr>
              <a:t>2</a:t>
            </a:r>
            <a:r>
              <a:rPr kumimoji="0" lang="en-US" altLang="ja-JP" sz="1800" dirty="0">
                <a:latin typeface="Tahoma" pitchFamily="34" charset="0"/>
                <a:ea typeface="MS PGothic" pitchFamily="34" charset="-128"/>
              </a:rPr>
              <a:t> s</a:t>
            </a:r>
            <a:r>
              <a:rPr kumimoji="0" lang="en-US" altLang="zh-TW" sz="1800" dirty="0">
                <a:latin typeface="Tahoma" pitchFamily="34" charset="0"/>
                <a:ea typeface="MS PGothic" pitchFamily="34" charset="-128"/>
              </a:rPr>
              <a:t>teps</a:t>
            </a:r>
            <a:endParaRPr kumimoji="0" lang="en-US" altLang="ja-JP" sz="1800" baseline="-25000" dirty="0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76" name="Text Box 32"/>
          <p:cNvSpPr txBox="1">
            <a:spLocks noChangeArrowheads="1"/>
          </p:cNvSpPr>
          <p:nvPr/>
        </p:nvSpPr>
        <p:spPr bwMode="auto">
          <a:xfrm>
            <a:off x="4770438" y="4138412"/>
            <a:ext cx="353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r>
              <a:rPr kumimoji="0" lang="en-US" altLang="ja-JP" sz="1800" smtClean="0">
                <a:latin typeface="Tahoma" pitchFamily="34" charset="0"/>
                <a:ea typeface="MS PGothic" pitchFamily="34" charset="-128"/>
              </a:rPr>
              <a:t>NC, </a:t>
            </a:r>
            <a:r>
              <a:rPr lang="en-US" altLang="ja-JP" sz="2800" dirty="0">
                <a:solidFill>
                  <a:srgbClr val="FF0000"/>
                </a:solidFill>
              </a:rPr>
              <a:t>3</a:t>
            </a:r>
            <a:r>
              <a:rPr kumimoji="0" lang="en-US" altLang="ja-JP" sz="1800" dirty="0">
                <a:latin typeface="Tahoma" pitchFamily="34" charset="0"/>
                <a:ea typeface="MS PGothic" pitchFamily="34" charset="-128"/>
              </a:rPr>
              <a:t> s</a:t>
            </a:r>
            <a:r>
              <a:rPr kumimoji="0" lang="en-US" altLang="zh-TW" sz="1800" dirty="0">
                <a:latin typeface="Tahoma" pitchFamily="34" charset="0"/>
                <a:ea typeface="MS PGothic" pitchFamily="34" charset="-128"/>
              </a:rPr>
              <a:t>teps</a:t>
            </a:r>
            <a:endParaRPr kumimoji="0" lang="en-US" altLang="ja-JP" sz="1800" baseline="-25000" dirty="0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77" name="Text Box 39"/>
          <p:cNvSpPr txBox="1">
            <a:spLocks noChangeArrowheads="1"/>
          </p:cNvSpPr>
          <p:nvPr/>
        </p:nvSpPr>
        <p:spPr bwMode="auto">
          <a:xfrm>
            <a:off x="6300192" y="5121560"/>
            <a:ext cx="13319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n-US" altLang="zh-CN" sz="1800" dirty="0">
                <a:solidFill>
                  <a:srgbClr val="000099"/>
                </a:solidFill>
                <a:latin typeface="Tahoma" pitchFamily="34" charset="0"/>
                <a:ea typeface="MS PGothic" pitchFamily="34" charset="-128"/>
              </a:rPr>
              <a:t>Decoding not easy</a:t>
            </a:r>
            <a:endParaRPr kumimoji="0" lang="en-US" altLang="zh-TW" sz="1800" dirty="0">
              <a:solidFill>
                <a:srgbClr val="000099"/>
              </a:solidFill>
              <a:latin typeface="Tahoma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7272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0.00312 0.3136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6FAB709F-1C87-4A00-B494-FA69556008C7}" type="datetime1">
              <a:rPr kumimoji="0" lang="zh-TW" altLang="en-US" sz="1200" smtClean="0">
                <a:latin typeface="Garamond" pitchFamily="18" charset="0"/>
              </a:rPr>
              <a:pPr eaLnBrk="1" hangingPunct="1"/>
              <a:t>2013/9/3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604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689E80AA-C4A9-42FD-A5AE-8F7125C34C01}" type="slidenum">
              <a:rPr kumimoji="0" lang="en-US" altLang="zh-TW" sz="1200" smtClean="0">
                <a:latin typeface="Garamond" pitchFamily="18" charset="0"/>
              </a:rPr>
              <a:pPr eaLnBrk="1" hangingPunct="1"/>
              <a:t>74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43" name="Oval 5"/>
          <p:cNvSpPr>
            <a:spLocks noChangeArrowheads="1"/>
          </p:cNvSpPr>
          <p:nvPr/>
        </p:nvSpPr>
        <p:spPr bwMode="auto">
          <a:xfrm>
            <a:off x="823913" y="3341972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44" name="Oval 6"/>
          <p:cNvSpPr>
            <a:spLocks noChangeArrowheads="1"/>
          </p:cNvSpPr>
          <p:nvPr/>
        </p:nvSpPr>
        <p:spPr bwMode="auto">
          <a:xfrm>
            <a:off x="2297113" y="3299110"/>
            <a:ext cx="246062" cy="271462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45" name="Oval 7"/>
          <p:cNvSpPr>
            <a:spLocks noChangeArrowheads="1"/>
          </p:cNvSpPr>
          <p:nvPr/>
        </p:nvSpPr>
        <p:spPr bwMode="auto">
          <a:xfrm>
            <a:off x="3832225" y="3341972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1052513" y="345151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47" name="Line 9"/>
          <p:cNvSpPr>
            <a:spLocks noChangeShapeType="1"/>
          </p:cNvSpPr>
          <p:nvPr/>
        </p:nvSpPr>
        <p:spPr bwMode="auto">
          <a:xfrm flipH="1" flipV="1">
            <a:off x="2601913" y="345151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419140" y="3432460"/>
            <a:ext cx="287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x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4095750" y="3421347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y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50" name="Oval 12"/>
          <p:cNvSpPr>
            <a:spLocks noChangeArrowheads="1"/>
          </p:cNvSpPr>
          <p:nvPr/>
        </p:nvSpPr>
        <p:spPr bwMode="auto">
          <a:xfrm>
            <a:off x="833438" y="4335747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51" name="Oval 13"/>
          <p:cNvSpPr>
            <a:spLocks noChangeArrowheads="1"/>
          </p:cNvSpPr>
          <p:nvPr/>
        </p:nvSpPr>
        <p:spPr bwMode="auto">
          <a:xfrm>
            <a:off x="3841750" y="4335747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52" name="Line 14"/>
          <p:cNvSpPr>
            <a:spLocks noChangeShapeType="1"/>
          </p:cNvSpPr>
          <p:nvPr/>
        </p:nvSpPr>
        <p:spPr bwMode="auto">
          <a:xfrm>
            <a:off x="1062038" y="4445285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53" name="Line 15"/>
          <p:cNvSpPr>
            <a:spLocks noChangeShapeType="1"/>
          </p:cNvSpPr>
          <p:nvPr/>
        </p:nvSpPr>
        <p:spPr bwMode="auto">
          <a:xfrm flipH="1" flipV="1">
            <a:off x="2611438" y="4445285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428665" y="4426235"/>
            <a:ext cx="287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x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55" name="Text Box 17"/>
          <p:cNvSpPr txBox="1">
            <a:spLocks noChangeArrowheads="1"/>
          </p:cNvSpPr>
          <p:nvPr/>
        </p:nvSpPr>
        <p:spPr bwMode="auto">
          <a:xfrm>
            <a:off x="4105275" y="4415122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y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56" name="Oval 18"/>
          <p:cNvSpPr>
            <a:spLocks noChangeArrowheads="1"/>
          </p:cNvSpPr>
          <p:nvPr/>
        </p:nvSpPr>
        <p:spPr bwMode="auto">
          <a:xfrm>
            <a:off x="2303463" y="4305585"/>
            <a:ext cx="246062" cy="271462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grpSp>
        <p:nvGrpSpPr>
          <p:cNvPr id="57" name="Group 19"/>
          <p:cNvGrpSpPr>
            <a:grpSpLocks/>
          </p:cNvGrpSpPr>
          <p:nvPr/>
        </p:nvGrpSpPr>
        <p:grpSpPr bwMode="auto">
          <a:xfrm>
            <a:off x="2339975" y="2746660"/>
            <a:ext cx="161925" cy="576262"/>
            <a:chOff x="1485" y="1043"/>
            <a:chExt cx="226" cy="363"/>
          </a:xfrm>
        </p:grpSpPr>
        <p:sp>
          <p:nvSpPr>
            <p:cNvPr id="68" name="Line 20"/>
            <p:cNvSpPr>
              <a:spLocks noChangeShapeType="1"/>
            </p:cNvSpPr>
            <p:nvPr/>
          </p:nvSpPr>
          <p:spPr bwMode="auto">
            <a:xfrm flipV="1">
              <a:off x="1599" y="1043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>
                <a:cs typeface="Times New Roman" pitchFamily="18" charset="0"/>
              </a:endParaRPr>
            </a:p>
          </p:txBody>
        </p:sp>
        <p:sp>
          <p:nvSpPr>
            <p:cNvPr id="69" name="Line 21"/>
            <p:cNvSpPr>
              <a:spLocks noChangeShapeType="1"/>
            </p:cNvSpPr>
            <p:nvPr/>
          </p:nvSpPr>
          <p:spPr bwMode="auto">
            <a:xfrm>
              <a:off x="1485" y="1049"/>
              <a:ext cx="113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>
                <a:cs typeface="Times New Roman" pitchFamily="18" charset="0"/>
              </a:endParaRPr>
            </a:p>
          </p:txBody>
        </p:sp>
        <p:sp>
          <p:nvSpPr>
            <p:cNvPr id="70" name="Line 22"/>
            <p:cNvSpPr>
              <a:spLocks noChangeShapeType="1"/>
            </p:cNvSpPr>
            <p:nvPr/>
          </p:nvSpPr>
          <p:spPr bwMode="auto">
            <a:xfrm flipH="1">
              <a:off x="1598" y="1049"/>
              <a:ext cx="113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>
                <a:cs typeface="Times New Roman" pitchFamily="18" charset="0"/>
              </a:endParaRPr>
            </a:p>
          </p:txBody>
        </p:sp>
      </p:grpSp>
      <p:sp>
        <p:nvSpPr>
          <p:cNvPr id="58" name="Oval 26"/>
          <p:cNvSpPr>
            <a:spLocks noChangeArrowheads="1"/>
          </p:cNvSpPr>
          <p:nvPr/>
        </p:nvSpPr>
        <p:spPr bwMode="auto">
          <a:xfrm>
            <a:off x="830263" y="5337460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59" name="Oval 27"/>
          <p:cNvSpPr>
            <a:spLocks noChangeArrowheads="1"/>
          </p:cNvSpPr>
          <p:nvPr/>
        </p:nvSpPr>
        <p:spPr bwMode="auto">
          <a:xfrm>
            <a:off x="2397125" y="5427947"/>
            <a:ext cx="71438" cy="71438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60" name="Oval 28"/>
          <p:cNvSpPr>
            <a:spLocks noChangeArrowheads="1"/>
          </p:cNvSpPr>
          <p:nvPr/>
        </p:nvSpPr>
        <p:spPr bwMode="auto">
          <a:xfrm>
            <a:off x="3822700" y="5337460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61" name="Line 29"/>
          <p:cNvSpPr>
            <a:spLocks noChangeShapeType="1"/>
          </p:cNvSpPr>
          <p:nvPr/>
        </p:nvSpPr>
        <p:spPr bwMode="auto">
          <a:xfrm>
            <a:off x="1058863" y="5446997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62" name="Line 30"/>
          <p:cNvSpPr>
            <a:spLocks noChangeShapeType="1"/>
          </p:cNvSpPr>
          <p:nvPr/>
        </p:nvSpPr>
        <p:spPr bwMode="auto">
          <a:xfrm flipH="1" flipV="1">
            <a:off x="2592388" y="5446997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473115" y="5261260"/>
            <a:ext cx="287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x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64" name="Text Box 32"/>
          <p:cNvSpPr txBox="1">
            <a:spLocks noChangeArrowheads="1"/>
          </p:cNvSpPr>
          <p:nvPr/>
        </p:nvSpPr>
        <p:spPr bwMode="auto">
          <a:xfrm>
            <a:off x="4086225" y="5250147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y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>
            <a:off x="395536" y="3959014"/>
            <a:ext cx="4212468" cy="946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666633"/>
                </a:solidFill>
                <a:ea typeface="SimSun" pitchFamily="2" charset="-122"/>
              </a:rPr>
              <a:t>清</a:t>
            </a:r>
            <a:r>
              <a:rPr lang="zh-CN" altLang="en-US" sz="2800" b="1">
                <a:solidFill>
                  <a:srgbClr val="666633"/>
                </a:solidFill>
                <a:ea typeface="SimSun" pitchFamily="2" charset="-122"/>
              </a:rPr>
              <a:t>明</a:t>
            </a:r>
            <a:r>
              <a:rPr lang="zh-CN" altLang="en-US" sz="2800" b="1" smtClean="0">
                <a:solidFill>
                  <a:srgbClr val="666633"/>
                </a:solidFill>
                <a:ea typeface="SimSun" pitchFamily="2" charset="-122"/>
              </a:rPr>
              <a:t>雨，人</a:t>
            </a:r>
            <a:r>
              <a:rPr lang="zh-CN" altLang="en-US" sz="2800" b="1" dirty="0">
                <a:solidFill>
                  <a:srgbClr val="666633"/>
                </a:solidFill>
                <a:ea typeface="SimSun" pitchFamily="2" charset="-122"/>
              </a:rPr>
              <a:t>断魂。</a:t>
            </a:r>
          </a:p>
          <a:p>
            <a:pPr eaLnBrk="1" hangingPunct="1"/>
            <a:r>
              <a:rPr lang="zh-CN" altLang="en-US" sz="2800" b="1" dirty="0">
                <a:solidFill>
                  <a:srgbClr val="666633"/>
                </a:solidFill>
                <a:ea typeface="SimSun" pitchFamily="2" charset="-122"/>
              </a:rPr>
              <a:t>酒何处？杏花村。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95536" y="2528900"/>
            <a:ext cx="4380322" cy="2196244"/>
            <a:chOff x="4587739" y="1499258"/>
            <a:chExt cx="4380322" cy="2196244"/>
          </a:xfrm>
          <a:solidFill>
            <a:schemeClr val="bg1"/>
          </a:solidFill>
        </p:grpSpPr>
        <p:sp>
          <p:nvSpPr>
            <p:cNvPr id="42" name="Text Box 21"/>
            <p:cNvSpPr txBox="1">
              <a:spLocks noChangeArrowheads="1"/>
            </p:cNvSpPr>
            <p:nvPr/>
          </p:nvSpPr>
          <p:spPr bwMode="auto">
            <a:xfrm>
              <a:off x="4587739" y="1499258"/>
              <a:ext cx="3816350" cy="13849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9pPr>
            </a:lstStyle>
            <a:p>
              <a:pPr eaLnBrk="1" hangingPunct="1"/>
              <a:endParaRPr lang="en-US" altLang="zh-CN" sz="2800" b="1" dirty="0" smtClean="0">
                <a:solidFill>
                  <a:srgbClr val="996600"/>
                </a:solidFill>
                <a:ea typeface="SimSun" pitchFamily="2" charset="-122"/>
              </a:endParaRPr>
            </a:p>
            <a:p>
              <a:pPr eaLnBrk="1" hangingPunct="1"/>
              <a:r>
                <a:rPr lang="zh-CN" altLang="en-US" sz="2800" b="1" dirty="0" smtClean="0">
                  <a:solidFill>
                    <a:srgbClr val="996600"/>
                  </a:solidFill>
                  <a:ea typeface="SimSun" pitchFamily="2" charset="-122"/>
                </a:rPr>
                <a:t>清</a:t>
              </a:r>
              <a:r>
                <a:rPr lang="zh-CN" altLang="en-US" sz="2800" b="1" dirty="0">
                  <a:solidFill>
                    <a:srgbClr val="996600"/>
                  </a:solidFill>
                  <a:ea typeface="SimSun" pitchFamily="2" charset="-122"/>
                </a:rPr>
                <a:t>明</a:t>
              </a:r>
              <a:r>
                <a:rPr lang="zh-CN" altLang="en-US" sz="2800" b="1">
                  <a:solidFill>
                    <a:srgbClr val="996600"/>
                  </a:solidFill>
                  <a:ea typeface="SimSun" pitchFamily="2" charset="-122"/>
                </a:rPr>
                <a:t>雨</a:t>
              </a:r>
              <a:r>
                <a:rPr lang="zh-CN" altLang="en-US" sz="2800" b="1" smtClean="0">
                  <a:solidFill>
                    <a:srgbClr val="996600"/>
                  </a:solidFill>
                  <a:ea typeface="SimSun" pitchFamily="2" charset="-122"/>
                </a:rPr>
                <a:t>纷，路</a:t>
              </a:r>
              <a:r>
                <a:rPr lang="zh-CN" altLang="en-US" sz="2800" b="1" dirty="0">
                  <a:solidFill>
                    <a:srgbClr val="996600"/>
                  </a:solidFill>
                  <a:ea typeface="SimSun" pitchFamily="2" charset="-122"/>
                </a:rPr>
                <a:t>人断魂。</a:t>
              </a:r>
            </a:p>
            <a:p>
              <a:pPr eaLnBrk="1" hangingPunct="1"/>
              <a:r>
                <a:rPr lang="zh-CN" altLang="en-US" sz="2800" b="1" dirty="0">
                  <a:solidFill>
                    <a:srgbClr val="996600"/>
                  </a:solidFill>
                  <a:ea typeface="SimSun" pitchFamily="2" charset="-122"/>
                </a:rPr>
                <a:t>酒家何处？指杏花村。</a:t>
              </a:r>
            </a:p>
          </p:txBody>
        </p:sp>
        <p:sp>
          <p:nvSpPr>
            <p:cNvPr id="72" name="Text Box 29"/>
            <p:cNvSpPr txBox="1">
              <a:spLocks noChangeArrowheads="1"/>
            </p:cNvSpPr>
            <p:nvPr/>
          </p:nvSpPr>
          <p:spPr bwMode="auto">
            <a:xfrm>
              <a:off x="8152135" y="2164170"/>
              <a:ext cx="815926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 dirty="0" smtClean="0">
                  <a:solidFill>
                    <a:srgbClr val="FF0000"/>
                  </a:solidFill>
                </a:rPr>
                <a:t>4</a:t>
              </a:r>
              <a:r>
                <a:rPr lang="zh-CN" altLang="en-US" sz="2800" dirty="0">
                  <a:ea typeface="SimSun" pitchFamily="2" charset="-122"/>
                </a:rPr>
                <a:t>言</a:t>
              </a:r>
              <a:endParaRPr lang="en-US" altLang="zh-TW" sz="2800" dirty="0"/>
            </a:p>
          </p:txBody>
        </p:sp>
        <p:sp>
          <p:nvSpPr>
            <p:cNvPr id="74" name="Text Box 29"/>
            <p:cNvSpPr txBox="1">
              <a:spLocks noChangeArrowheads="1"/>
            </p:cNvSpPr>
            <p:nvPr/>
          </p:nvSpPr>
          <p:spPr bwMode="auto">
            <a:xfrm>
              <a:off x="7612248" y="3172282"/>
              <a:ext cx="971935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 dirty="0" smtClean="0">
                  <a:solidFill>
                    <a:srgbClr val="FF0000"/>
                  </a:solidFill>
                </a:rPr>
                <a:t> 3</a:t>
              </a:r>
              <a:r>
                <a:rPr lang="zh-CN" altLang="en-US" sz="2800" dirty="0" smtClean="0">
                  <a:ea typeface="SimSun" pitchFamily="2" charset="-122"/>
                </a:rPr>
                <a:t>言</a:t>
              </a:r>
              <a:endParaRPr lang="en-US" altLang="zh-TW" sz="2800" dirty="0"/>
            </a:p>
          </p:txBody>
        </p:sp>
      </p:grpSp>
      <p:pic>
        <p:nvPicPr>
          <p:cNvPr id="73" name="Picture 2" descr="D:\Users\bobli\Documents\Network Coding\NC talks &amp; Abstracts\MuTongYaoZhiXingHuaCh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904" y="8620"/>
            <a:ext cx="3812096" cy="285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 Box 31"/>
          <p:cNvSpPr txBox="1">
            <a:spLocks noChangeArrowheads="1"/>
          </p:cNvSpPr>
          <p:nvPr/>
        </p:nvSpPr>
        <p:spPr bwMode="auto">
          <a:xfrm>
            <a:off x="4745038" y="3121804"/>
            <a:ext cx="4189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r>
              <a:rPr kumimoji="0" lang="en-US" altLang="ja-JP" sz="1800" smtClean="0">
                <a:latin typeface="Tahoma" pitchFamily="34" charset="0"/>
                <a:ea typeface="MS PGothic" pitchFamily="34" charset="-128"/>
              </a:rPr>
              <a:t>Store-and-forward, </a:t>
            </a:r>
            <a:r>
              <a:rPr lang="en-US" altLang="ja-JP" sz="2800" dirty="0">
                <a:solidFill>
                  <a:srgbClr val="FF0000"/>
                </a:solidFill>
              </a:rPr>
              <a:t>4</a:t>
            </a:r>
            <a:r>
              <a:rPr kumimoji="0" lang="en-US" altLang="ja-JP" sz="1800" dirty="0">
                <a:latin typeface="Tahoma" pitchFamily="34" charset="0"/>
                <a:ea typeface="MS PGothic" pitchFamily="34" charset="-128"/>
              </a:rPr>
              <a:t> steps</a:t>
            </a:r>
            <a:endParaRPr kumimoji="0" lang="en-US" altLang="ja-JP" sz="1800" baseline="-25000" dirty="0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76" name="Text Box 30"/>
          <p:cNvSpPr txBox="1">
            <a:spLocks noChangeArrowheads="1"/>
          </p:cNvSpPr>
          <p:nvPr/>
        </p:nvSpPr>
        <p:spPr bwMode="auto">
          <a:xfrm>
            <a:off x="4778375" y="5138028"/>
            <a:ext cx="40878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r>
              <a:rPr kumimoji="0" lang="en-US" altLang="ja-JP" sz="1800" smtClean="0">
                <a:latin typeface="Tahoma" pitchFamily="34" charset="0"/>
                <a:ea typeface="MS PGothic" pitchFamily="34" charset="-128"/>
              </a:rPr>
              <a:t>PNC, </a:t>
            </a:r>
            <a:r>
              <a:rPr lang="en-US" altLang="ja-JP" sz="2800" dirty="0">
                <a:solidFill>
                  <a:srgbClr val="FF0000"/>
                </a:solidFill>
              </a:rPr>
              <a:t>2</a:t>
            </a:r>
            <a:r>
              <a:rPr kumimoji="0" lang="en-US" altLang="ja-JP" sz="1800" dirty="0">
                <a:latin typeface="Tahoma" pitchFamily="34" charset="0"/>
                <a:ea typeface="MS PGothic" pitchFamily="34" charset="-128"/>
              </a:rPr>
              <a:t> s</a:t>
            </a:r>
            <a:r>
              <a:rPr kumimoji="0" lang="en-US" altLang="zh-TW" sz="1800" dirty="0">
                <a:latin typeface="Tahoma" pitchFamily="34" charset="0"/>
                <a:ea typeface="MS PGothic" pitchFamily="34" charset="-128"/>
              </a:rPr>
              <a:t>teps</a:t>
            </a:r>
            <a:endParaRPr kumimoji="0" lang="en-US" altLang="ja-JP" sz="1800" baseline="-25000" dirty="0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77" name="Text Box 32"/>
          <p:cNvSpPr txBox="1">
            <a:spLocks noChangeArrowheads="1"/>
          </p:cNvSpPr>
          <p:nvPr/>
        </p:nvSpPr>
        <p:spPr bwMode="auto">
          <a:xfrm>
            <a:off x="4770438" y="4138412"/>
            <a:ext cx="353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r>
              <a:rPr kumimoji="0" lang="en-US" altLang="ja-JP" sz="1800" smtClean="0">
                <a:latin typeface="Tahoma" pitchFamily="34" charset="0"/>
                <a:ea typeface="MS PGothic" pitchFamily="34" charset="-128"/>
              </a:rPr>
              <a:t>NC, </a:t>
            </a:r>
            <a:r>
              <a:rPr lang="en-US" altLang="ja-JP" sz="2800" dirty="0">
                <a:solidFill>
                  <a:srgbClr val="FF0000"/>
                </a:solidFill>
              </a:rPr>
              <a:t>3</a:t>
            </a:r>
            <a:r>
              <a:rPr kumimoji="0" lang="en-US" altLang="ja-JP" sz="1800" dirty="0">
                <a:latin typeface="Tahoma" pitchFamily="34" charset="0"/>
                <a:ea typeface="MS PGothic" pitchFamily="34" charset="-128"/>
              </a:rPr>
              <a:t> s</a:t>
            </a:r>
            <a:r>
              <a:rPr kumimoji="0" lang="en-US" altLang="zh-TW" sz="1800" dirty="0">
                <a:latin typeface="Tahoma" pitchFamily="34" charset="0"/>
                <a:ea typeface="MS PGothic" pitchFamily="34" charset="-128"/>
              </a:rPr>
              <a:t>teps</a:t>
            </a:r>
            <a:endParaRPr kumimoji="0" lang="en-US" altLang="ja-JP" sz="1800" baseline="-25000" dirty="0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78" name="Text Box 39"/>
          <p:cNvSpPr txBox="1">
            <a:spLocks noChangeArrowheads="1"/>
          </p:cNvSpPr>
          <p:nvPr/>
        </p:nvSpPr>
        <p:spPr bwMode="auto">
          <a:xfrm>
            <a:off x="6300192" y="5121560"/>
            <a:ext cx="13319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n-US" altLang="zh-CN" sz="1800" dirty="0">
                <a:solidFill>
                  <a:srgbClr val="000099"/>
                </a:solidFill>
                <a:latin typeface="Tahoma" pitchFamily="34" charset="0"/>
                <a:ea typeface="MS PGothic" pitchFamily="34" charset="-128"/>
              </a:rPr>
              <a:t>Decoding not easy</a:t>
            </a:r>
            <a:endParaRPr kumimoji="0" lang="en-US" altLang="zh-TW" sz="1800" dirty="0">
              <a:solidFill>
                <a:srgbClr val="000099"/>
              </a:solidFill>
              <a:latin typeface="Tahoma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8876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6FAB709F-1C87-4A00-B494-FA69556008C7}" type="datetime1">
              <a:rPr kumimoji="0" lang="zh-TW" altLang="en-US" sz="1200" smtClean="0">
                <a:latin typeface="Garamond" pitchFamily="18" charset="0"/>
              </a:rPr>
              <a:pPr eaLnBrk="1" hangingPunct="1"/>
              <a:t>2013/9/3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604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689E80AA-C4A9-42FD-A5AE-8F7125C34C01}" type="slidenum">
              <a:rPr kumimoji="0" lang="en-US" altLang="zh-TW" sz="1200" smtClean="0">
                <a:latin typeface="Garamond" pitchFamily="18" charset="0"/>
              </a:rPr>
              <a:pPr eaLnBrk="1" hangingPunct="1"/>
              <a:t>75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43" name="Oval 5"/>
          <p:cNvSpPr>
            <a:spLocks noChangeArrowheads="1"/>
          </p:cNvSpPr>
          <p:nvPr/>
        </p:nvSpPr>
        <p:spPr bwMode="auto">
          <a:xfrm>
            <a:off x="823913" y="3341972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44" name="Oval 6"/>
          <p:cNvSpPr>
            <a:spLocks noChangeArrowheads="1"/>
          </p:cNvSpPr>
          <p:nvPr/>
        </p:nvSpPr>
        <p:spPr bwMode="auto">
          <a:xfrm>
            <a:off x="2297113" y="3299110"/>
            <a:ext cx="246062" cy="271462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45" name="Oval 7"/>
          <p:cNvSpPr>
            <a:spLocks noChangeArrowheads="1"/>
          </p:cNvSpPr>
          <p:nvPr/>
        </p:nvSpPr>
        <p:spPr bwMode="auto">
          <a:xfrm>
            <a:off x="3832225" y="3341972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1052513" y="345151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47" name="Line 9"/>
          <p:cNvSpPr>
            <a:spLocks noChangeShapeType="1"/>
          </p:cNvSpPr>
          <p:nvPr/>
        </p:nvSpPr>
        <p:spPr bwMode="auto">
          <a:xfrm flipH="1" flipV="1">
            <a:off x="2601913" y="345151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419140" y="3432460"/>
            <a:ext cx="287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x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4095750" y="3421347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y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50" name="Oval 12"/>
          <p:cNvSpPr>
            <a:spLocks noChangeArrowheads="1"/>
          </p:cNvSpPr>
          <p:nvPr/>
        </p:nvSpPr>
        <p:spPr bwMode="auto">
          <a:xfrm>
            <a:off x="833438" y="4335747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51" name="Oval 13"/>
          <p:cNvSpPr>
            <a:spLocks noChangeArrowheads="1"/>
          </p:cNvSpPr>
          <p:nvPr/>
        </p:nvSpPr>
        <p:spPr bwMode="auto">
          <a:xfrm>
            <a:off x="3841750" y="4335747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52" name="Line 14"/>
          <p:cNvSpPr>
            <a:spLocks noChangeShapeType="1"/>
          </p:cNvSpPr>
          <p:nvPr/>
        </p:nvSpPr>
        <p:spPr bwMode="auto">
          <a:xfrm>
            <a:off x="1062038" y="4445285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53" name="Line 15"/>
          <p:cNvSpPr>
            <a:spLocks noChangeShapeType="1"/>
          </p:cNvSpPr>
          <p:nvPr/>
        </p:nvSpPr>
        <p:spPr bwMode="auto">
          <a:xfrm flipH="1" flipV="1">
            <a:off x="2611438" y="4445285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428665" y="4426235"/>
            <a:ext cx="287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x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55" name="Text Box 17"/>
          <p:cNvSpPr txBox="1">
            <a:spLocks noChangeArrowheads="1"/>
          </p:cNvSpPr>
          <p:nvPr/>
        </p:nvSpPr>
        <p:spPr bwMode="auto">
          <a:xfrm>
            <a:off x="4105275" y="4415122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y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56" name="Oval 18"/>
          <p:cNvSpPr>
            <a:spLocks noChangeArrowheads="1"/>
          </p:cNvSpPr>
          <p:nvPr/>
        </p:nvSpPr>
        <p:spPr bwMode="auto">
          <a:xfrm>
            <a:off x="2303463" y="4305585"/>
            <a:ext cx="246062" cy="271462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grpSp>
        <p:nvGrpSpPr>
          <p:cNvPr id="57" name="Group 19"/>
          <p:cNvGrpSpPr>
            <a:grpSpLocks/>
          </p:cNvGrpSpPr>
          <p:nvPr/>
        </p:nvGrpSpPr>
        <p:grpSpPr bwMode="auto">
          <a:xfrm>
            <a:off x="2339975" y="2746660"/>
            <a:ext cx="161925" cy="576262"/>
            <a:chOff x="1485" y="1043"/>
            <a:chExt cx="226" cy="363"/>
          </a:xfrm>
        </p:grpSpPr>
        <p:sp>
          <p:nvSpPr>
            <p:cNvPr id="68" name="Line 20"/>
            <p:cNvSpPr>
              <a:spLocks noChangeShapeType="1"/>
            </p:cNvSpPr>
            <p:nvPr/>
          </p:nvSpPr>
          <p:spPr bwMode="auto">
            <a:xfrm flipV="1">
              <a:off x="1599" y="1043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>
                <a:cs typeface="Times New Roman" pitchFamily="18" charset="0"/>
              </a:endParaRPr>
            </a:p>
          </p:txBody>
        </p:sp>
        <p:sp>
          <p:nvSpPr>
            <p:cNvPr id="69" name="Line 21"/>
            <p:cNvSpPr>
              <a:spLocks noChangeShapeType="1"/>
            </p:cNvSpPr>
            <p:nvPr/>
          </p:nvSpPr>
          <p:spPr bwMode="auto">
            <a:xfrm>
              <a:off x="1485" y="1049"/>
              <a:ext cx="113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>
                <a:cs typeface="Times New Roman" pitchFamily="18" charset="0"/>
              </a:endParaRPr>
            </a:p>
          </p:txBody>
        </p:sp>
        <p:sp>
          <p:nvSpPr>
            <p:cNvPr id="70" name="Line 22"/>
            <p:cNvSpPr>
              <a:spLocks noChangeShapeType="1"/>
            </p:cNvSpPr>
            <p:nvPr/>
          </p:nvSpPr>
          <p:spPr bwMode="auto">
            <a:xfrm flipH="1">
              <a:off x="1598" y="1049"/>
              <a:ext cx="113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>
                <a:cs typeface="Times New Roman" pitchFamily="18" charset="0"/>
              </a:endParaRPr>
            </a:p>
          </p:txBody>
        </p:sp>
      </p:grpSp>
      <p:sp>
        <p:nvSpPr>
          <p:cNvPr id="58" name="Oval 26"/>
          <p:cNvSpPr>
            <a:spLocks noChangeArrowheads="1"/>
          </p:cNvSpPr>
          <p:nvPr/>
        </p:nvSpPr>
        <p:spPr bwMode="auto">
          <a:xfrm>
            <a:off x="830263" y="5337460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59" name="Oval 27"/>
          <p:cNvSpPr>
            <a:spLocks noChangeArrowheads="1"/>
          </p:cNvSpPr>
          <p:nvPr/>
        </p:nvSpPr>
        <p:spPr bwMode="auto">
          <a:xfrm>
            <a:off x="2397125" y="5427947"/>
            <a:ext cx="71438" cy="71438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60" name="Oval 28"/>
          <p:cNvSpPr>
            <a:spLocks noChangeArrowheads="1"/>
          </p:cNvSpPr>
          <p:nvPr/>
        </p:nvSpPr>
        <p:spPr bwMode="auto">
          <a:xfrm>
            <a:off x="3714080" y="5337460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61" name="Line 29"/>
          <p:cNvSpPr>
            <a:spLocks noChangeShapeType="1"/>
          </p:cNvSpPr>
          <p:nvPr/>
        </p:nvSpPr>
        <p:spPr bwMode="auto">
          <a:xfrm>
            <a:off x="1058863" y="5446997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62" name="Line 30"/>
          <p:cNvSpPr>
            <a:spLocks noChangeShapeType="1"/>
          </p:cNvSpPr>
          <p:nvPr/>
        </p:nvSpPr>
        <p:spPr bwMode="auto">
          <a:xfrm flipH="1" flipV="1">
            <a:off x="2483768" y="5446997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473115" y="5261260"/>
            <a:ext cx="287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x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64" name="Text Box 32"/>
          <p:cNvSpPr txBox="1">
            <a:spLocks noChangeArrowheads="1"/>
          </p:cNvSpPr>
          <p:nvPr/>
        </p:nvSpPr>
        <p:spPr bwMode="auto">
          <a:xfrm>
            <a:off x="3977605" y="5250147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y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>
            <a:off x="395536" y="3959014"/>
            <a:ext cx="4140460" cy="946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666633"/>
                </a:solidFill>
                <a:ea typeface="SimSun" pitchFamily="2" charset="-122"/>
              </a:rPr>
              <a:t>清</a:t>
            </a:r>
            <a:r>
              <a:rPr lang="zh-CN" altLang="en-US" sz="2800" b="1">
                <a:solidFill>
                  <a:srgbClr val="666633"/>
                </a:solidFill>
                <a:ea typeface="SimSun" pitchFamily="2" charset="-122"/>
              </a:rPr>
              <a:t>明</a:t>
            </a:r>
            <a:r>
              <a:rPr lang="zh-CN" altLang="en-US" sz="2800" b="1" smtClean="0">
                <a:solidFill>
                  <a:srgbClr val="666633"/>
                </a:solidFill>
                <a:ea typeface="SimSun" pitchFamily="2" charset="-122"/>
              </a:rPr>
              <a:t>雨，人</a:t>
            </a:r>
            <a:r>
              <a:rPr lang="zh-CN" altLang="en-US" sz="2800" b="1" dirty="0">
                <a:solidFill>
                  <a:srgbClr val="666633"/>
                </a:solidFill>
                <a:ea typeface="SimSun" pitchFamily="2" charset="-122"/>
              </a:rPr>
              <a:t>断魂。</a:t>
            </a:r>
          </a:p>
          <a:p>
            <a:pPr eaLnBrk="1" hangingPunct="1"/>
            <a:r>
              <a:rPr lang="zh-CN" altLang="en-US" sz="2800" b="1" dirty="0">
                <a:solidFill>
                  <a:srgbClr val="666633"/>
                </a:solidFill>
                <a:ea typeface="SimSun" pitchFamily="2" charset="-122"/>
              </a:rPr>
              <a:t>酒何处？杏花村。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95536" y="2528900"/>
            <a:ext cx="4380322" cy="2196244"/>
            <a:chOff x="4587739" y="1499258"/>
            <a:chExt cx="4380322" cy="2196244"/>
          </a:xfrm>
          <a:solidFill>
            <a:schemeClr val="bg1"/>
          </a:solidFill>
        </p:grpSpPr>
        <p:sp>
          <p:nvSpPr>
            <p:cNvPr id="42" name="Text Box 21"/>
            <p:cNvSpPr txBox="1">
              <a:spLocks noChangeArrowheads="1"/>
            </p:cNvSpPr>
            <p:nvPr/>
          </p:nvSpPr>
          <p:spPr bwMode="auto">
            <a:xfrm>
              <a:off x="4587739" y="1499258"/>
              <a:ext cx="3816350" cy="13849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9pPr>
            </a:lstStyle>
            <a:p>
              <a:pPr eaLnBrk="1" hangingPunct="1"/>
              <a:endParaRPr lang="en-US" altLang="zh-CN" sz="2800" b="1" dirty="0" smtClean="0">
                <a:solidFill>
                  <a:srgbClr val="996600"/>
                </a:solidFill>
                <a:ea typeface="SimSun" pitchFamily="2" charset="-122"/>
              </a:endParaRPr>
            </a:p>
            <a:p>
              <a:pPr eaLnBrk="1" hangingPunct="1"/>
              <a:r>
                <a:rPr lang="zh-CN" altLang="en-US" sz="2800" b="1" dirty="0" smtClean="0">
                  <a:solidFill>
                    <a:srgbClr val="996600"/>
                  </a:solidFill>
                  <a:ea typeface="SimSun" pitchFamily="2" charset="-122"/>
                </a:rPr>
                <a:t>清</a:t>
              </a:r>
              <a:r>
                <a:rPr lang="zh-CN" altLang="en-US" sz="2800" b="1" dirty="0">
                  <a:solidFill>
                    <a:srgbClr val="996600"/>
                  </a:solidFill>
                  <a:ea typeface="SimSun" pitchFamily="2" charset="-122"/>
                </a:rPr>
                <a:t>明</a:t>
              </a:r>
              <a:r>
                <a:rPr lang="zh-CN" altLang="en-US" sz="2800" b="1">
                  <a:solidFill>
                    <a:srgbClr val="996600"/>
                  </a:solidFill>
                  <a:ea typeface="SimSun" pitchFamily="2" charset="-122"/>
                </a:rPr>
                <a:t>雨</a:t>
              </a:r>
              <a:r>
                <a:rPr lang="zh-CN" altLang="en-US" sz="2800" b="1" smtClean="0">
                  <a:solidFill>
                    <a:srgbClr val="996600"/>
                  </a:solidFill>
                  <a:ea typeface="SimSun" pitchFamily="2" charset="-122"/>
                </a:rPr>
                <a:t>纷，路</a:t>
              </a:r>
              <a:r>
                <a:rPr lang="zh-CN" altLang="en-US" sz="2800" b="1" dirty="0">
                  <a:solidFill>
                    <a:srgbClr val="996600"/>
                  </a:solidFill>
                  <a:ea typeface="SimSun" pitchFamily="2" charset="-122"/>
                </a:rPr>
                <a:t>人断魂。</a:t>
              </a:r>
            </a:p>
            <a:p>
              <a:pPr eaLnBrk="1" hangingPunct="1"/>
              <a:r>
                <a:rPr lang="zh-CN" altLang="en-US" sz="2800" b="1" dirty="0">
                  <a:solidFill>
                    <a:srgbClr val="996600"/>
                  </a:solidFill>
                  <a:ea typeface="SimSun" pitchFamily="2" charset="-122"/>
                </a:rPr>
                <a:t>酒家何处？指杏花村。</a:t>
              </a:r>
            </a:p>
          </p:txBody>
        </p:sp>
        <p:sp>
          <p:nvSpPr>
            <p:cNvPr id="72" name="Text Box 29"/>
            <p:cNvSpPr txBox="1">
              <a:spLocks noChangeArrowheads="1"/>
            </p:cNvSpPr>
            <p:nvPr/>
          </p:nvSpPr>
          <p:spPr bwMode="auto">
            <a:xfrm>
              <a:off x="8152135" y="2172383"/>
              <a:ext cx="815926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 dirty="0" smtClean="0">
                  <a:solidFill>
                    <a:srgbClr val="FF0000"/>
                  </a:solidFill>
                </a:rPr>
                <a:t>4</a:t>
              </a:r>
              <a:r>
                <a:rPr lang="zh-CN" altLang="en-US" sz="2800" dirty="0">
                  <a:ea typeface="SimSun" pitchFamily="2" charset="-122"/>
                </a:rPr>
                <a:t>言</a:t>
              </a:r>
              <a:endParaRPr lang="en-US" altLang="zh-TW" sz="2800" dirty="0"/>
            </a:p>
          </p:txBody>
        </p:sp>
        <p:sp>
          <p:nvSpPr>
            <p:cNvPr id="74" name="Text Box 29"/>
            <p:cNvSpPr txBox="1">
              <a:spLocks noChangeArrowheads="1"/>
            </p:cNvSpPr>
            <p:nvPr/>
          </p:nvSpPr>
          <p:spPr bwMode="auto">
            <a:xfrm>
              <a:off x="7504063" y="3172282"/>
              <a:ext cx="971935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 dirty="0" smtClean="0">
                  <a:solidFill>
                    <a:srgbClr val="FF0000"/>
                  </a:solidFill>
                </a:rPr>
                <a:t> 3</a:t>
              </a:r>
              <a:r>
                <a:rPr lang="zh-CN" altLang="en-US" sz="2800" dirty="0" smtClean="0">
                  <a:ea typeface="SimSun" pitchFamily="2" charset="-122"/>
                </a:rPr>
                <a:t>言</a:t>
              </a:r>
              <a:endParaRPr lang="en-US" altLang="zh-TW" sz="2800" dirty="0"/>
            </a:p>
          </p:txBody>
        </p:sp>
      </p:grpSp>
      <p:pic>
        <p:nvPicPr>
          <p:cNvPr id="73" name="Picture 2" descr="D:\Users\bobli\Documents\Network Coding\NC talks &amp; Abstracts\MuTongYaoZhiXingHuaCh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904" y="8620"/>
            <a:ext cx="3812096" cy="285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23"/>
          <p:cNvSpPr txBox="1">
            <a:spLocks noChangeArrowheads="1"/>
          </p:cNvSpPr>
          <p:nvPr/>
        </p:nvSpPr>
        <p:spPr bwMode="auto">
          <a:xfrm>
            <a:off x="395536" y="4954872"/>
            <a:ext cx="3972359" cy="9461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996600"/>
                </a:solidFill>
                <a:ea typeface="SimSun" pitchFamily="2" charset="-122"/>
              </a:rPr>
              <a:t>清</a:t>
            </a:r>
            <a:r>
              <a:rPr lang="zh-CN" altLang="en-US" sz="2800" b="1" smtClean="0">
                <a:solidFill>
                  <a:srgbClr val="996600"/>
                </a:solidFill>
                <a:ea typeface="SimSun" pitchFamily="2" charset="-122"/>
              </a:rPr>
              <a:t>明，断</a:t>
            </a:r>
            <a:r>
              <a:rPr lang="zh-CN" altLang="en-US" sz="2800" b="1" dirty="0">
                <a:solidFill>
                  <a:srgbClr val="996600"/>
                </a:solidFill>
                <a:ea typeface="SimSun" pitchFamily="2" charset="-122"/>
              </a:rPr>
              <a:t>魂。</a:t>
            </a:r>
          </a:p>
          <a:p>
            <a:pPr eaLnBrk="1" hangingPunct="1"/>
            <a:r>
              <a:rPr lang="zh-CN" altLang="en-US" sz="2800" b="1" dirty="0">
                <a:solidFill>
                  <a:srgbClr val="996600"/>
                </a:solidFill>
                <a:ea typeface="SimSun" pitchFamily="2" charset="-122"/>
              </a:rPr>
              <a:t>酒处？杏村。</a:t>
            </a:r>
          </a:p>
        </p:txBody>
      </p:sp>
      <p:sp>
        <p:nvSpPr>
          <p:cNvPr id="75" name="Text Box 29"/>
          <p:cNvSpPr txBox="1">
            <a:spLocks noChangeArrowheads="1"/>
          </p:cNvSpPr>
          <p:nvPr/>
        </p:nvSpPr>
        <p:spPr bwMode="auto">
          <a:xfrm>
            <a:off x="2627176" y="5145287"/>
            <a:ext cx="971935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</a:rPr>
              <a:t> 2</a:t>
            </a:r>
            <a:r>
              <a:rPr lang="zh-CN" altLang="en-US" sz="2800" dirty="0" smtClean="0">
                <a:ea typeface="SimSun" pitchFamily="2" charset="-122"/>
              </a:rPr>
              <a:t>言</a:t>
            </a:r>
            <a:endParaRPr lang="en-US" altLang="zh-TW" sz="2800" dirty="0"/>
          </a:p>
        </p:txBody>
      </p:sp>
      <p:sp>
        <p:nvSpPr>
          <p:cNvPr id="76" name="Text Box 39"/>
          <p:cNvSpPr txBox="1">
            <a:spLocks noChangeArrowheads="1"/>
          </p:cNvSpPr>
          <p:nvPr/>
        </p:nvSpPr>
        <p:spPr bwMode="auto">
          <a:xfrm>
            <a:off x="3344648" y="5110446"/>
            <a:ext cx="1331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n-US" altLang="zh-CN" sz="1800" dirty="0">
                <a:solidFill>
                  <a:srgbClr val="000099"/>
                </a:solidFill>
                <a:latin typeface="Tahoma" pitchFamily="34" charset="0"/>
                <a:ea typeface="MS PGothic" pitchFamily="34" charset="-128"/>
              </a:rPr>
              <a:t>Decoding not easy</a:t>
            </a:r>
            <a:endParaRPr kumimoji="0" lang="en-US" altLang="zh-TW" sz="1800" dirty="0">
              <a:solidFill>
                <a:srgbClr val="000099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80" name="Text Box 31"/>
          <p:cNvSpPr txBox="1">
            <a:spLocks noChangeArrowheads="1"/>
          </p:cNvSpPr>
          <p:nvPr/>
        </p:nvSpPr>
        <p:spPr bwMode="auto">
          <a:xfrm>
            <a:off x="4745038" y="3121804"/>
            <a:ext cx="4189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r>
              <a:rPr kumimoji="0" lang="en-US" altLang="ja-JP" sz="1800" smtClean="0">
                <a:latin typeface="Tahoma" pitchFamily="34" charset="0"/>
                <a:ea typeface="MS PGothic" pitchFamily="34" charset="-128"/>
              </a:rPr>
              <a:t>Store-and-forward, </a:t>
            </a:r>
            <a:r>
              <a:rPr lang="en-US" altLang="ja-JP" sz="2800" dirty="0">
                <a:solidFill>
                  <a:srgbClr val="FF0000"/>
                </a:solidFill>
              </a:rPr>
              <a:t>4</a:t>
            </a:r>
            <a:r>
              <a:rPr kumimoji="0" lang="en-US" altLang="ja-JP" sz="1800" dirty="0">
                <a:latin typeface="Tahoma" pitchFamily="34" charset="0"/>
                <a:ea typeface="MS PGothic" pitchFamily="34" charset="-128"/>
              </a:rPr>
              <a:t> steps</a:t>
            </a:r>
            <a:endParaRPr kumimoji="0" lang="en-US" altLang="ja-JP" sz="1800" baseline="-25000" dirty="0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81" name="Text Box 30"/>
          <p:cNvSpPr txBox="1">
            <a:spLocks noChangeArrowheads="1"/>
          </p:cNvSpPr>
          <p:nvPr/>
        </p:nvSpPr>
        <p:spPr bwMode="auto">
          <a:xfrm>
            <a:off x="4778375" y="5138028"/>
            <a:ext cx="40878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r>
              <a:rPr kumimoji="0" lang="en-US" altLang="ja-JP" sz="1800" smtClean="0">
                <a:latin typeface="Tahoma" pitchFamily="34" charset="0"/>
                <a:ea typeface="MS PGothic" pitchFamily="34" charset="-128"/>
              </a:rPr>
              <a:t>PNC, </a:t>
            </a:r>
            <a:r>
              <a:rPr lang="en-US" altLang="ja-JP" sz="2800" dirty="0">
                <a:solidFill>
                  <a:srgbClr val="FF0000"/>
                </a:solidFill>
              </a:rPr>
              <a:t>2</a:t>
            </a:r>
            <a:r>
              <a:rPr kumimoji="0" lang="en-US" altLang="ja-JP" sz="1800" dirty="0">
                <a:latin typeface="Tahoma" pitchFamily="34" charset="0"/>
                <a:ea typeface="MS PGothic" pitchFamily="34" charset="-128"/>
              </a:rPr>
              <a:t> s</a:t>
            </a:r>
            <a:r>
              <a:rPr kumimoji="0" lang="en-US" altLang="zh-TW" sz="1800" dirty="0">
                <a:latin typeface="Tahoma" pitchFamily="34" charset="0"/>
                <a:ea typeface="MS PGothic" pitchFamily="34" charset="-128"/>
              </a:rPr>
              <a:t>teps</a:t>
            </a:r>
            <a:endParaRPr kumimoji="0" lang="en-US" altLang="ja-JP" sz="1800" baseline="-25000" dirty="0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82" name="Text Box 32"/>
          <p:cNvSpPr txBox="1">
            <a:spLocks noChangeArrowheads="1"/>
          </p:cNvSpPr>
          <p:nvPr/>
        </p:nvSpPr>
        <p:spPr bwMode="auto">
          <a:xfrm>
            <a:off x="4770438" y="4138412"/>
            <a:ext cx="353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r>
              <a:rPr kumimoji="0" lang="en-US" altLang="ja-JP" sz="1800" smtClean="0">
                <a:latin typeface="Tahoma" pitchFamily="34" charset="0"/>
                <a:ea typeface="MS PGothic" pitchFamily="34" charset="-128"/>
              </a:rPr>
              <a:t>NC, </a:t>
            </a:r>
            <a:r>
              <a:rPr lang="en-US" altLang="ja-JP" sz="2800" dirty="0">
                <a:solidFill>
                  <a:srgbClr val="FF0000"/>
                </a:solidFill>
              </a:rPr>
              <a:t>3</a:t>
            </a:r>
            <a:r>
              <a:rPr kumimoji="0" lang="en-US" altLang="ja-JP" sz="1800" dirty="0">
                <a:latin typeface="Tahoma" pitchFamily="34" charset="0"/>
                <a:ea typeface="MS PGothic" pitchFamily="34" charset="-128"/>
              </a:rPr>
              <a:t> s</a:t>
            </a:r>
            <a:r>
              <a:rPr kumimoji="0" lang="en-US" altLang="zh-TW" sz="1800" dirty="0">
                <a:latin typeface="Tahoma" pitchFamily="34" charset="0"/>
                <a:ea typeface="MS PGothic" pitchFamily="34" charset="-128"/>
              </a:rPr>
              <a:t>teps</a:t>
            </a:r>
            <a:endParaRPr kumimoji="0" lang="en-US" altLang="ja-JP" sz="1800" baseline="-25000" dirty="0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83" name="Text Box 39"/>
          <p:cNvSpPr txBox="1">
            <a:spLocks noChangeArrowheads="1"/>
          </p:cNvSpPr>
          <p:nvPr/>
        </p:nvSpPr>
        <p:spPr bwMode="auto">
          <a:xfrm>
            <a:off x="6300192" y="5121560"/>
            <a:ext cx="13319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n-US" altLang="zh-CN" sz="1800" dirty="0">
                <a:solidFill>
                  <a:srgbClr val="000099"/>
                </a:solidFill>
                <a:latin typeface="Tahoma" pitchFamily="34" charset="0"/>
                <a:ea typeface="MS PGothic" pitchFamily="34" charset="-128"/>
              </a:rPr>
              <a:t>Decoding not easy</a:t>
            </a:r>
            <a:endParaRPr kumimoji="0" lang="en-US" altLang="zh-TW" sz="1800" dirty="0">
              <a:solidFill>
                <a:srgbClr val="000099"/>
              </a:solidFill>
              <a:latin typeface="Tahoma" pitchFamily="34" charset="0"/>
              <a:ea typeface="MS PGothic" pitchFamily="34" charset="-128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676561" y="3019834"/>
            <a:ext cx="0" cy="29654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89436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2" presetClass="emph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6" grpId="1"/>
      <p:bldP spid="76" grpId="2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6FAB709F-1C87-4A00-B494-FA69556008C7}" type="datetime1">
              <a:rPr kumimoji="0" lang="zh-TW" altLang="en-US" sz="1200" smtClean="0">
                <a:latin typeface="Garamond" pitchFamily="18" charset="0"/>
              </a:rPr>
              <a:pPr eaLnBrk="1" hangingPunct="1"/>
              <a:t>2013/9/3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604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689E80AA-C4A9-42FD-A5AE-8F7125C34C01}" type="slidenum">
              <a:rPr kumimoji="0" lang="en-US" altLang="zh-TW" sz="1200" smtClean="0">
                <a:latin typeface="Garamond" pitchFamily="18" charset="0"/>
              </a:rPr>
              <a:pPr eaLnBrk="1" hangingPunct="1"/>
              <a:t>76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43" name="Oval 5"/>
          <p:cNvSpPr>
            <a:spLocks noChangeArrowheads="1"/>
          </p:cNvSpPr>
          <p:nvPr/>
        </p:nvSpPr>
        <p:spPr bwMode="auto">
          <a:xfrm>
            <a:off x="823913" y="3341972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44" name="Oval 6"/>
          <p:cNvSpPr>
            <a:spLocks noChangeArrowheads="1"/>
          </p:cNvSpPr>
          <p:nvPr/>
        </p:nvSpPr>
        <p:spPr bwMode="auto">
          <a:xfrm>
            <a:off x="2297113" y="3299110"/>
            <a:ext cx="246062" cy="271462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45" name="Oval 7"/>
          <p:cNvSpPr>
            <a:spLocks noChangeArrowheads="1"/>
          </p:cNvSpPr>
          <p:nvPr/>
        </p:nvSpPr>
        <p:spPr bwMode="auto">
          <a:xfrm>
            <a:off x="3832225" y="3341972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1052513" y="345151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47" name="Line 9"/>
          <p:cNvSpPr>
            <a:spLocks noChangeShapeType="1"/>
          </p:cNvSpPr>
          <p:nvPr/>
        </p:nvSpPr>
        <p:spPr bwMode="auto">
          <a:xfrm flipH="1" flipV="1">
            <a:off x="2601913" y="345151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419140" y="3432460"/>
            <a:ext cx="287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x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4095750" y="3421347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y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50" name="Oval 12"/>
          <p:cNvSpPr>
            <a:spLocks noChangeArrowheads="1"/>
          </p:cNvSpPr>
          <p:nvPr/>
        </p:nvSpPr>
        <p:spPr bwMode="auto">
          <a:xfrm>
            <a:off x="833438" y="4335747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51" name="Oval 13"/>
          <p:cNvSpPr>
            <a:spLocks noChangeArrowheads="1"/>
          </p:cNvSpPr>
          <p:nvPr/>
        </p:nvSpPr>
        <p:spPr bwMode="auto">
          <a:xfrm>
            <a:off x="3841750" y="4335747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52" name="Line 14"/>
          <p:cNvSpPr>
            <a:spLocks noChangeShapeType="1"/>
          </p:cNvSpPr>
          <p:nvPr/>
        </p:nvSpPr>
        <p:spPr bwMode="auto">
          <a:xfrm>
            <a:off x="1062038" y="4445285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53" name="Line 15"/>
          <p:cNvSpPr>
            <a:spLocks noChangeShapeType="1"/>
          </p:cNvSpPr>
          <p:nvPr/>
        </p:nvSpPr>
        <p:spPr bwMode="auto">
          <a:xfrm flipH="1" flipV="1">
            <a:off x="2611438" y="4445285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428665" y="4426235"/>
            <a:ext cx="287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x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55" name="Text Box 17"/>
          <p:cNvSpPr txBox="1">
            <a:spLocks noChangeArrowheads="1"/>
          </p:cNvSpPr>
          <p:nvPr/>
        </p:nvSpPr>
        <p:spPr bwMode="auto">
          <a:xfrm>
            <a:off x="4105275" y="4415122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y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56" name="Oval 18"/>
          <p:cNvSpPr>
            <a:spLocks noChangeArrowheads="1"/>
          </p:cNvSpPr>
          <p:nvPr/>
        </p:nvSpPr>
        <p:spPr bwMode="auto">
          <a:xfrm>
            <a:off x="2303463" y="4305585"/>
            <a:ext cx="246062" cy="271462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grpSp>
        <p:nvGrpSpPr>
          <p:cNvPr id="57" name="Group 19"/>
          <p:cNvGrpSpPr>
            <a:grpSpLocks/>
          </p:cNvGrpSpPr>
          <p:nvPr/>
        </p:nvGrpSpPr>
        <p:grpSpPr bwMode="auto">
          <a:xfrm>
            <a:off x="2339975" y="2746660"/>
            <a:ext cx="161925" cy="576262"/>
            <a:chOff x="1485" y="1043"/>
            <a:chExt cx="226" cy="363"/>
          </a:xfrm>
        </p:grpSpPr>
        <p:sp>
          <p:nvSpPr>
            <p:cNvPr id="68" name="Line 20"/>
            <p:cNvSpPr>
              <a:spLocks noChangeShapeType="1"/>
            </p:cNvSpPr>
            <p:nvPr/>
          </p:nvSpPr>
          <p:spPr bwMode="auto">
            <a:xfrm flipV="1">
              <a:off x="1599" y="1043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>
                <a:cs typeface="Times New Roman" pitchFamily="18" charset="0"/>
              </a:endParaRPr>
            </a:p>
          </p:txBody>
        </p:sp>
        <p:sp>
          <p:nvSpPr>
            <p:cNvPr id="69" name="Line 21"/>
            <p:cNvSpPr>
              <a:spLocks noChangeShapeType="1"/>
            </p:cNvSpPr>
            <p:nvPr/>
          </p:nvSpPr>
          <p:spPr bwMode="auto">
            <a:xfrm>
              <a:off x="1485" y="1049"/>
              <a:ext cx="113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>
                <a:cs typeface="Times New Roman" pitchFamily="18" charset="0"/>
              </a:endParaRPr>
            </a:p>
          </p:txBody>
        </p:sp>
        <p:sp>
          <p:nvSpPr>
            <p:cNvPr id="70" name="Line 22"/>
            <p:cNvSpPr>
              <a:spLocks noChangeShapeType="1"/>
            </p:cNvSpPr>
            <p:nvPr/>
          </p:nvSpPr>
          <p:spPr bwMode="auto">
            <a:xfrm flipH="1">
              <a:off x="1598" y="1049"/>
              <a:ext cx="113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1">
                <a:cs typeface="Times New Roman" pitchFamily="18" charset="0"/>
              </a:endParaRPr>
            </a:p>
          </p:txBody>
        </p:sp>
      </p:grpSp>
      <p:sp>
        <p:nvSpPr>
          <p:cNvPr id="58" name="Oval 26"/>
          <p:cNvSpPr>
            <a:spLocks noChangeArrowheads="1"/>
          </p:cNvSpPr>
          <p:nvPr/>
        </p:nvSpPr>
        <p:spPr bwMode="auto">
          <a:xfrm>
            <a:off x="830263" y="5337460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59" name="Oval 27"/>
          <p:cNvSpPr>
            <a:spLocks noChangeArrowheads="1"/>
          </p:cNvSpPr>
          <p:nvPr/>
        </p:nvSpPr>
        <p:spPr bwMode="auto">
          <a:xfrm>
            <a:off x="2397125" y="5427947"/>
            <a:ext cx="71438" cy="71438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60" name="Oval 28"/>
          <p:cNvSpPr>
            <a:spLocks noChangeArrowheads="1"/>
          </p:cNvSpPr>
          <p:nvPr/>
        </p:nvSpPr>
        <p:spPr bwMode="auto">
          <a:xfrm>
            <a:off x="3714080" y="5337460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i="1">
              <a:cs typeface="Times New Roman" pitchFamily="18" charset="0"/>
            </a:endParaRPr>
          </a:p>
        </p:txBody>
      </p:sp>
      <p:sp>
        <p:nvSpPr>
          <p:cNvPr id="61" name="Line 29"/>
          <p:cNvSpPr>
            <a:spLocks noChangeShapeType="1"/>
          </p:cNvSpPr>
          <p:nvPr/>
        </p:nvSpPr>
        <p:spPr bwMode="auto">
          <a:xfrm>
            <a:off x="1058863" y="5446997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62" name="Line 30"/>
          <p:cNvSpPr>
            <a:spLocks noChangeShapeType="1"/>
          </p:cNvSpPr>
          <p:nvPr/>
        </p:nvSpPr>
        <p:spPr bwMode="auto">
          <a:xfrm flipH="1" flipV="1">
            <a:off x="2483768" y="5446997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cs typeface="Times New Roman" pitchFamily="18" charset="0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473115" y="5261260"/>
            <a:ext cx="287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x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64" name="Text Box 32"/>
          <p:cNvSpPr txBox="1">
            <a:spLocks noChangeArrowheads="1"/>
          </p:cNvSpPr>
          <p:nvPr/>
        </p:nvSpPr>
        <p:spPr bwMode="auto">
          <a:xfrm>
            <a:off x="3977605" y="5250147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ja-JP" sz="1800" i="1">
                <a:ea typeface="MS PGothic" pitchFamily="34" charset="-128"/>
                <a:cs typeface="Times New Roman" pitchFamily="18" charset="0"/>
              </a:rPr>
              <a:t>y</a:t>
            </a:r>
            <a:endParaRPr kumimoji="0" lang="en-US" altLang="ja-JP" sz="1800" i="1" baseline="-250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>
            <a:off x="395536" y="3959014"/>
            <a:ext cx="4140460" cy="946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996600"/>
                </a:solidFill>
                <a:ea typeface="SimSun" pitchFamily="2" charset="-122"/>
              </a:rPr>
              <a:t>清</a:t>
            </a:r>
            <a:r>
              <a:rPr lang="zh-CN" altLang="en-US" sz="2800" b="1">
                <a:solidFill>
                  <a:srgbClr val="996600"/>
                </a:solidFill>
                <a:ea typeface="SimSun" pitchFamily="2" charset="-122"/>
              </a:rPr>
              <a:t>明</a:t>
            </a:r>
            <a:r>
              <a:rPr lang="zh-CN" altLang="en-US" sz="2800" b="1" smtClean="0">
                <a:solidFill>
                  <a:srgbClr val="996600"/>
                </a:solidFill>
                <a:ea typeface="SimSun" pitchFamily="2" charset="-122"/>
              </a:rPr>
              <a:t>雨，人</a:t>
            </a:r>
            <a:r>
              <a:rPr lang="zh-CN" altLang="en-US" sz="2800" b="1" dirty="0">
                <a:solidFill>
                  <a:srgbClr val="996600"/>
                </a:solidFill>
                <a:ea typeface="SimSun" pitchFamily="2" charset="-122"/>
              </a:rPr>
              <a:t>断魂。</a:t>
            </a:r>
          </a:p>
          <a:p>
            <a:pPr eaLnBrk="1" hangingPunct="1"/>
            <a:r>
              <a:rPr lang="zh-CN" altLang="en-US" sz="2800" b="1" dirty="0">
                <a:solidFill>
                  <a:srgbClr val="996600"/>
                </a:solidFill>
                <a:ea typeface="SimSun" pitchFamily="2" charset="-122"/>
              </a:rPr>
              <a:t>酒何处？杏花村。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95536" y="2528900"/>
            <a:ext cx="4380322" cy="2196244"/>
            <a:chOff x="4587739" y="1499258"/>
            <a:chExt cx="4380322" cy="2196244"/>
          </a:xfrm>
          <a:solidFill>
            <a:schemeClr val="bg1"/>
          </a:solidFill>
        </p:grpSpPr>
        <p:sp>
          <p:nvSpPr>
            <p:cNvPr id="42" name="Text Box 21"/>
            <p:cNvSpPr txBox="1">
              <a:spLocks noChangeArrowheads="1"/>
            </p:cNvSpPr>
            <p:nvPr/>
          </p:nvSpPr>
          <p:spPr bwMode="auto">
            <a:xfrm>
              <a:off x="4587739" y="1499258"/>
              <a:ext cx="3816350" cy="13849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9pPr>
            </a:lstStyle>
            <a:p>
              <a:pPr eaLnBrk="1" hangingPunct="1"/>
              <a:endParaRPr lang="en-US" altLang="zh-CN" sz="2800" b="1" dirty="0" smtClean="0">
                <a:solidFill>
                  <a:srgbClr val="996600"/>
                </a:solidFill>
                <a:ea typeface="SimSun" pitchFamily="2" charset="-122"/>
              </a:endParaRPr>
            </a:p>
            <a:p>
              <a:pPr eaLnBrk="1" hangingPunct="1"/>
              <a:r>
                <a:rPr lang="zh-CN" altLang="en-US" sz="2800" b="1" dirty="0" smtClean="0">
                  <a:solidFill>
                    <a:srgbClr val="996600"/>
                  </a:solidFill>
                  <a:ea typeface="SimSun" pitchFamily="2" charset="-122"/>
                </a:rPr>
                <a:t>清</a:t>
              </a:r>
              <a:r>
                <a:rPr lang="zh-CN" altLang="en-US" sz="2800" b="1" dirty="0">
                  <a:solidFill>
                    <a:srgbClr val="996600"/>
                  </a:solidFill>
                  <a:ea typeface="SimSun" pitchFamily="2" charset="-122"/>
                </a:rPr>
                <a:t>明</a:t>
              </a:r>
              <a:r>
                <a:rPr lang="zh-CN" altLang="en-US" sz="2800" b="1">
                  <a:solidFill>
                    <a:srgbClr val="996600"/>
                  </a:solidFill>
                  <a:ea typeface="SimSun" pitchFamily="2" charset="-122"/>
                </a:rPr>
                <a:t>雨</a:t>
              </a:r>
              <a:r>
                <a:rPr lang="zh-CN" altLang="en-US" sz="2800" b="1" smtClean="0">
                  <a:solidFill>
                    <a:srgbClr val="996600"/>
                  </a:solidFill>
                  <a:ea typeface="SimSun" pitchFamily="2" charset="-122"/>
                </a:rPr>
                <a:t>纷，路</a:t>
              </a:r>
              <a:r>
                <a:rPr lang="zh-CN" altLang="en-US" sz="2800" b="1" dirty="0">
                  <a:solidFill>
                    <a:srgbClr val="996600"/>
                  </a:solidFill>
                  <a:ea typeface="SimSun" pitchFamily="2" charset="-122"/>
                </a:rPr>
                <a:t>人断魂。</a:t>
              </a:r>
            </a:p>
            <a:p>
              <a:pPr eaLnBrk="1" hangingPunct="1"/>
              <a:r>
                <a:rPr lang="zh-CN" altLang="en-US" sz="2800" b="1" dirty="0">
                  <a:solidFill>
                    <a:srgbClr val="996600"/>
                  </a:solidFill>
                  <a:ea typeface="SimSun" pitchFamily="2" charset="-122"/>
                </a:rPr>
                <a:t>酒家何处？指杏花村。</a:t>
              </a:r>
            </a:p>
          </p:txBody>
        </p:sp>
        <p:sp>
          <p:nvSpPr>
            <p:cNvPr id="72" name="Text Box 29"/>
            <p:cNvSpPr txBox="1">
              <a:spLocks noChangeArrowheads="1"/>
            </p:cNvSpPr>
            <p:nvPr/>
          </p:nvSpPr>
          <p:spPr bwMode="auto">
            <a:xfrm>
              <a:off x="8152135" y="2172383"/>
              <a:ext cx="815926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 dirty="0" smtClean="0">
                  <a:solidFill>
                    <a:srgbClr val="FF0000"/>
                  </a:solidFill>
                </a:rPr>
                <a:t>4</a:t>
              </a:r>
              <a:r>
                <a:rPr lang="zh-CN" altLang="en-US" sz="2800" dirty="0">
                  <a:ea typeface="SimSun" pitchFamily="2" charset="-122"/>
                </a:rPr>
                <a:t>言</a:t>
              </a:r>
              <a:endParaRPr lang="en-US" altLang="zh-TW" sz="2800" dirty="0"/>
            </a:p>
          </p:txBody>
        </p:sp>
        <p:sp>
          <p:nvSpPr>
            <p:cNvPr id="74" name="Text Box 29"/>
            <p:cNvSpPr txBox="1">
              <a:spLocks noChangeArrowheads="1"/>
            </p:cNvSpPr>
            <p:nvPr/>
          </p:nvSpPr>
          <p:spPr bwMode="auto">
            <a:xfrm>
              <a:off x="7504063" y="3172282"/>
              <a:ext cx="971935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 dirty="0" smtClean="0">
                  <a:solidFill>
                    <a:srgbClr val="FF0000"/>
                  </a:solidFill>
                </a:rPr>
                <a:t> 3</a:t>
              </a:r>
              <a:r>
                <a:rPr lang="zh-CN" altLang="en-US" sz="2800" dirty="0" smtClean="0">
                  <a:ea typeface="SimSun" pitchFamily="2" charset="-122"/>
                </a:rPr>
                <a:t>言</a:t>
              </a:r>
              <a:endParaRPr lang="en-US" altLang="zh-TW" sz="2800" dirty="0"/>
            </a:p>
          </p:txBody>
        </p:sp>
      </p:grpSp>
      <p:pic>
        <p:nvPicPr>
          <p:cNvPr id="73" name="Picture 2" descr="D:\Users\bobli\Documents\Network Coding\NC talks &amp; Abstracts\MuTongYaoZhiXingHuaCh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904" y="8620"/>
            <a:ext cx="3812096" cy="285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23"/>
          <p:cNvSpPr txBox="1">
            <a:spLocks noChangeArrowheads="1"/>
          </p:cNvSpPr>
          <p:nvPr/>
        </p:nvSpPr>
        <p:spPr bwMode="auto">
          <a:xfrm>
            <a:off x="395536" y="4954872"/>
            <a:ext cx="3972359" cy="9461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996600"/>
                </a:solidFill>
                <a:ea typeface="SimSun" pitchFamily="2" charset="-122"/>
              </a:rPr>
              <a:t>清</a:t>
            </a:r>
            <a:r>
              <a:rPr lang="zh-CN" altLang="en-US" sz="2800" b="1" smtClean="0">
                <a:solidFill>
                  <a:srgbClr val="996600"/>
                </a:solidFill>
                <a:ea typeface="SimSun" pitchFamily="2" charset="-122"/>
              </a:rPr>
              <a:t>明，断</a:t>
            </a:r>
            <a:r>
              <a:rPr lang="zh-CN" altLang="en-US" sz="2800" b="1" dirty="0">
                <a:solidFill>
                  <a:srgbClr val="996600"/>
                </a:solidFill>
                <a:ea typeface="SimSun" pitchFamily="2" charset="-122"/>
              </a:rPr>
              <a:t>魂。</a:t>
            </a:r>
          </a:p>
          <a:p>
            <a:pPr eaLnBrk="1" hangingPunct="1"/>
            <a:r>
              <a:rPr lang="zh-CN" altLang="en-US" sz="2800" b="1" dirty="0">
                <a:solidFill>
                  <a:srgbClr val="996600"/>
                </a:solidFill>
                <a:ea typeface="SimSun" pitchFamily="2" charset="-122"/>
              </a:rPr>
              <a:t>酒处？杏村。</a:t>
            </a:r>
          </a:p>
        </p:txBody>
      </p:sp>
      <p:sp>
        <p:nvSpPr>
          <p:cNvPr id="75" name="Text Box 29"/>
          <p:cNvSpPr txBox="1">
            <a:spLocks noChangeArrowheads="1"/>
          </p:cNvSpPr>
          <p:nvPr/>
        </p:nvSpPr>
        <p:spPr bwMode="auto">
          <a:xfrm>
            <a:off x="2627176" y="5145287"/>
            <a:ext cx="971935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</a:rPr>
              <a:t> 2</a:t>
            </a:r>
            <a:r>
              <a:rPr lang="zh-CN" altLang="en-US" sz="2800" dirty="0" smtClean="0">
                <a:ea typeface="SimSun" pitchFamily="2" charset="-122"/>
              </a:rPr>
              <a:t>言</a:t>
            </a:r>
            <a:endParaRPr lang="en-US" altLang="zh-TW" sz="2800" dirty="0"/>
          </a:p>
        </p:txBody>
      </p:sp>
      <p:sp>
        <p:nvSpPr>
          <p:cNvPr id="76" name="Text Box 39"/>
          <p:cNvSpPr txBox="1">
            <a:spLocks noChangeArrowheads="1"/>
          </p:cNvSpPr>
          <p:nvPr/>
        </p:nvSpPr>
        <p:spPr bwMode="auto">
          <a:xfrm>
            <a:off x="3344648" y="5110446"/>
            <a:ext cx="1331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n-US" altLang="zh-CN" sz="1800" dirty="0">
                <a:solidFill>
                  <a:srgbClr val="000099"/>
                </a:solidFill>
                <a:latin typeface="Tahoma" pitchFamily="34" charset="0"/>
                <a:ea typeface="MS PGothic" pitchFamily="34" charset="-128"/>
              </a:rPr>
              <a:t>Decoding not easy</a:t>
            </a:r>
            <a:endParaRPr kumimoji="0" lang="en-US" altLang="zh-TW" sz="1800" dirty="0">
              <a:solidFill>
                <a:srgbClr val="000099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77" name="Rectangle 4"/>
          <p:cNvSpPr>
            <a:spLocks noChangeArrowheads="1"/>
          </p:cNvSpPr>
          <p:nvPr/>
        </p:nvSpPr>
        <p:spPr bwMode="auto">
          <a:xfrm>
            <a:off x="923872" y="1160748"/>
            <a:ext cx="3432104" cy="8278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ts val="600"/>
              </a:spcBef>
            </a:pPr>
            <a:r>
              <a:rPr lang="zh-CN" altLang="en-US" sz="4800" b="1" dirty="0" smtClean="0">
                <a:solidFill>
                  <a:schemeClr val="tx2"/>
                </a:solidFill>
                <a:sym typeface="Symbol" pitchFamily="18" charset="2"/>
              </a:rPr>
              <a:t>伟哉</a:t>
            </a:r>
            <a:r>
              <a:rPr lang="en-US" altLang="zh-CN" sz="4800" b="1" dirty="0" smtClean="0">
                <a:solidFill>
                  <a:schemeClr val="tx2"/>
                </a:solidFill>
                <a:sym typeface="Symbol" pitchFamily="18" charset="2"/>
              </a:rPr>
              <a:t>! </a:t>
            </a:r>
            <a:r>
              <a:rPr lang="zh-CN" altLang="en-US" sz="4800" b="1" dirty="0" smtClean="0">
                <a:solidFill>
                  <a:schemeClr val="tx2"/>
                </a:solidFill>
                <a:sym typeface="Symbol" pitchFamily="18" charset="2"/>
              </a:rPr>
              <a:t> 杜牧</a:t>
            </a:r>
            <a:endParaRPr lang="en-US" altLang="zh-CN" sz="4800" b="1" dirty="0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4745038" y="3121804"/>
            <a:ext cx="4189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r>
              <a:rPr kumimoji="0" lang="en-US" altLang="ja-JP" sz="1800" smtClean="0">
                <a:latin typeface="Tahoma" pitchFamily="34" charset="0"/>
                <a:ea typeface="MS PGothic" pitchFamily="34" charset="-128"/>
              </a:rPr>
              <a:t>Store-and-forward, </a:t>
            </a:r>
            <a:r>
              <a:rPr lang="en-US" altLang="ja-JP" sz="2800" dirty="0">
                <a:solidFill>
                  <a:srgbClr val="FF0000"/>
                </a:solidFill>
              </a:rPr>
              <a:t>4</a:t>
            </a:r>
            <a:r>
              <a:rPr kumimoji="0" lang="en-US" altLang="ja-JP" sz="1800" dirty="0">
                <a:latin typeface="Tahoma" pitchFamily="34" charset="0"/>
                <a:ea typeface="MS PGothic" pitchFamily="34" charset="-128"/>
              </a:rPr>
              <a:t> steps</a:t>
            </a:r>
            <a:endParaRPr kumimoji="0" lang="en-US" altLang="ja-JP" sz="1800" baseline="-25000" dirty="0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79" name="Text Box 30"/>
          <p:cNvSpPr txBox="1">
            <a:spLocks noChangeArrowheads="1"/>
          </p:cNvSpPr>
          <p:nvPr/>
        </p:nvSpPr>
        <p:spPr bwMode="auto">
          <a:xfrm>
            <a:off x="4778375" y="5138028"/>
            <a:ext cx="40878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r>
              <a:rPr kumimoji="0" lang="en-US" altLang="ja-JP" sz="1800" smtClean="0">
                <a:latin typeface="Tahoma" pitchFamily="34" charset="0"/>
                <a:ea typeface="MS PGothic" pitchFamily="34" charset="-128"/>
              </a:rPr>
              <a:t>PNC, </a:t>
            </a:r>
            <a:r>
              <a:rPr lang="en-US" altLang="ja-JP" sz="2800" dirty="0">
                <a:solidFill>
                  <a:srgbClr val="FF0000"/>
                </a:solidFill>
              </a:rPr>
              <a:t>2</a:t>
            </a:r>
            <a:r>
              <a:rPr kumimoji="0" lang="en-US" altLang="ja-JP" sz="1800" dirty="0">
                <a:latin typeface="Tahoma" pitchFamily="34" charset="0"/>
                <a:ea typeface="MS PGothic" pitchFamily="34" charset="-128"/>
              </a:rPr>
              <a:t> s</a:t>
            </a:r>
            <a:r>
              <a:rPr kumimoji="0" lang="en-US" altLang="zh-TW" sz="1800" dirty="0">
                <a:latin typeface="Tahoma" pitchFamily="34" charset="0"/>
                <a:ea typeface="MS PGothic" pitchFamily="34" charset="-128"/>
              </a:rPr>
              <a:t>teps</a:t>
            </a:r>
            <a:endParaRPr kumimoji="0" lang="en-US" altLang="ja-JP" sz="1800" baseline="-25000" dirty="0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80" name="Text Box 32"/>
          <p:cNvSpPr txBox="1">
            <a:spLocks noChangeArrowheads="1"/>
          </p:cNvSpPr>
          <p:nvPr/>
        </p:nvSpPr>
        <p:spPr bwMode="auto">
          <a:xfrm>
            <a:off x="4770438" y="4138412"/>
            <a:ext cx="353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r>
              <a:rPr kumimoji="0" lang="en-US" altLang="ja-JP" sz="1800" smtClean="0">
                <a:latin typeface="Tahoma" pitchFamily="34" charset="0"/>
                <a:ea typeface="MS PGothic" pitchFamily="34" charset="-128"/>
              </a:rPr>
              <a:t>NC, </a:t>
            </a:r>
            <a:r>
              <a:rPr lang="en-US" altLang="ja-JP" sz="2800" dirty="0">
                <a:solidFill>
                  <a:srgbClr val="FF0000"/>
                </a:solidFill>
              </a:rPr>
              <a:t>3</a:t>
            </a:r>
            <a:r>
              <a:rPr kumimoji="0" lang="en-US" altLang="ja-JP" sz="1800" dirty="0">
                <a:latin typeface="Tahoma" pitchFamily="34" charset="0"/>
                <a:ea typeface="MS PGothic" pitchFamily="34" charset="-128"/>
              </a:rPr>
              <a:t> s</a:t>
            </a:r>
            <a:r>
              <a:rPr kumimoji="0" lang="en-US" altLang="zh-TW" sz="1800" dirty="0">
                <a:latin typeface="Tahoma" pitchFamily="34" charset="0"/>
                <a:ea typeface="MS PGothic" pitchFamily="34" charset="-128"/>
              </a:rPr>
              <a:t>teps</a:t>
            </a:r>
            <a:endParaRPr kumimoji="0" lang="en-US" altLang="ja-JP" sz="1800" baseline="-25000" dirty="0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81" name="Text Box 39"/>
          <p:cNvSpPr txBox="1">
            <a:spLocks noChangeArrowheads="1"/>
          </p:cNvSpPr>
          <p:nvPr/>
        </p:nvSpPr>
        <p:spPr bwMode="auto">
          <a:xfrm>
            <a:off x="6300192" y="5121560"/>
            <a:ext cx="13319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n-US" altLang="zh-CN" sz="1800" dirty="0">
                <a:solidFill>
                  <a:srgbClr val="000099"/>
                </a:solidFill>
                <a:latin typeface="Tahoma" pitchFamily="34" charset="0"/>
                <a:ea typeface="MS PGothic" pitchFamily="34" charset="-128"/>
              </a:rPr>
              <a:t>Decoding not easy</a:t>
            </a:r>
            <a:endParaRPr kumimoji="0" lang="en-US" altLang="zh-TW" sz="1800" dirty="0">
              <a:solidFill>
                <a:srgbClr val="000099"/>
              </a:solidFill>
              <a:latin typeface="Tahoma" pitchFamily="34" charset="0"/>
              <a:ea typeface="MS PGothic" pitchFamily="34" charset="-128"/>
            </a:endParaRPr>
          </a:p>
        </p:txBody>
      </p:sp>
      <p:cxnSp>
        <p:nvCxnSpPr>
          <p:cNvPr id="66" name="Straight Connector 65"/>
          <p:cNvCxnSpPr/>
          <p:nvPr/>
        </p:nvCxnSpPr>
        <p:spPr bwMode="auto">
          <a:xfrm>
            <a:off x="4676561" y="3019834"/>
            <a:ext cx="0" cy="29654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96129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540" y="908720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b="1" dirty="0" smtClean="0"/>
              <a:t>清</a:t>
            </a:r>
            <a:r>
              <a:rPr lang="zh-CN" altLang="en-US" sz="2000" b="1" dirty="0"/>
              <a:t>明</a:t>
            </a:r>
          </a:p>
          <a:p>
            <a:pPr algn="just"/>
            <a:r>
              <a:rPr lang="zh-CN" altLang="en-US" sz="2000" dirty="0"/>
              <a:t>清明时节雨纷</a:t>
            </a:r>
            <a:r>
              <a:rPr lang="zh-CN" altLang="en-US" sz="2000" dirty="0" smtClean="0"/>
              <a:t>纷，路</a:t>
            </a:r>
            <a:r>
              <a:rPr lang="zh-CN" altLang="en-US" sz="2000" dirty="0"/>
              <a:t>上行人欲断魂</a:t>
            </a:r>
            <a:r>
              <a:rPr lang="zh-CN" altLang="en-US" sz="2000" dirty="0" smtClean="0"/>
              <a:t>。借问</a:t>
            </a:r>
            <a:r>
              <a:rPr lang="zh-CN" altLang="en-US" sz="2000" dirty="0"/>
              <a:t>酒家何处</a:t>
            </a:r>
            <a:r>
              <a:rPr lang="zh-CN" altLang="en-US" sz="2000" dirty="0" smtClean="0"/>
              <a:t>有，牧</a:t>
            </a:r>
            <a:r>
              <a:rPr lang="zh-CN" altLang="en-US" sz="2000" dirty="0"/>
              <a:t>童遥指杏花村。</a:t>
            </a:r>
          </a:p>
          <a:p>
            <a:pPr algn="just"/>
            <a:r>
              <a:rPr lang="zh-CN" altLang="en-US" sz="2000" b="1" dirty="0" smtClean="0"/>
              <a:t>山</a:t>
            </a:r>
            <a:r>
              <a:rPr lang="zh-CN" altLang="en-US" sz="2000" b="1" dirty="0"/>
              <a:t>行</a:t>
            </a:r>
          </a:p>
          <a:p>
            <a:pPr algn="just"/>
            <a:r>
              <a:rPr lang="zh-CN" altLang="en-US" sz="2000" dirty="0"/>
              <a:t>远上寒山石径</a:t>
            </a:r>
            <a:r>
              <a:rPr lang="zh-CN" altLang="en-US" sz="2000" dirty="0" smtClean="0"/>
              <a:t>斜，白</a:t>
            </a:r>
            <a:r>
              <a:rPr lang="zh-CN" altLang="en-US" sz="2000" dirty="0"/>
              <a:t>云深处有人家</a:t>
            </a:r>
            <a:r>
              <a:rPr lang="zh-CN" altLang="en-US" sz="2000" dirty="0" smtClean="0"/>
              <a:t>。停</a:t>
            </a:r>
            <a:r>
              <a:rPr lang="zh-CN" altLang="en-US" sz="2000" dirty="0"/>
              <a:t>车坐爱枫林</a:t>
            </a:r>
            <a:r>
              <a:rPr lang="zh-CN" altLang="en-US" sz="2000" dirty="0" smtClean="0"/>
              <a:t>晚，霜</a:t>
            </a:r>
            <a:r>
              <a:rPr lang="zh-CN" altLang="en-US" sz="2000" dirty="0"/>
              <a:t>叶红于二月花。</a:t>
            </a:r>
          </a:p>
          <a:p>
            <a:pPr algn="just"/>
            <a:r>
              <a:rPr lang="zh-CN" altLang="en-US" sz="2000" b="1" dirty="0" smtClean="0"/>
              <a:t>江</a:t>
            </a:r>
            <a:r>
              <a:rPr lang="zh-CN" altLang="en-US" sz="2000" b="1" dirty="0"/>
              <a:t>南春</a:t>
            </a:r>
          </a:p>
          <a:p>
            <a:pPr algn="just"/>
            <a:r>
              <a:rPr lang="zh-CN" altLang="en-US" sz="2000" dirty="0"/>
              <a:t>千里莺啼绿映</a:t>
            </a:r>
            <a:r>
              <a:rPr lang="zh-CN" altLang="en-US" sz="2000" dirty="0" smtClean="0"/>
              <a:t>红，水</a:t>
            </a:r>
            <a:r>
              <a:rPr lang="zh-CN" altLang="en-US" sz="2000" dirty="0"/>
              <a:t>村山郭酒旗风</a:t>
            </a:r>
            <a:r>
              <a:rPr lang="zh-CN" altLang="en-US" sz="2000" dirty="0" smtClean="0"/>
              <a:t>。南</a:t>
            </a:r>
            <a:r>
              <a:rPr lang="zh-CN" altLang="en-US" sz="2000" dirty="0"/>
              <a:t>朝四百八十</a:t>
            </a:r>
            <a:r>
              <a:rPr lang="zh-CN" altLang="en-US" sz="2000" dirty="0" smtClean="0"/>
              <a:t>寺，多</a:t>
            </a:r>
            <a:r>
              <a:rPr lang="zh-CN" altLang="en-US" sz="2000" dirty="0"/>
              <a:t>少楼台烟雨中。</a:t>
            </a:r>
          </a:p>
          <a:p>
            <a:pPr algn="just"/>
            <a:r>
              <a:rPr lang="zh-CN" altLang="en-US" sz="2000" b="1" dirty="0" smtClean="0"/>
              <a:t>赤</a:t>
            </a:r>
            <a:r>
              <a:rPr lang="zh-CN" altLang="en-US" sz="2000" b="1" dirty="0"/>
              <a:t>壁</a:t>
            </a:r>
          </a:p>
          <a:p>
            <a:pPr algn="just"/>
            <a:r>
              <a:rPr lang="zh-CN" altLang="en-US" sz="2000" dirty="0"/>
              <a:t>折戟沉沙铁未</a:t>
            </a:r>
            <a:r>
              <a:rPr lang="zh-CN" altLang="en-US" sz="2000" dirty="0" smtClean="0"/>
              <a:t>销，自</a:t>
            </a:r>
            <a:r>
              <a:rPr lang="zh-CN" altLang="en-US" sz="2000" dirty="0"/>
              <a:t>将磨洗认前朝</a:t>
            </a:r>
            <a:r>
              <a:rPr lang="zh-CN" altLang="en-US" sz="2000" dirty="0" smtClean="0"/>
              <a:t>。东</a:t>
            </a:r>
            <a:r>
              <a:rPr lang="zh-CN" altLang="en-US" sz="2000" dirty="0"/>
              <a:t>风不与周郎</a:t>
            </a:r>
            <a:r>
              <a:rPr lang="zh-CN" altLang="en-US" sz="2000" dirty="0" smtClean="0"/>
              <a:t>便，铜</a:t>
            </a:r>
            <a:r>
              <a:rPr lang="zh-CN" altLang="en-US" sz="2000" dirty="0"/>
              <a:t>雀春深锁二乔。</a:t>
            </a:r>
          </a:p>
          <a:p>
            <a:pPr algn="just"/>
            <a:r>
              <a:rPr lang="zh-CN" altLang="en-US" sz="2000" b="1" dirty="0" smtClean="0">
                <a:solidFill>
                  <a:srgbClr val="996600"/>
                </a:solidFill>
              </a:rPr>
              <a:t>泊</a:t>
            </a:r>
            <a:r>
              <a:rPr lang="zh-CN" altLang="en-US" sz="2000" b="1" dirty="0">
                <a:solidFill>
                  <a:srgbClr val="996600"/>
                </a:solidFill>
              </a:rPr>
              <a:t>秦淮</a:t>
            </a:r>
          </a:p>
          <a:p>
            <a:pPr algn="just"/>
            <a:r>
              <a:rPr lang="zh-CN" altLang="en-US" sz="2000" dirty="0">
                <a:solidFill>
                  <a:srgbClr val="996600"/>
                </a:solidFill>
              </a:rPr>
              <a:t>烟笼寒水月笼</a:t>
            </a:r>
            <a:r>
              <a:rPr lang="zh-CN" altLang="en-US" sz="2000" dirty="0" smtClean="0">
                <a:solidFill>
                  <a:srgbClr val="996600"/>
                </a:solidFill>
              </a:rPr>
              <a:t>沙，夜</a:t>
            </a:r>
            <a:r>
              <a:rPr lang="zh-CN" altLang="en-US" sz="2000" dirty="0">
                <a:solidFill>
                  <a:srgbClr val="996600"/>
                </a:solidFill>
              </a:rPr>
              <a:t>泊秦淮近酒家</a:t>
            </a:r>
            <a:r>
              <a:rPr lang="zh-CN" altLang="en-US" sz="2000" dirty="0" smtClean="0">
                <a:solidFill>
                  <a:srgbClr val="996600"/>
                </a:solidFill>
              </a:rPr>
              <a:t>。商</a:t>
            </a:r>
            <a:r>
              <a:rPr lang="zh-CN" altLang="en-US" sz="2000" dirty="0">
                <a:solidFill>
                  <a:srgbClr val="996600"/>
                </a:solidFill>
              </a:rPr>
              <a:t>女不知亡国</a:t>
            </a:r>
            <a:r>
              <a:rPr lang="zh-CN" altLang="en-US" sz="2000" dirty="0" smtClean="0">
                <a:solidFill>
                  <a:srgbClr val="996600"/>
                </a:solidFill>
              </a:rPr>
              <a:t>恨，隔</a:t>
            </a:r>
            <a:r>
              <a:rPr lang="zh-CN" altLang="en-US" sz="2000" dirty="0">
                <a:solidFill>
                  <a:srgbClr val="996600"/>
                </a:solidFill>
              </a:rPr>
              <a:t>江犹</a:t>
            </a:r>
            <a:r>
              <a:rPr lang="zh-CN" altLang="en-US" sz="2000" dirty="0" smtClean="0">
                <a:solidFill>
                  <a:srgbClr val="996600"/>
                </a:solidFill>
              </a:rPr>
              <a:t>唱后</a:t>
            </a:r>
            <a:r>
              <a:rPr lang="zh-CN" altLang="en-US" sz="2000" dirty="0">
                <a:solidFill>
                  <a:srgbClr val="996600"/>
                </a:solidFill>
              </a:rPr>
              <a:t>庭</a:t>
            </a:r>
            <a:r>
              <a:rPr lang="zh-CN" altLang="en-US" sz="2000" dirty="0" smtClean="0">
                <a:solidFill>
                  <a:srgbClr val="996600"/>
                </a:solidFill>
              </a:rPr>
              <a:t>花。</a:t>
            </a:r>
            <a:endParaRPr lang="zh-CN" altLang="en-US" sz="2000" dirty="0">
              <a:solidFill>
                <a:srgbClr val="996600"/>
              </a:solidFill>
            </a:endParaRPr>
          </a:p>
          <a:p>
            <a:pPr algn="just"/>
            <a:r>
              <a:rPr lang="zh-CN" altLang="en-US" sz="2000" b="1" dirty="0" smtClean="0"/>
              <a:t>过</a:t>
            </a:r>
            <a:r>
              <a:rPr lang="zh-CN" altLang="en-US" sz="2000" b="1" dirty="0"/>
              <a:t>华清宫</a:t>
            </a:r>
          </a:p>
          <a:p>
            <a:pPr algn="just"/>
            <a:r>
              <a:rPr lang="zh-CN" altLang="en-US" sz="2000" dirty="0"/>
              <a:t>长安回望绣成</a:t>
            </a:r>
            <a:r>
              <a:rPr lang="zh-CN" altLang="en-US" sz="2000" dirty="0" smtClean="0"/>
              <a:t>堆，山</a:t>
            </a:r>
            <a:r>
              <a:rPr lang="zh-CN" altLang="en-US" sz="2000" dirty="0"/>
              <a:t>顶千门次第开</a:t>
            </a:r>
            <a:r>
              <a:rPr lang="zh-CN" altLang="en-US" sz="2000" dirty="0" smtClean="0"/>
              <a:t>。一</a:t>
            </a:r>
            <a:r>
              <a:rPr lang="zh-CN" altLang="en-US" sz="2000" dirty="0"/>
              <a:t>骑红尘妃子</a:t>
            </a:r>
            <a:r>
              <a:rPr lang="zh-CN" altLang="en-US" sz="2000" dirty="0" smtClean="0"/>
              <a:t>笑，无</a:t>
            </a:r>
            <a:r>
              <a:rPr lang="zh-CN" altLang="en-US" sz="2000" dirty="0"/>
              <a:t>人知是荔枝来。</a:t>
            </a:r>
          </a:p>
          <a:p>
            <a:pPr algn="just"/>
            <a:r>
              <a:rPr lang="zh-CN" altLang="en-US" sz="2000" b="1" dirty="0" smtClean="0"/>
              <a:t>秋</a:t>
            </a:r>
            <a:r>
              <a:rPr lang="zh-CN" altLang="en-US" sz="2000" b="1" dirty="0"/>
              <a:t>夕</a:t>
            </a:r>
          </a:p>
          <a:p>
            <a:pPr algn="just"/>
            <a:r>
              <a:rPr lang="zh-CN" altLang="en-US" sz="2000" dirty="0"/>
              <a:t>银烛秋光冷画</a:t>
            </a:r>
            <a:r>
              <a:rPr lang="zh-CN" altLang="en-US" sz="2000" dirty="0" smtClean="0"/>
              <a:t>屏，轻</a:t>
            </a:r>
            <a:r>
              <a:rPr lang="zh-CN" altLang="en-US" sz="2000" dirty="0"/>
              <a:t>罗小扇扑流萤</a:t>
            </a:r>
            <a:r>
              <a:rPr lang="zh-CN" altLang="en-US" sz="2000" dirty="0" smtClean="0"/>
              <a:t>。天</a:t>
            </a:r>
            <a:r>
              <a:rPr lang="zh-CN" altLang="en-US" sz="2000" dirty="0"/>
              <a:t>阶夜色凉如</a:t>
            </a:r>
            <a:r>
              <a:rPr lang="zh-CN" altLang="en-US" sz="2000" dirty="0" smtClean="0"/>
              <a:t>水，卧</a:t>
            </a:r>
            <a:r>
              <a:rPr lang="zh-CN" altLang="en-US" sz="2000" dirty="0"/>
              <a:t>看牵牛织女星。</a:t>
            </a:r>
          </a:p>
          <a:p>
            <a:pPr algn="just"/>
            <a:r>
              <a:rPr lang="zh-CN" altLang="en-US" sz="2000" b="1" dirty="0" smtClean="0"/>
              <a:t>遣</a:t>
            </a:r>
            <a:r>
              <a:rPr lang="zh-CN" altLang="en-US" sz="2000" b="1" dirty="0"/>
              <a:t>怀</a:t>
            </a:r>
          </a:p>
          <a:p>
            <a:pPr algn="just"/>
            <a:r>
              <a:rPr lang="zh-CN" altLang="en-US" sz="2000" dirty="0"/>
              <a:t>落魄江湖载酒</a:t>
            </a:r>
            <a:r>
              <a:rPr lang="zh-CN" altLang="en-US" sz="2000" dirty="0" smtClean="0"/>
              <a:t>行，楚</a:t>
            </a:r>
            <a:r>
              <a:rPr lang="zh-CN" altLang="en-US" sz="2000" dirty="0"/>
              <a:t>腰纤细掌中轻</a:t>
            </a:r>
            <a:r>
              <a:rPr lang="zh-CN" altLang="en-US" sz="2000" dirty="0" smtClean="0"/>
              <a:t>。十</a:t>
            </a:r>
            <a:r>
              <a:rPr lang="zh-CN" altLang="en-US" sz="2000" dirty="0"/>
              <a:t>年一觉扬州</a:t>
            </a:r>
            <a:r>
              <a:rPr lang="zh-CN" altLang="en-US" sz="2000" dirty="0" smtClean="0"/>
              <a:t>梦，赢</a:t>
            </a:r>
            <a:r>
              <a:rPr lang="zh-CN" altLang="en-US" sz="2000" dirty="0"/>
              <a:t>得青楼薄幸名。</a:t>
            </a:r>
          </a:p>
          <a:p>
            <a:pPr algn="just"/>
            <a:r>
              <a:rPr lang="zh-CN" altLang="en-US" sz="2000" b="1" dirty="0" smtClean="0"/>
              <a:t>寄</a:t>
            </a:r>
            <a:r>
              <a:rPr lang="zh-CN" altLang="en-US" sz="2000" b="1" dirty="0"/>
              <a:t>扬州韩绰判官</a:t>
            </a:r>
          </a:p>
          <a:p>
            <a:pPr algn="just"/>
            <a:r>
              <a:rPr lang="zh-CN" altLang="en-US" sz="2000" dirty="0"/>
              <a:t>青山隐隐水迢</a:t>
            </a:r>
            <a:r>
              <a:rPr lang="zh-CN" altLang="en-US" sz="2000" dirty="0" smtClean="0"/>
              <a:t>迢，秋</a:t>
            </a:r>
            <a:r>
              <a:rPr lang="zh-CN" altLang="en-US" sz="2000" dirty="0"/>
              <a:t>尽江南草未凋</a:t>
            </a:r>
            <a:r>
              <a:rPr lang="zh-CN" altLang="en-US" sz="2000" dirty="0" smtClean="0"/>
              <a:t>。二</a:t>
            </a:r>
            <a:r>
              <a:rPr lang="zh-CN" altLang="en-US" sz="2000" dirty="0"/>
              <a:t>十四桥明月</a:t>
            </a:r>
            <a:r>
              <a:rPr lang="zh-CN" altLang="en-US" sz="2000" dirty="0" smtClean="0"/>
              <a:t>夜，玉</a:t>
            </a:r>
            <a:r>
              <a:rPr lang="zh-CN" altLang="en-US" sz="2000" dirty="0"/>
              <a:t>人何处教吹箫。</a:t>
            </a:r>
          </a:p>
        </p:txBody>
      </p:sp>
      <p:sp>
        <p:nvSpPr>
          <p:cNvPr id="15" name="Rectangle 6"/>
          <p:cNvSpPr txBox="1">
            <a:spLocks noChangeArrowheads="1"/>
          </p:cNvSpPr>
          <p:nvPr/>
        </p:nvSpPr>
        <p:spPr>
          <a:xfrm>
            <a:off x="2627784" y="218248"/>
            <a:ext cx="4128984" cy="76248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+mj-lt"/>
                <a:ea typeface="PMingLiU" pitchFamily="18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PMingLiU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PMingLiU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PMingLiU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PMingLiU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CN" altLang="en-US" sz="4400" kern="0" dirty="0">
                <a:ea typeface="Arial Unicode MS" pitchFamily="34" charset="-128"/>
                <a:cs typeface="Arial Unicode MS" pitchFamily="34" charset="-128"/>
              </a:rPr>
              <a:t>杜</a:t>
            </a:r>
            <a:r>
              <a:rPr lang="zh-CN" altLang="en-US" sz="4400" kern="0" dirty="0" smtClean="0">
                <a:ea typeface="Arial Unicode MS" pitchFamily="34" charset="-128"/>
                <a:cs typeface="Arial Unicode MS" pitchFamily="34" charset="-128"/>
              </a:rPr>
              <a:t>牧 </a:t>
            </a:r>
            <a:r>
              <a:rPr lang="zh-CN" altLang="en-US" sz="4400" kern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代</a:t>
            </a:r>
            <a:r>
              <a:rPr lang="zh-CN" altLang="en-US" sz="44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表作</a:t>
            </a:r>
            <a:endParaRPr lang="en-US" altLang="zh-TW" sz="4400" kern="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6542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-9001"/>
            <a:ext cx="8411590" cy="685838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auto">
          <a:xfrm>
            <a:off x="628185" y="1187880"/>
            <a:ext cx="1099499" cy="3897304"/>
          </a:xfrm>
          <a:prstGeom prst="roundRect">
            <a:avLst/>
          </a:prstGeom>
          <a:noFill/>
          <a:ln w="2857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620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-9001"/>
            <a:ext cx="8411590" cy="68583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58856" y="1175264"/>
            <a:ext cx="3785652" cy="37804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 smtClean="0"/>
              <a:t>    </a:t>
            </a:r>
            <a:r>
              <a:rPr lang="en-US" altLang="zh-CN" sz="2400" dirty="0" smtClean="0"/>
              <a:t>《</a:t>
            </a:r>
            <a:r>
              <a:rPr lang="zh-CN" altLang="en-US" sz="2400" dirty="0" smtClean="0"/>
              <a:t>桂</a:t>
            </a:r>
            <a:r>
              <a:rPr lang="zh-CN" altLang="en-US" sz="2400" dirty="0"/>
              <a:t>枝香</a:t>
            </a:r>
            <a:r>
              <a:rPr lang="en-US" altLang="zh-CN" sz="2400" dirty="0"/>
              <a:t>》</a:t>
            </a:r>
            <a:r>
              <a:rPr lang="zh-CN" altLang="en-US" sz="2400" b="1" dirty="0">
                <a:solidFill>
                  <a:srgbClr val="003399"/>
                </a:solidFill>
                <a:latin typeface="+mn-ea"/>
              </a:rPr>
              <a:t>王</a:t>
            </a:r>
            <a:r>
              <a:rPr lang="zh-CN" altLang="en-US" sz="2400" b="1" dirty="0" smtClean="0">
                <a:solidFill>
                  <a:srgbClr val="003399"/>
                </a:solidFill>
                <a:latin typeface="+mn-ea"/>
              </a:rPr>
              <a:t>安石</a:t>
            </a:r>
            <a:endParaRPr lang="en-US" altLang="zh-CN" sz="2400" b="1" dirty="0" smtClean="0">
              <a:solidFill>
                <a:srgbClr val="003399"/>
              </a:solidFill>
              <a:latin typeface="+mn-ea"/>
            </a:endParaRPr>
          </a:p>
          <a:p>
            <a:r>
              <a:rPr lang="zh-CN" altLang="en-US" sz="1400" dirty="0"/>
              <a:t/>
            </a:r>
            <a:br>
              <a:rPr lang="zh-CN" altLang="en-US" sz="1400" dirty="0"/>
            </a:br>
            <a:r>
              <a:rPr lang="zh-CN" altLang="en-US" sz="2800" dirty="0"/>
              <a:t> </a:t>
            </a:r>
            <a:r>
              <a:rPr lang="en-US" altLang="zh-CN" sz="2000" dirty="0" smtClean="0">
                <a:solidFill>
                  <a:srgbClr val="000000"/>
                </a:solidFill>
              </a:rPr>
              <a:t>(</a:t>
            </a:r>
            <a:r>
              <a:rPr lang="zh-CN" altLang="en-US" sz="2000" dirty="0" smtClean="0">
                <a:solidFill>
                  <a:srgbClr val="000000"/>
                </a:solidFill>
              </a:rPr>
              <a:t>过片</a:t>
            </a:r>
            <a:r>
              <a:rPr lang="en-US" altLang="zh-CN" sz="2000" dirty="0" smtClean="0">
                <a:solidFill>
                  <a:srgbClr val="000000"/>
                </a:solidFill>
              </a:rPr>
              <a:t>) </a:t>
            </a:r>
            <a:r>
              <a:rPr lang="zh-CN" altLang="en-US" sz="2800" dirty="0"/>
              <a:t> </a:t>
            </a:r>
            <a:r>
              <a:rPr lang="zh-CN" altLang="en-US" sz="2800" dirty="0" smtClean="0"/>
              <a:t> 念</a:t>
            </a:r>
            <a:r>
              <a:rPr lang="zh-CN" altLang="en-US" sz="2800" dirty="0"/>
              <a:t>往昔、繁华竞逐。叹门外楼</a:t>
            </a:r>
            <a:r>
              <a:rPr lang="zh-CN" altLang="en-US" sz="2800" dirty="0" smtClean="0"/>
              <a:t>头，悲</a:t>
            </a:r>
            <a:r>
              <a:rPr lang="zh-CN" altLang="en-US" sz="2800" dirty="0"/>
              <a:t>恨相续。千古凭高对</a:t>
            </a:r>
            <a:r>
              <a:rPr lang="zh-CN" altLang="en-US" sz="2800" dirty="0" smtClean="0"/>
              <a:t>此，漫</a:t>
            </a:r>
            <a:r>
              <a:rPr lang="zh-CN" altLang="en-US" sz="2800" dirty="0"/>
              <a:t>嗟荣辱。</a:t>
            </a:r>
            <a:r>
              <a:rPr lang="zh-CN" altLang="en-US" sz="2800" b="1" dirty="0">
                <a:solidFill>
                  <a:srgbClr val="003399"/>
                </a:solidFill>
                <a:latin typeface="+mn-ea"/>
              </a:rPr>
              <a:t>六朝旧事随流</a:t>
            </a:r>
            <a:r>
              <a:rPr lang="zh-CN" altLang="en-US" sz="2800" b="1" dirty="0" smtClean="0">
                <a:solidFill>
                  <a:srgbClr val="003399"/>
                </a:solidFill>
                <a:latin typeface="+mn-ea"/>
              </a:rPr>
              <a:t>水，但</a:t>
            </a:r>
            <a:r>
              <a:rPr lang="zh-CN" altLang="en-US" sz="2800" b="1" dirty="0">
                <a:solidFill>
                  <a:srgbClr val="003399"/>
                </a:solidFill>
                <a:latin typeface="+mn-ea"/>
              </a:rPr>
              <a:t>寒烟芳草凝绿。至今商</a:t>
            </a:r>
            <a:r>
              <a:rPr lang="zh-CN" altLang="en-US" sz="2800" b="1" dirty="0" smtClean="0">
                <a:solidFill>
                  <a:srgbClr val="003399"/>
                </a:solidFill>
                <a:latin typeface="+mn-ea"/>
              </a:rPr>
              <a:t>女，时</a:t>
            </a:r>
            <a:r>
              <a:rPr lang="zh-CN" altLang="en-US" sz="2800" b="1" dirty="0">
                <a:solidFill>
                  <a:srgbClr val="003399"/>
                </a:solidFill>
                <a:latin typeface="+mn-ea"/>
              </a:rPr>
              <a:t>时犹</a:t>
            </a:r>
            <a:r>
              <a:rPr lang="zh-CN" altLang="en-US" sz="2800" b="1" dirty="0" smtClean="0">
                <a:solidFill>
                  <a:srgbClr val="003399"/>
                </a:solidFill>
                <a:latin typeface="+mn-ea"/>
              </a:rPr>
              <a:t>唱，</a:t>
            </a:r>
            <a:endParaRPr lang="en-US" altLang="zh-CN" sz="2800" b="1" dirty="0" smtClean="0">
              <a:solidFill>
                <a:srgbClr val="003399"/>
              </a:solidFill>
              <a:latin typeface="+mn-ea"/>
            </a:endParaRPr>
          </a:p>
          <a:p>
            <a:r>
              <a:rPr lang="zh-CN" altLang="en-US" sz="2800" b="1" dirty="0" smtClean="0">
                <a:solidFill>
                  <a:srgbClr val="003399"/>
                </a:solidFill>
                <a:latin typeface="+mn-ea"/>
              </a:rPr>
              <a:t>后</a:t>
            </a:r>
            <a:r>
              <a:rPr lang="zh-CN" altLang="en-US" sz="2800" b="1" dirty="0">
                <a:solidFill>
                  <a:srgbClr val="003399"/>
                </a:solidFill>
                <a:latin typeface="+mn-ea"/>
              </a:rPr>
              <a:t>庭遗曲。</a:t>
            </a:r>
            <a:endParaRPr lang="en-US" sz="2800" b="1" dirty="0">
              <a:solidFill>
                <a:srgbClr val="003399"/>
              </a:solidFill>
              <a:latin typeface="+mn-e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04448" y="4019580"/>
            <a:ext cx="4924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+mn-ea"/>
              </a:rPr>
              <a:t>||</a:t>
            </a:r>
          </a:p>
          <a:p>
            <a:pPr algn="ctr"/>
            <a:r>
              <a:rPr lang="zh-CN" altLang="en-US" sz="2400" b="1" dirty="0" smtClean="0">
                <a:solidFill>
                  <a:srgbClr val="FF0000"/>
                </a:solidFill>
              </a:rPr>
              <a:t>老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rgbClr val="FF0000"/>
                </a:solidFill>
              </a:rPr>
              <a:t>狐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rgbClr val="FF0000"/>
                </a:solidFill>
              </a:rPr>
              <a:t>精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8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xfrm>
            <a:off x="323850" y="512676"/>
            <a:ext cx="8459788" cy="900435"/>
          </a:xfrm>
        </p:spPr>
        <p:txBody>
          <a:bodyPr/>
          <a:lstStyle/>
          <a:p>
            <a:pPr algn="ctr" eaLnBrk="1" hangingPunct="1"/>
            <a:r>
              <a:rPr lang="en-US" altLang="zh-CN" sz="4800" b="1" dirty="0" smtClean="0">
                <a:ea typeface="Arial Unicode MS" pitchFamily="34" charset="-128"/>
                <a:cs typeface="Arial Unicode MS" pitchFamily="34" charset="-128"/>
              </a:rPr>
              <a:t>My favorite 2</a:t>
            </a:r>
            <a:r>
              <a:rPr lang="en-US" altLang="zh-CN" sz="4800" b="1" dirty="0" smtClean="0">
                <a:ea typeface="Arial Unicode MS" pitchFamily="34" charset="-128"/>
                <a:cs typeface="Arial Unicode MS" pitchFamily="34" charset="-128"/>
                <a:sym typeface="Symbol"/>
              </a:rPr>
              <a:t>2 matrix</a:t>
            </a:r>
            <a:endParaRPr lang="en-US" altLang="zh-TW" sz="4800" b="1" dirty="0" smtClean="0"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457703"/>
              </p:ext>
            </p:extLst>
          </p:nvPr>
        </p:nvGraphicFramePr>
        <p:xfrm>
          <a:off x="1547664" y="1844824"/>
          <a:ext cx="5688633" cy="3318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2448272"/>
                <a:gridCol w="2088233"/>
              </a:tblGrid>
              <a:tr h="968957"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400" dirty="0" smtClean="0">
                          <a:solidFill>
                            <a:schemeClr val="tx2"/>
                          </a:solidFill>
                        </a:rPr>
                        <a:t>李</a:t>
                      </a:r>
                      <a:endParaRPr lang="en-US" sz="4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400" dirty="0" smtClean="0">
                          <a:solidFill>
                            <a:schemeClr val="tx2"/>
                          </a:solidFill>
                        </a:rPr>
                        <a:t>杜</a:t>
                      </a:r>
                      <a:endParaRPr lang="en-US" sz="4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1192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400" b="1" dirty="0" smtClean="0">
                          <a:solidFill>
                            <a:schemeClr val="tx2"/>
                          </a:solidFill>
                        </a:rPr>
                        <a:t>大</a:t>
                      </a:r>
                      <a:endParaRPr lang="en-US" sz="4400" dirty="0">
                        <a:solidFill>
                          <a:srgbClr val="339966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4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李白</a:t>
                      </a:r>
                      <a:endParaRPr lang="en-US" altLang="zh-CN" sz="4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4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杜甫</a:t>
                      </a:r>
                      <a:endParaRPr lang="en-US" altLang="zh-CN" sz="4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123043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400" b="1" dirty="0" smtClean="0">
                          <a:solidFill>
                            <a:schemeClr val="tx2"/>
                          </a:solidFill>
                        </a:rPr>
                        <a:t>小</a:t>
                      </a:r>
                      <a:endParaRPr lang="en-US" sz="4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4400" dirty="0" smtClean="0">
                          <a:solidFill>
                            <a:schemeClr val="tx1"/>
                          </a:solidFill>
                        </a:rPr>
                        <a:t>李商隐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4400" dirty="0" smtClean="0">
                          <a:solidFill>
                            <a:schemeClr val="tx1"/>
                          </a:solidFill>
                        </a:rPr>
                        <a:t>杜牧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90A8ACC-B836-466A-B1FA-A30A36C21739}" type="slidenum">
              <a:rPr kumimoji="0" lang="en-US" altLang="zh-TW" sz="1200" smtClean="0">
                <a:latin typeface="Garamond" pitchFamily="18" charset="0"/>
              </a:rPr>
              <a:pPr eaLnBrk="1" hangingPunct="1"/>
              <a:t>8</a:t>
            </a:fld>
            <a:endParaRPr kumimoji="0" lang="en-US" altLang="zh-TW" sz="120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6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-9001"/>
            <a:ext cx="8411590" cy="685838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628185" y="1187880"/>
            <a:ext cx="1099499" cy="3897304"/>
          </a:xfrm>
          <a:prstGeom prst="roundRect">
            <a:avLst/>
          </a:prstGeom>
          <a:noFill/>
          <a:ln w="2857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5466869" y="1112447"/>
            <a:ext cx="846020" cy="3691963"/>
          </a:xfrm>
          <a:prstGeom prst="roundRect">
            <a:avLst/>
          </a:prstGeom>
          <a:noFill/>
          <a:ln w="2857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altLang="zh-CN" sz="2800" b="1" dirty="0">
              <a:solidFill>
                <a:srgbClr val="003399"/>
              </a:solidFill>
              <a:latin typeface="+mn-ea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8856" y="1175264"/>
            <a:ext cx="3785652" cy="37804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 smtClean="0"/>
              <a:t>    </a:t>
            </a:r>
            <a:r>
              <a:rPr lang="en-US" altLang="zh-CN" sz="2400" dirty="0" smtClean="0"/>
              <a:t>《</a:t>
            </a:r>
            <a:r>
              <a:rPr lang="zh-CN" altLang="en-US" sz="2400" dirty="0" smtClean="0"/>
              <a:t>桂</a:t>
            </a:r>
            <a:r>
              <a:rPr lang="zh-CN" altLang="en-US" sz="2400" dirty="0"/>
              <a:t>枝香</a:t>
            </a:r>
            <a:r>
              <a:rPr lang="en-US" altLang="zh-CN" sz="2400" dirty="0"/>
              <a:t>》</a:t>
            </a:r>
            <a:r>
              <a:rPr lang="zh-CN" altLang="en-US" sz="2400" b="1" dirty="0">
                <a:solidFill>
                  <a:srgbClr val="003399"/>
                </a:solidFill>
                <a:latin typeface="+mn-ea"/>
              </a:rPr>
              <a:t>王安</a:t>
            </a:r>
            <a:r>
              <a:rPr lang="zh-CN" altLang="en-US" sz="2400" b="1" dirty="0" smtClean="0">
                <a:solidFill>
                  <a:srgbClr val="003399"/>
                </a:solidFill>
                <a:latin typeface="+mn-ea"/>
              </a:rPr>
              <a:t>石</a:t>
            </a:r>
            <a:endParaRPr lang="en-US" altLang="zh-CN" sz="2400" b="1" dirty="0" smtClean="0">
              <a:solidFill>
                <a:srgbClr val="003399"/>
              </a:solidFill>
              <a:latin typeface="+mn-ea"/>
            </a:endParaRPr>
          </a:p>
          <a:p>
            <a:r>
              <a:rPr lang="zh-CN" altLang="en-US" sz="1400" dirty="0"/>
              <a:t/>
            </a:r>
            <a:br>
              <a:rPr lang="zh-CN" altLang="en-US" sz="1400" dirty="0"/>
            </a:br>
            <a:r>
              <a:rPr lang="zh-CN" altLang="en-US" sz="2800" dirty="0"/>
              <a:t> </a:t>
            </a:r>
            <a:r>
              <a:rPr lang="en-US" altLang="zh-CN" sz="2000" dirty="0" smtClean="0">
                <a:solidFill>
                  <a:srgbClr val="000000"/>
                </a:solidFill>
              </a:rPr>
              <a:t>(</a:t>
            </a:r>
            <a:r>
              <a:rPr lang="zh-CN" altLang="en-US" sz="2000" dirty="0" smtClean="0">
                <a:solidFill>
                  <a:srgbClr val="000000"/>
                </a:solidFill>
              </a:rPr>
              <a:t>过片</a:t>
            </a:r>
            <a:r>
              <a:rPr lang="en-US" altLang="zh-CN" sz="2000" dirty="0" smtClean="0">
                <a:solidFill>
                  <a:srgbClr val="000000"/>
                </a:solidFill>
              </a:rPr>
              <a:t>) </a:t>
            </a:r>
            <a:r>
              <a:rPr lang="zh-CN" altLang="en-US" sz="2800" dirty="0"/>
              <a:t> </a:t>
            </a:r>
            <a:r>
              <a:rPr lang="zh-CN" altLang="en-US" sz="2800" dirty="0" smtClean="0"/>
              <a:t> 念</a:t>
            </a:r>
            <a:r>
              <a:rPr lang="zh-CN" altLang="en-US" sz="2800" dirty="0"/>
              <a:t>往昔、繁华竞</a:t>
            </a:r>
            <a:r>
              <a:rPr lang="zh-CN" altLang="en-US" sz="2800" dirty="0" smtClean="0"/>
              <a:t>逐，叹</a:t>
            </a:r>
            <a:r>
              <a:rPr lang="zh-CN" altLang="en-US" sz="2800" dirty="0"/>
              <a:t>门外楼</a:t>
            </a:r>
            <a:r>
              <a:rPr lang="zh-CN" altLang="en-US" sz="2800" dirty="0" smtClean="0"/>
              <a:t>头，悲</a:t>
            </a:r>
            <a:r>
              <a:rPr lang="zh-CN" altLang="en-US" sz="2800" dirty="0"/>
              <a:t>恨相续。千古凭高对</a:t>
            </a:r>
            <a:r>
              <a:rPr lang="zh-CN" altLang="en-US" sz="2800" dirty="0" smtClean="0"/>
              <a:t>此，漫</a:t>
            </a:r>
            <a:r>
              <a:rPr lang="zh-CN" altLang="en-US" sz="2800" dirty="0"/>
              <a:t>嗟荣辱。</a:t>
            </a:r>
            <a:r>
              <a:rPr lang="zh-CN" altLang="en-US" sz="2800" b="1" dirty="0">
                <a:solidFill>
                  <a:srgbClr val="003399"/>
                </a:solidFill>
                <a:latin typeface="+mn-ea"/>
              </a:rPr>
              <a:t>六朝旧事随流</a:t>
            </a:r>
            <a:r>
              <a:rPr lang="zh-CN" altLang="en-US" sz="2800" b="1" dirty="0" smtClean="0">
                <a:solidFill>
                  <a:srgbClr val="003399"/>
                </a:solidFill>
                <a:latin typeface="+mn-ea"/>
              </a:rPr>
              <a:t>水，但</a:t>
            </a:r>
            <a:r>
              <a:rPr lang="zh-CN" altLang="en-US" sz="2800" b="1" dirty="0">
                <a:solidFill>
                  <a:srgbClr val="003399"/>
                </a:solidFill>
                <a:latin typeface="+mn-ea"/>
              </a:rPr>
              <a:t>寒烟芳草凝绿。至今商</a:t>
            </a:r>
            <a:r>
              <a:rPr lang="zh-CN" altLang="en-US" sz="2800" b="1" dirty="0" smtClean="0">
                <a:solidFill>
                  <a:srgbClr val="003399"/>
                </a:solidFill>
                <a:latin typeface="+mn-ea"/>
              </a:rPr>
              <a:t>女，时</a:t>
            </a:r>
            <a:r>
              <a:rPr lang="zh-CN" altLang="en-US" sz="2800" b="1" dirty="0">
                <a:solidFill>
                  <a:srgbClr val="003399"/>
                </a:solidFill>
                <a:latin typeface="+mn-ea"/>
              </a:rPr>
              <a:t>时犹</a:t>
            </a:r>
            <a:r>
              <a:rPr lang="zh-CN" altLang="en-US" sz="2800" b="1" dirty="0" smtClean="0">
                <a:solidFill>
                  <a:srgbClr val="003399"/>
                </a:solidFill>
                <a:latin typeface="+mn-ea"/>
              </a:rPr>
              <a:t>唱，</a:t>
            </a:r>
            <a:endParaRPr lang="en-US" altLang="zh-CN" sz="2800" b="1" dirty="0" smtClean="0">
              <a:solidFill>
                <a:srgbClr val="003399"/>
              </a:solidFill>
              <a:latin typeface="+mn-ea"/>
            </a:endParaRPr>
          </a:p>
          <a:p>
            <a:r>
              <a:rPr lang="zh-CN" altLang="en-US" sz="2800" b="1" dirty="0" smtClean="0">
                <a:solidFill>
                  <a:srgbClr val="003399"/>
                </a:solidFill>
                <a:latin typeface="+mn-ea"/>
              </a:rPr>
              <a:t>后</a:t>
            </a:r>
            <a:r>
              <a:rPr lang="zh-CN" altLang="en-US" sz="2800" b="1" dirty="0">
                <a:solidFill>
                  <a:srgbClr val="003399"/>
                </a:solidFill>
                <a:latin typeface="+mn-ea"/>
              </a:rPr>
              <a:t>庭遗曲。</a:t>
            </a:r>
            <a:endParaRPr lang="en-US" sz="2800" b="1" dirty="0">
              <a:solidFill>
                <a:srgbClr val="003399"/>
              </a:solidFill>
              <a:latin typeface="+mn-e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04448" y="4019580"/>
            <a:ext cx="4924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+mn-ea"/>
              </a:rPr>
              <a:t>||</a:t>
            </a:r>
          </a:p>
          <a:p>
            <a:pPr algn="ctr"/>
            <a:r>
              <a:rPr lang="zh-CN" altLang="en-US" sz="2400" b="1" dirty="0" smtClean="0">
                <a:solidFill>
                  <a:srgbClr val="FF0000"/>
                </a:solidFill>
              </a:rPr>
              <a:t>老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rgbClr val="FF0000"/>
                </a:solidFill>
              </a:rPr>
              <a:t>狐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rgbClr val="FF0000"/>
                </a:solidFill>
              </a:rPr>
              <a:t>精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711918" y="1268760"/>
            <a:ext cx="3739185" cy="0"/>
          </a:xfrm>
          <a:prstGeom prst="straightConnector1">
            <a:avLst/>
          </a:prstGeom>
          <a:noFill/>
          <a:ln w="2857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7039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284663" y="3933403"/>
            <a:ext cx="1214437" cy="431800"/>
          </a:xfrm>
          <a:prstGeom prst="rect">
            <a:avLst/>
          </a:prstGeom>
          <a:noFill/>
          <a:ln w="9525">
            <a:solidFill>
              <a:srgbClr val="FFFFFF"/>
            </a:solidFill>
            <a:prstDash val="sys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r>
              <a:rPr kumimoji="0" lang="en-US" altLang="zh-CN" sz="1800">
                <a:ea typeface="SimSun" pitchFamily="2" charset="-122"/>
              </a:rPr>
              <a:t> Channel </a:t>
            </a:r>
            <a:r>
              <a:rPr kumimoji="0" lang="en-US" altLang="zh-CN" sz="1800" i="1">
                <a:ea typeface="SimSun" pitchFamily="2" charset="-122"/>
              </a:rPr>
              <a:t>e</a:t>
            </a:r>
            <a:endParaRPr kumimoji="0" lang="en-US" altLang="zh-TW" sz="4000" i="1">
              <a:latin typeface="Arial" charset="0"/>
            </a:endParaRP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5041900" y="2266528"/>
            <a:ext cx="1035050" cy="452437"/>
          </a:xfrm>
          <a:prstGeom prst="rect">
            <a:avLst/>
          </a:prstGeom>
          <a:noFill/>
          <a:ln w="9525">
            <a:solidFill>
              <a:srgbClr val="FFFFFF"/>
            </a:solidFill>
            <a:prstDash val="sys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r>
              <a:rPr kumimoji="0" lang="en-US" altLang="zh-CN" sz="1800">
                <a:ea typeface="SimSun" pitchFamily="2" charset="-122"/>
              </a:rPr>
              <a:t>Channel </a:t>
            </a:r>
            <a:r>
              <a:rPr kumimoji="0" lang="en-US" altLang="zh-CN" sz="1800" i="1">
                <a:ea typeface="SimSun" pitchFamily="2" charset="-122"/>
              </a:rPr>
              <a:t>d</a:t>
            </a:r>
            <a:endParaRPr kumimoji="0" lang="en-US" altLang="zh-TW" sz="4000" i="1">
              <a:latin typeface="Arial" charset="0"/>
            </a:endParaRP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441325"/>
            <a:ext cx="8686800" cy="473075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altLang="zh-CN" sz="3600" b="1" dirty="0"/>
              <a:t>Part</a:t>
            </a:r>
            <a:r>
              <a:rPr lang="en-US" altLang="zh-CN" sz="3600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zh-CN" sz="3600" b="1" dirty="0" smtClean="0">
                <a:solidFill>
                  <a:srgbClr val="CC0099"/>
                </a:solidFill>
                <a:ea typeface="Arial Unicode MS" pitchFamily="34" charset="-128"/>
                <a:cs typeface="Arial Unicode MS" pitchFamily="34" charset="-128"/>
              </a:rPr>
              <a:t>(C)</a:t>
            </a:r>
            <a:r>
              <a:rPr lang="en-US" altLang="zh-CN" sz="3600" b="1" dirty="0" smtClean="0"/>
              <a:t>: </a:t>
            </a:r>
            <a:r>
              <a:rPr lang="en-US" altLang="zh-TW" sz="3600" b="1" dirty="0" smtClean="0">
                <a:ea typeface="Arial Unicode MS" pitchFamily="34" charset="-128"/>
                <a:cs typeface="Arial Unicode MS" pitchFamily="34" charset="-128"/>
              </a:rPr>
              <a:t>Introduction </a:t>
            </a:r>
            <a:r>
              <a:rPr lang="en-US" altLang="zh-TW" sz="3600" b="1" dirty="0">
                <a:ea typeface="Arial Unicode MS" pitchFamily="34" charset="-128"/>
                <a:cs typeface="Arial Unicode MS" pitchFamily="34" charset="-128"/>
              </a:rPr>
              <a:t>to NC </a:t>
            </a:r>
            <a:r>
              <a:rPr lang="en-US" altLang="zh-TW" sz="3600" b="1" dirty="0" smtClean="0">
                <a:ea typeface="Arial Unicode MS" pitchFamily="34" charset="-128"/>
                <a:cs typeface="Arial Unicode MS" pitchFamily="34" charset="-128"/>
              </a:rPr>
              <a:t>theory</a:t>
            </a:r>
            <a:br>
              <a:rPr lang="en-US" altLang="zh-TW" sz="3600" b="1" dirty="0" smtClean="0">
                <a:ea typeface="Arial Unicode MS" pitchFamily="34" charset="-128"/>
                <a:cs typeface="Arial Unicode MS" pitchFamily="34" charset="-128"/>
              </a:rPr>
            </a:br>
            <a:r>
              <a:rPr lang="en-US" altLang="zh-TW" sz="3600" b="1" dirty="0" smtClean="0">
                <a:ea typeface="Arial Unicode MS" pitchFamily="34" charset="-128"/>
                <a:cs typeface="Arial Unicode MS" pitchFamily="34" charset="-128"/>
              </a:rPr>
              <a:t>  &amp; P2P application</a:t>
            </a:r>
          </a:p>
        </p:txBody>
      </p:sp>
      <p:sp>
        <p:nvSpPr>
          <p:cNvPr id="799749" name="Text Box 5"/>
          <p:cNvSpPr txBox="1">
            <a:spLocks noChangeArrowheads="1"/>
          </p:cNvSpPr>
          <p:nvPr/>
        </p:nvSpPr>
        <p:spPr bwMode="auto">
          <a:xfrm>
            <a:off x="250703" y="2122691"/>
            <a:ext cx="3601217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kumimoji="0" lang="en-US" altLang="zh-TW" sz="2200" dirty="0" smtClean="0"/>
              <a:t>‎When </a:t>
            </a:r>
            <a:r>
              <a:rPr kumimoji="0" lang="en-US" altLang="zh-TW" sz="2200" dirty="0"/>
              <a:t>channel </a:t>
            </a:r>
            <a:r>
              <a:rPr kumimoji="0" lang="en-US" altLang="zh-TW" sz="2200" i="1" dirty="0"/>
              <a:t>d</a:t>
            </a:r>
            <a:r>
              <a:rPr kumimoji="0" lang="en-US" altLang="zh-TW" sz="2200" dirty="0"/>
              <a:t> ends at </a:t>
            </a:r>
            <a:r>
              <a:rPr kumimoji="0" lang="en-US" altLang="zh-TW" sz="2200" dirty="0" smtClean="0"/>
              <a:t>the node where channel </a:t>
            </a:r>
            <a:r>
              <a:rPr kumimoji="0" lang="en-US" altLang="zh-TW" sz="2200" i="1" dirty="0" smtClean="0"/>
              <a:t>e </a:t>
            </a:r>
            <a:r>
              <a:rPr kumimoji="0" lang="en-US" altLang="zh-TW" sz="2200" dirty="0" smtClean="0"/>
              <a:t>begins, the “adjacent pair” </a:t>
            </a:r>
            <a:r>
              <a:rPr kumimoji="0" lang="en-US" altLang="zh-TW" sz="2200" dirty="0">
                <a:solidFill>
                  <a:srgbClr val="FF0000"/>
                </a:solidFill>
              </a:rPr>
              <a:t>(</a:t>
            </a:r>
            <a:r>
              <a:rPr kumimoji="0" lang="en-US" altLang="zh-TW" sz="2200" i="1" dirty="0" smtClean="0">
                <a:solidFill>
                  <a:srgbClr val="FF0000"/>
                </a:solidFill>
              </a:rPr>
              <a:t>d, </a:t>
            </a:r>
            <a:r>
              <a:rPr kumimoji="0" lang="en-US" altLang="zh-TW" sz="2200" i="1" dirty="0">
                <a:solidFill>
                  <a:srgbClr val="FF0000"/>
                </a:solidFill>
              </a:rPr>
              <a:t>e</a:t>
            </a:r>
            <a:r>
              <a:rPr kumimoji="0" lang="en-US" altLang="zh-TW" sz="2200" dirty="0">
                <a:solidFill>
                  <a:srgbClr val="FF0000"/>
                </a:solidFill>
              </a:rPr>
              <a:t>) </a:t>
            </a:r>
            <a:r>
              <a:rPr kumimoji="0" lang="en-US" altLang="zh-TW" sz="2200" dirty="0" smtClean="0"/>
              <a:t>corresponds by a </a:t>
            </a:r>
            <a:r>
              <a:rPr kumimoji="0" lang="en-US" altLang="zh-TW" sz="2200" dirty="0">
                <a:solidFill>
                  <a:srgbClr val="FF0000"/>
                </a:solidFill>
              </a:rPr>
              <a:t>red arrow </a:t>
            </a:r>
            <a:r>
              <a:rPr kumimoji="0" lang="en-US" altLang="zh-TW" sz="2200" dirty="0"/>
              <a:t>inside the joining </a:t>
            </a:r>
            <a:r>
              <a:rPr kumimoji="0" lang="en-US" altLang="zh-TW" sz="2200" dirty="0" smtClean="0"/>
              <a:t>node. </a:t>
            </a:r>
            <a:endParaRPr kumimoji="0" lang="en-US" altLang="zh-TW" sz="2200" dirty="0"/>
          </a:p>
        </p:txBody>
      </p:sp>
      <p:sp>
        <p:nvSpPr>
          <p:cNvPr id="91142" name="Line 6"/>
          <p:cNvSpPr>
            <a:spLocks noChangeShapeType="1"/>
          </p:cNvSpPr>
          <p:nvPr/>
        </p:nvSpPr>
        <p:spPr bwMode="auto">
          <a:xfrm flipH="1">
            <a:off x="5545138" y="2410990"/>
            <a:ext cx="863600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3" name="Line 7"/>
          <p:cNvSpPr>
            <a:spLocks noChangeShapeType="1"/>
          </p:cNvSpPr>
          <p:nvPr/>
        </p:nvSpPr>
        <p:spPr bwMode="auto">
          <a:xfrm>
            <a:off x="7345363" y="2410990"/>
            <a:ext cx="863600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 flipH="1">
            <a:off x="5334000" y="3588915"/>
            <a:ext cx="0" cy="2286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5" name="Line 9"/>
          <p:cNvSpPr>
            <a:spLocks noChangeShapeType="1"/>
          </p:cNvSpPr>
          <p:nvPr/>
        </p:nvSpPr>
        <p:spPr bwMode="auto">
          <a:xfrm flipH="1">
            <a:off x="7315200" y="3512715"/>
            <a:ext cx="636588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6" name="Line 10"/>
          <p:cNvSpPr>
            <a:spLocks noChangeShapeType="1"/>
          </p:cNvSpPr>
          <p:nvPr/>
        </p:nvSpPr>
        <p:spPr bwMode="auto">
          <a:xfrm flipH="1">
            <a:off x="8458200" y="351271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>
            <a:off x="6973888" y="4655715"/>
            <a:ext cx="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8" name="Oval 12"/>
          <p:cNvSpPr>
            <a:spLocks noChangeArrowheads="1"/>
          </p:cNvSpPr>
          <p:nvPr/>
        </p:nvSpPr>
        <p:spPr bwMode="auto">
          <a:xfrm>
            <a:off x="6516688" y="5189115"/>
            <a:ext cx="914400" cy="838200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 flipH="1">
            <a:off x="5715000" y="5874915"/>
            <a:ext cx="8382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0" name="Oval 14"/>
          <p:cNvSpPr>
            <a:spLocks noChangeArrowheads="1"/>
          </p:cNvSpPr>
          <p:nvPr/>
        </p:nvSpPr>
        <p:spPr bwMode="auto">
          <a:xfrm>
            <a:off x="5105400" y="5874915"/>
            <a:ext cx="531813" cy="506413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91151" name="Oval 15"/>
          <p:cNvSpPr>
            <a:spLocks noChangeArrowheads="1"/>
          </p:cNvSpPr>
          <p:nvPr/>
        </p:nvSpPr>
        <p:spPr bwMode="auto">
          <a:xfrm>
            <a:off x="8229600" y="5874915"/>
            <a:ext cx="531813" cy="506413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91153" name="Oval 17"/>
          <p:cNvSpPr>
            <a:spLocks noChangeArrowheads="1"/>
          </p:cNvSpPr>
          <p:nvPr/>
        </p:nvSpPr>
        <p:spPr bwMode="auto">
          <a:xfrm>
            <a:off x="5105400" y="2796753"/>
            <a:ext cx="914400" cy="838200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91154" name="Oval 18"/>
          <p:cNvSpPr>
            <a:spLocks noChangeArrowheads="1"/>
          </p:cNvSpPr>
          <p:nvPr/>
        </p:nvSpPr>
        <p:spPr bwMode="auto">
          <a:xfrm>
            <a:off x="7740650" y="2796753"/>
            <a:ext cx="914400" cy="838200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799763" name="Line 19"/>
          <p:cNvSpPr>
            <a:spLocks noChangeShapeType="1"/>
          </p:cNvSpPr>
          <p:nvPr/>
        </p:nvSpPr>
        <p:spPr bwMode="auto">
          <a:xfrm flipH="1">
            <a:off x="5334000" y="2872953"/>
            <a:ext cx="228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56" name="Oval 20"/>
          <p:cNvSpPr>
            <a:spLocks noChangeArrowheads="1"/>
          </p:cNvSpPr>
          <p:nvPr/>
        </p:nvSpPr>
        <p:spPr bwMode="auto">
          <a:xfrm>
            <a:off x="6477000" y="3852440"/>
            <a:ext cx="914400" cy="838200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91157" name="Line 21"/>
          <p:cNvSpPr>
            <a:spLocks noChangeShapeType="1"/>
          </p:cNvSpPr>
          <p:nvPr/>
        </p:nvSpPr>
        <p:spPr bwMode="auto">
          <a:xfrm>
            <a:off x="5894388" y="3512715"/>
            <a:ext cx="735012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8" name="Line 22"/>
          <p:cNvSpPr>
            <a:spLocks noChangeShapeType="1"/>
          </p:cNvSpPr>
          <p:nvPr/>
        </p:nvSpPr>
        <p:spPr bwMode="auto">
          <a:xfrm>
            <a:off x="7391400" y="5874915"/>
            <a:ext cx="811213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9" name="Rectangle 23"/>
          <p:cNvSpPr>
            <a:spLocks noChangeArrowheads="1"/>
          </p:cNvSpPr>
          <p:nvPr/>
        </p:nvSpPr>
        <p:spPr bwMode="auto">
          <a:xfrm>
            <a:off x="6624228" y="1772815"/>
            <a:ext cx="542925" cy="646331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zh-TW" i="1" dirty="0"/>
              <a:t>s</a:t>
            </a:r>
          </a:p>
        </p:txBody>
      </p:sp>
      <p:sp>
        <p:nvSpPr>
          <p:cNvPr id="799768" name="Rectangle 24"/>
          <p:cNvSpPr>
            <a:spLocks noChangeArrowheads="1"/>
          </p:cNvSpPr>
          <p:nvPr/>
        </p:nvSpPr>
        <p:spPr bwMode="auto">
          <a:xfrm>
            <a:off x="4932363" y="2985665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DotDot"/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/>
          <a:p>
            <a:r>
              <a:rPr kumimoji="0" lang="en-US" altLang="zh-CN" sz="1600" dirty="0">
                <a:solidFill>
                  <a:srgbClr val="FF0000"/>
                </a:solidFill>
                <a:ea typeface="SimSun" pitchFamily="2" charset="-122"/>
              </a:rPr>
              <a:t> </a:t>
            </a:r>
            <a:r>
              <a:rPr kumimoji="0" lang="en-US" altLang="zh-CN" sz="1600">
                <a:solidFill>
                  <a:srgbClr val="FF0000"/>
                </a:solidFill>
                <a:ea typeface="SimSun" pitchFamily="2" charset="-122"/>
              </a:rPr>
              <a:t>(</a:t>
            </a:r>
            <a:r>
              <a:rPr kumimoji="0" lang="en-US" altLang="zh-CN" sz="1600" i="1" smtClean="0">
                <a:solidFill>
                  <a:srgbClr val="FF0000"/>
                </a:solidFill>
                <a:ea typeface="SimSun" pitchFamily="2" charset="-122"/>
              </a:rPr>
              <a:t>d, </a:t>
            </a:r>
            <a:r>
              <a:rPr kumimoji="0" lang="en-US" altLang="zh-CN" sz="1600" i="1" dirty="0">
                <a:solidFill>
                  <a:srgbClr val="FF0000"/>
                </a:solidFill>
                <a:ea typeface="SimSun" pitchFamily="2" charset="-122"/>
              </a:rPr>
              <a:t>e</a:t>
            </a:r>
            <a:r>
              <a:rPr kumimoji="0" lang="en-US" altLang="zh-CN" sz="1600" dirty="0">
                <a:solidFill>
                  <a:srgbClr val="FF0000"/>
                </a:solidFill>
                <a:ea typeface="SimSun" pitchFamily="2" charset="-122"/>
              </a:rPr>
              <a:t>)</a:t>
            </a:r>
            <a:endParaRPr kumimoji="0" lang="en-US" altLang="zh-TW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99769" name="Line 25"/>
          <p:cNvSpPr>
            <a:spLocks noChangeShapeType="1"/>
          </p:cNvSpPr>
          <p:nvPr/>
        </p:nvSpPr>
        <p:spPr bwMode="auto">
          <a:xfrm flipH="1">
            <a:off x="6745288" y="5265315"/>
            <a:ext cx="228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99770" name="Line 26"/>
          <p:cNvSpPr>
            <a:spLocks noChangeShapeType="1"/>
          </p:cNvSpPr>
          <p:nvPr/>
        </p:nvSpPr>
        <p:spPr bwMode="auto">
          <a:xfrm>
            <a:off x="6973888" y="5265315"/>
            <a:ext cx="228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99771" name="Line 27"/>
          <p:cNvSpPr>
            <a:spLocks noChangeShapeType="1"/>
          </p:cNvSpPr>
          <p:nvPr/>
        </p:nvSpPr>
        <p:spPr bwMode="auto">
          <a:xfrm flipH="1" flipV="1">
            <a:off x="6705600" y="4004840"/>
            <a:ext cx="228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99772" name="Line 28"/>
          <p:cNvSpPr>
            <a:spLocks noChangeShapeType="1"/>
          </p:cNvSpPr>
          <p:nvPr/>
        </p:nvSpPr>
        <p:spPr bwMode="auto">
          <a:xfrm flipV="1">
            <a:off x="7010400" y="4004840"/>
            <a:ext cx="228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99773" name="Line 29"/>
          <p:cNvSpPr>
            <a:spLocks noChangeShapeType="1"/>
          </p:cNvSpPr>
          <p:nvPr/>
        </p:nvSpPr>
        <p:spPr bwMode="auto">
          <a:xfrm flipH="1">
            <a:off x="8001000" y="2872953"/>
            <a:ext cx="228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99774" name="Line 30"/>
          <p:cNvSpPr>
            <a:spLocks noChangeShapeType="1"/>
          </p:cNvSpPr>
          <p:nvPr/>
        </p:nvSpPr>
        <p:spPr bwMode="auto">
          <a:xfrm>
            <a:off x="8229600" y="2872953"/>
            <a:ext cx="228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99775" name="Line 31"/>
          <p:cNvSpPr>
            <a:spLocks noChangeShapeType="1"/>
          </p:cNvSpPr>
          <p:nvPr/>
        </p:nvSpPr>
        <p:spPr bwMode="auto">
          <a:xfrm>
            <a:off x="5616575" y="2877715"/>
            <a:ext cx="228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46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63" grpId="0" animBg="1"/>
      <p:bldP spid="799768" grpId="0"/>
      <p:bldP spid="799769" grpId="0" animBg="1"/>
      <p:bldP spid="799770" grpId="0" animBg="1"/>
      <p:bldP spid="799771" grpId="0" animBg="1"/>
      <p:bldP spid="799772" grpId="0" animBg="1"/>
      <p:bldP spid="799773" grpId="0" animBg="1"/>
      <p:bldP spid="799774" grpId="0" animBg="1"/>
      <p:bldP spid="79977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Line 10"/>
          <p:cNvSpPr>
            <a:spLocks noChangeShapeType="1"/>
          </p:cNvSpPr>
          <p:nvPr/>
        </p:nvSpPr>
        <p:spPr bwMode="auto">
          <a:xfrm flipH="1">
            <a:off x="5334000" y="3589338"/>
            <a:ext cx="0" cy="2286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5" name="Line 11"/>
          <p:cNvSpPr>
            <a:spLocks noChangeShapeType="1"/>
          </p:cNvSpPr>
          <p:nvPr/>
        </p:nvSpPr>
        <p:spPr bwMode="auto">
          <a:xfrm flipH="1">
            <a:off x="7315200" y="3513138"/>
            <a:ext cx="636588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6" name="Line 12"/>
          <p:cNvSpPr>
            <a:spLocks noChangeShapeType="1"/>
          </p:cNvSpPr>
          <p:nvPr/>
        </p:nvSpPr>
        <p:spPr bwMode="auto">
          <a:xfrm flipH="1">
            <a:off x="8458200" y="3513138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7" name="Line 13"/>
          <p:cNvSpPr>
            <a:spLocks noChangeShapeType="1"/>
          </p:cNvSpPr>
          <p:nvPr/>
        </p:nvSpPr>
        <p:spPr bwMode="auto">
          <a:xfrm>
            <a:off x="6973888" y="4656138"/>
            <a:ext cx="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8" name="Oval 14"/>
          <p:cNvSpPr>
            <a:spLocks noChangeArrowheads="1"/>
          </p:cNvSpPr>
          <p:nvPr/>
        </p:nvSpPr>
        <p:spPr bwMode="auto">
          <a:xfrm>
            <a:off x="6516688" y="5189538"/>
            <a:ext cx="914400" cy="838200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92169" name="Line 15"/>
          <p:cNvSpPr>
            <a:spLocks noChangeShapeType="1"/>
          </p:cNvSpPr>
          <p:nvPr/>
        </p:nvSpPr>
        <p:spPr bwMode="auto">
          <a:xfrm flipH="1">
            <a:off x="6745288" y="5265738"/>
            <a:ext cx="228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170" name="Line 16"/>
          <p:cNvSpPr>
            <a:spLocks noChangeShapeType="1"/>
          </p:cNvSpPr>
          <p:nvPr/>
        </p:nvSpPr>
        <p:spPr bwMode="auto">
          <a:xfrm>
            <a:off x="6973888" y="5265738"/>
            <a:ext cx="228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172" name="Oval 19"/>
          <p:cNvSpPr>
            <a:spLocks noChangeArrowheads="1"/>
          </p:cNvSpPr>
          <p:nvPr/>
        </p:nvSpPr>
        <p:spPr bwMode="auto">
          <a:xfrm>
            <a:off x="5105400" y="5875338"/>
            <a:ext cx="531813" cy="506412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92173" name="Oval 20"/>
          <p:cNvSpPr>
            <a:spLocks noChangeArrowheads="1"/>
          </p:cNvSpPr>
          <p:nvPr/>
        </p:nvSpPr>
        <p:spPr bwMode="auto">
          <a:xfrm>
            <a:off x="8229600" y="5875338"/>
            <a:ext cx="531813" cy="506412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92174" name="Oval 30"/>
          <p:cNvSpPr>
            <a:spLocks noChangeArrowheads="1"/>
          </p:cNvSpPr>
          <p:nvPr/>
        </p:nvSpPr>
        <p:spPr bwMode="auto">
          <a:xfrm>
            <a:off x="5105400" y="2797175"/>
            <a:ext cx="914400" cy="838200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92175" name="Oval 31"/>
          <p:cNvSpPr>
            <a:spLocks noChangeArrowheads="1"/>
          </p:cNvSpPr>
          <p:nvPr/>
        </p:nvSpPr>
        <p:spPr bwMode="auto">
          <a:xfrm>
            <a:off x="7740650" y="2797175"/>
            <a:ext cx="914400" cy="838200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92176" name="Line 32"/>
          <p:cNvSpPr>
            <a:spLocks noChangeShapeType="1"/>
          </p:cNvSpPr>
          <p:nvPr/>
        </p:nvSpPr>
        <p:spPr bwMode="auto">
          <a:xfrm flipH="1">
            <a:off x="5334000" y="2873375"/>
            <a:ext cx="228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177" name="Line 33"/>
          <p:cNvSpPr>
            <a:spLocks noChangeShapeType="1"/>
          </p:cNvSpPr>
          <p:nvPr/>
        </p:nvSpPr>
        <p:spPr bwMode="auto">
          <a:xfrm>
            <a:off x="5562600" y="2873375"/>
            <a:ext cx="228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178" name="Line 34"/>
          <p:cNvSpPr>
            <a:spLocks noChangeShapeType="1"/>
          </p:cNvSpPr>
          <p:nvPr/>
        </p:nvSpPr>
        <p:spPr bwMode="auto">
          <a:xfrm flipH="1">
            <a:off x="8001000" y="2873375"/>
            <a:ext cx="228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179" name="Line 35"/>
          <p:cNvSpPr>
            <a:spLocks noChangeShapeType="1"/>
          </p:cNvSpPr>
          <p:nvPr/>
        </p:nvSpPr>
        <p:spPr bwMode="auto">
          <a:xfrm>
            <a:off x="8229600" y="2873375"/>
            <a:ext cx="228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181" name="Oval 39"/>
          <p:cNvSpPr>
            <a:spLocks noChangeArrowheads="1"/>
          </p:cNvSpPr>
          <p:nvPr/>
        </p:nvSpPr>
        <p:spPr bwMode="auto">
          <a:xfrm>
            <a:off x="6477000" y="3852863"/>
            <a:ext cx="914400" cy="838200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92182" name="Line 40"/>
          <p:cNvSpPr>
            <a:spLocks noChangeShapeType="1"/>
          </p:cNvSpPr>
          <p:nvPr/>
        </p:nvSpPr>
        <p:spPr bwMode="auto">
          <a:xfrm flipH="1" flipV="1">
            <a:off x="6705600" y="4005263"/>
            <a:ext cx="228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183" name="Line 41"/>
          <p:cNvSpPr>
            <a:spLocks noChangeShapeType="1"/>
          </p:cNvSpPr>
          <p:nvPr/>
        </p:nvSpPr>
        <p:spPr bwMode="auto">
          <a:xfrm flipV="1">
            <a:off x="7010400" y="4005263"/>
            <a:ext cx="228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185" name="Line 43"/>
          <p:cNvSpPr>
            <a:spLocks noChangeShapeType="1"/>
          </p:cNvSpPr>
          <p:nvPr/>
        </p:nvSpPr>
        <p:spPr bwMode="auto">
          <a:xfrm>
            <a:off x="5894388" y="3513138"/>
            <a:ext cx="735012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6" name="Line 48"/>
          <p:cNvSpPr>
            <a:spLocks noChangeShapeType="1"/>
          </p:cNvSpPr>
          <p:nvPr/>
        </p:nvSpPr>
        <p:spPr bwMode="auto">
          <a:xfrm>
            <a:off x="7391400" y="5875338"/>
            <a:ext cx="811213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7" name="Line 66"/>
          <p:cNvSpPr>
            <a:spLocks noChangeShapeType="1"/>
          </p:cNvSpPr>
          <p:nvPr/>
        </p:nvSpPr>
        <p:spPr bwMode="auto">
          <a:xfrm flipH="1">
            <a:off x="5545138" y="2411413"/>
            <a:ext cx="863600" cy="360362"/>
          </a:xfrm>
          <a:prstGeom prst="line">
            <a:avLst/>
          </a:prstGeom>
          <a:noFill/>
          <a:ln w="19050">
            <a:solidFill>
              <a:srgbClr val="CC9900"/>
            </a:solidFill>
            <a:prstDash val="dash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8" name="Line 67"/>
          <p:cNvSpPr>
            <a:spLocks noChangeShapeType="1"/>
          </p:cNvSpPr>
          <p:nvPr/>
        </p:nvSpPr>
        <p:spPr bwMode="auto">
          <a:xfrm>
            <a:off x="7345363" y="2411413"/>
            <a:ext cx="863600" cy="360362"/>
          </a:xfrm>
          <a:prstGeom prst="line">
            <a:avLst/>
          </a:prstGeom>
          <a:noFill/>
          <a:ln w="19050">
            <a:solidFill>
              <a:srgbClr val="CC9900"/>
            </a:solidFill>
            <a:prstDash val="dash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1" name="Line 18"/>
          <p:cNvSpPr>
            <a:spLocks noChangeShapeType="1"/>
          </p:cNvSpPr>
          <p:nvPr/>
        </p:nvSpPr>
        <p:spPr bwMode="auto">
          <a:xfrm flipH="1">
            <a:off x="5715000" y="5875338"/>
            <a:ext cx="8382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6624228" y="1772815"/>
            <a:ext cx="542925" cy="646331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zh-TW" i="1" dirty="0"/>
              <a:t>s</a:t>
            </a:r>
          </a:p>
        </p:txBody>
      </p:sp>
      <p:sp>
        <p:nvSpPr>
          <p:cNvPr id="35" name="Text Box 55"/>
          <p:cNvSpPr txBox="1">
            <a:spLocks noChangeArrowheads="1"/>
          </p:cNvSpPr>
          <p:nvPr/>
        </p:nvSpPr>
        <p:spPr bwMode="auto">
          <a:xfrm>
            <a:off x="250701" y="2132856"/>
            <a:ext cx="4056062" cy="155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kumimoji="0" lang="en-US" altLang="zh-TW" sz="2200" dirty="0" smtClean="0"/>
              <a:t>An </a:t>
            </a:r>
            <a:r>
              <a:rPr lang="en-US" altLang="zh-TW" sz="2200" dirty="0">
                <a:latin typeface="Euclid Math Two" pitchFamily="18" charset="2"/>
                <a:ea typeface="SimSun" pitchFamily="2" charset="-122"/>
              </a:rPr>
              <a:t>F</a:t>
            </a:r>
            <a:r>
              <a:rPr kumimoji="0" lang="en-US" altLang="zh-TW" sz="2200" dirty="0">
                <a:solidFill>
                  <a:schemeClr val="tx2"/>
                </a:solidFill>
              </a:rPr>
              <a:t>-</a:t>
            </a:r>
            <a:r>
              <a:rPr kumimoji="0" lang="en-US" altLang="zh-HK" sz="2200" dirty="0">
                <a:solidFill>
                  <a:schemeClr val="tx2"/>
                </a:solidFill>
              </a:rPr>
              <a:t>linear </a:t>
            </a:r>
            <a:r>
              <a:rPr kumimoji="0" lang="en-US" altLang="zh-TW" sz="2200" dirty="0">
                <a:solidFill>
                  <a:schemeClr val="tx2"/>
                </a:solidFill>
              </a:rPr>
              <a:t>network code</a:t>
            </a:r>
            <a:r>
              <a:rPr kumimoji="0" lang="en-US" altLang="zh-TW" sz="2200" dirty="0"/>
              <a:t> assigns a </a:t>
            </a:r>
            <a:r>
              <a:rPr kumimoji="0" lang="en-US" altLang="zh-TW" sz="2200" dirty="0">
                <a:solidFill>
                  <a:srgbClr val="C00000"/>
                </a:solidFill>
              </a:rPr>
              <a:t>coding coefficient </a:t>
            </a:r>
            <a:r>
              <a:rPr kumimoji="0" lang="en-US" altLang="zh-TW" sz="2200" i="1" dirty="0" smtClean="0">
                <a:solidFill>
                  <a:srgbClr val="C00000"/>
                </a:solidFill>
              </a:rPr>
              <a:t>k</a:t>
            </a:r>
            <a:r>
              <a:rPr kumimoji="0" lang="en-US" altLang="zh-TW" sz="2200" i="1" baseline="-25000" dirty="0" smtClean="0">
                <a:solidFill>
                  <a:srgbClr val="C00000"/>
                </a:solidFill>
              </a:rPr>
              <a:t>d,e</a:t>
            </a:r>
            <a:r>
              <a:rPr kumimoji="0" lang="en-US" altLang="zh-TW" sz="2200" dirty="0" smtClean="0">
                <a:solidFill>
                  <a:srgbClr val="C00000"/>
                </a:solidFill>
              </a:rPr>
              <a:t> </a:t>
            </a:r>
            <a:r>
              <a:rPr kumimoji="0" lang="en-US" altLang="zh-TW" sz="2200" dirty="0">
                <a:sym typeface="Symbol" pitchFamily="18" charset="2"/>
              </a:rPr>
              <a:t> </a:t>
            </a:r>
            <a:r>
              <a:rPr lang="en-US" altLang="zh-TW" sz="2200" dirty="0" smtClean="0">
                <a:latin typeface="Euclid Math Two" pitchFamily="18" charset="2"/>
                <a:ea typeface="SimSun" pitchFamily="2" charset="-122"/>
              </a:rPr>
              <a:t>F</a:t>
            </a:r>
            <a:r>
              <a:rPr kumimoji="0" lang="en-US" altLang="zh-TW" sz="2200" dirty="0" smtClean="0"/>
              <a:t>, where the </a:t>
            </a:r>
            <a:r>
              <a:rPr kumimoji="0" lang="en-US" altLang="zh-TW" sz="2200" dirty="0"/>
              <a:t>finite field </a:t>
            </a:r>
            <a:r>
              <a:rPr lang="en-US" altLang="zh-TW" sz="2200" dirty="0" smtClean="0">
                <a:latin typeface="Euclid Math Two" pitchFamily="18" charset="2"/>
                <a:ea typeface="SimSun" pitchFamily="2" charset="-122"/>
              </a:rPr>
              <a:t>F</a:t>
            </a:r>
            <a:r>
              <a:rPr kumimoji="0" lang="en-US" altLang="zh-TW" sz="2200" dirty="0" smtClean="0"/>
              <a:t> is the alphabet of data </a:t>
            </a:r>
            <a:r>
              <a:rPr kumimoji="0" lang="en-US" altLang="zh-TW" sz="2200" dirty="0"/>
              <a:t>symbol</a:t>
            </a:r>
            <a:r>
              <a:rPr kumimoji="0" lang="en-US" altLang="zh-TW" sz="2200" dirty="0" smtClean="0"/>
              <a:t>.</a:t>
            </a:r>
          </a:p>
        </p:txBody>
      </p:sp>
      <p:sp>
        <p:nvSpPr>
          <p:cNvPr id="3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441325"/>
            <a:ext cx="8686800" cy="473075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altLang="zh-TW" sz="3600" b="1" dirty="0" smtClean="0">
                <a:ea typeface="Arial Unicode MS" pitchFamily="34" charset="-128"/>
                <a:cs typeface="Arial Unicode MS" pitchFamily="34" charset="-128"/>
              </a:rPr>
              <a:t>Definition of a linear network code</a:t>
            </a:r>
          </a:p>
        </p:txBody>
      </p:sp>
      <p:sp>
        <p:nvSpPr>
          <p:cNvPr id="2" name="Rectangle 1"/>
          <p:cNvSpPr/>
          <p:nvPr/>
        </p:nvSpPr>
        <p:spPr>
          <a:xfrm>
            <a:off x="4932040" y="2852936"/>
            <a:ext cx="5341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TW" sz="2200" i="1" dirty="0">
                <a:solidFill>
                  <a:srgbClr val="C00000"/>
                </a:solidFill>
              </a:rPr>
              <a:t>k</a:t>
            </a:r>
            <a:r>
              <a:rPr kumimoji="0" lang="en-US" altLang="zh-TW" sz="2200" i="1" baseline="-25000" dirty="0">
                <a:solidFill>
                  <a:srgbClr val="C00000"/>
                </a:solidFill>
              </a:rPr>
              <a:t>d,e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075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Line 10"/>
          <p:cNvSpPr>
            <a:spLocks noChangeShapeType="1"/>
          </p:cNvSpPr>
          <p:nvPr/>
        </p:nvSpPr>
        <p:spPr bwMode="auto">
          <a:xfrm flipH="1">
            <a:off x="5334000" y="3589338"/>
            <a:ext cx="0" cy="2286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5" name="Line 11"/>
          <p:cNvSpPr>
            <a:spLocks noChangeShapeType="1"/>
          </p:cNvSpPr>
          <p:nvPr/>
        </p:nvSpPr>
        <p:spPr bwMode="auto">
          <a:xfrm flipH="1">
            <a:off x="7315200" y="3513138"/>
            <a:ext cx="636588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6" name="Line 12"/>
          <p:cNvSpPr>
            <a:spLocks noChangeShapeType="1"/>
          </p:cNvSpPr>
          <p:nvPr/>
        </p:nvSpPr>
        <p:spPr bwMode="auto">
          <a:xfrm flipH="1">
            <a:off x="8458200" y="3513138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7" name="Line 13"/>
          <p:cNvSpPr>
            <a:spLocks noChangeShapeType="1"/>
          </p:cNvSpPr>
          <p:nvPr/>
        </p:nvSpPr>
        <p:spPr bwMode="auto">
          <a:xfrm>
            <a:off x="6973888" y="4656138"/>
            <a:ext cx="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8" name="Oval 14"/>
          <p:cNvSpPr>
            <a:spLocks noChangeArrowheads="1"/>
          </p:cNvSpPr>
          <p:nvPr/>
        </p:nvSpPr>
        <p:spPr bwMode="auto">
          <a:xfrm>
            <a:off x="6516688" y="5189538"/>
            <a:ext cx="914400" cy="838200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92169" name="Line 15"/>
          <p:cNvSpPr>
            <a:spLocks noChangeShapeType="1"/>
          </p:cNvSpPr>
          <p:nvPr/>
        </p:nvSpPr>
        <p:spPr bwMode="auto">
          <a:xfrm flipH="1">
            <a:off x="6745288" y="5265738"/>
            <a:ext cx="228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170" name="Line 16"/>
          <p:cNvSpPr>
            <a:spLocks noChangeShapeType="1"/>
          </p:cNvSpPr>
          <p:nvPr/>
        </p:nvSpPr>
        <p:spPr bwMode="auto">
          <a:xfrm>
            <a:off x="6973888" y="5265738"/>
            <a:ext cx="228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171" name="Rectangle 17"/>
          <p:cNvSpPr>
            <a:spLocks noChangeArrowheads="1"/>
          </p:cNvSpPr>
          <p:nvPr/>
        </p:nvSpPr>
        <p:spPr bwMode="auto">
          <a:xfrm>
            <a:off x="6669088" y="5418138"/>
            <a:ext cx="6858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DotDot"/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/>
          <a:p>
            <a:r>
              <a:rPr kumimoji="0" lang="en-US" altLang="zh-CN" sz="1400">
                <a:solidFill>
                  <a:srgbClr val="FF3300"/>
                </a:solidFill>
                <a:ea typeface="SimSun" pitchFamily="2" charset="-122"/>
              </a:rPr>
              <a:t> 1       1</a:t>
            </a:r>
            <a:endParaRPr kumimoji="0" lang="en-US" altLang="zh-TW" sz="32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92172" name="Oval 19"/>
          <p:cNvSpPr>
            <a:spLocks noChangeArrowheads="1"/>
          </p:cNvSpPr>
          <p:nvPr/>
        </p:nvSpPr>
        <p:spPr bwMode="auto">
          <a:xfrm>
            <a:off x="5105400" y="5875338"/>
            <a:ext cx="531813" cy="506412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92173" name="Oval 20"/>
          <p:cNvSpPr>
            <a:spLocks noChangeArrowheads="1"/>
          </p:cNvSpPr>
          <p:nvPr/>
        </p:nvSpPr>
        <p:spPr bwMode="auto">
          <a:xfrm>
            <a:off x="8229600" y="5875338"/>
            <a:ext cx="531813" cy="506412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92174" name="Oval 30"/>
          <p:cNvSpPr>
            <a:spLocks noChangeArrowheads="1"/>
          </p:cNvSpPr>
          <p:nvPr/>
        </p:nvSpPr>
        <p:spPr bwMode="auto">
          <a:xfrm>
            <a:off x="5105400" y="2797175"/>
            <a:ext cx="914400" cy="838200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92175" name="Oval 31"/>
          <p:cNvSpPr>
            <a:spLocks noChangeArrowheads="1"/>
          </p:cNvSpPr>
          <p:nvPr/>
        </p:nvSpPr>
        <p:spPr bwMode="auto">
          <a:xfrm>
            <a:off x="7740650" y="2797175"/>
            <a:ext cx="914400" cy="838200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92176" name="Line 32"/>
          <p:cNvSpPr>
            <a:spLocks noChangeShapeType="1"/>
          </p:cNvSpPr>
          <p:nvPr/>
        </p:nvSpPr>
        <p:spPr bwMode="auto">
          <a:xfrm flipH="1">
            <a:off x="5334000" y="2873375"/>
            <a:ext cx="228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177" name="Line 33"/>
          <p:cNvSpPr>
            <a:spLocks noChangeShapeType="1"/>
          </p:cNvSpPr>
          <p:nvPr/>
        </p:nvSpPr>
        <p:spPr bwMode="auto">
          <a:xfrm>
            <a:off x="5562600" y="2873375"/>
            <a:ext cx="228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178" name="Line 34"/>
          <p:cNvSpPr>
            <a:spLocks noChangeShapeType="1"/>
          </p:cNvSpPr>
          <p:nvPr/>
        </p:nvSpPr>
        <p:spPr bwMode="auto">
          <a:xfrm flipH="1">
            <a:off x="8001000" y="2873375"/>
            <a:ext cx="228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179" name="Line 35"/>
          <p:cNvSpPr>
            <a:spLocks noChangeShapeType="1"/>
          </p:cNvSpPr>
          <p:nvPr/>
        </p:nvSpPr>
        <p:spPr bwMode="auto">
          <a:xfrm>
            <a:off x="8229600" y="2873375"/>
            <a:ext cx="228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92180" name="Group 36"/>
          <p:cNvGrpSpPr>
            <a:grpSpLocks/>
          </p:cNvGrpSpPr>
          <p:nvPr/>
        </p:nvGrpSpPr>
        <p:grpSpPr bwMode="auto">
          <a:xfrm>
            <a:off x="5257800" y="3025775"/>
            <a:ext cx="3352800" cy="268288"/>
            <a:chOff x="3312" y="2077"/>
            <a:chExt cx="2112" cy="169"/>
          </a:xfrm>
        </p:grpSpPr>
        <p:sp>
          <p:nvSpPr>
            <p:cNvPr id="92192" name="Rectangle 37"/>
            <p:cNvSpPr>
              <a:spLocks noChangeArrowheads="1"/>
            </p:cNvSpPr>
            <p:nvPr/>
          </p:nvSpPr>
          <p:spPr bwMode="auto">
            <a:xfrm>
              <a:off x="3312" y="2077"/>
              <a:ext cx="43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ysDashDotDot"/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/>
            <a:p>
              <a:r>
                <a:rPr kumimoji="0" lang="en-US" altLang="zh-CN" sz="1400" dirty="0">
                  <a:solidFill>
                    <a:srgbClr val="FF3300"/>
                  </a:solidFill>
                  <a:ea typeface="SimSun" pitchFamily="2" charset="-122"/>
                </a:rPr>
                <a:t> 1       1</a:t>
              </a:r>
              <a:endParaRPr kumimoji="0" lang="en-US" altLang="zh-TW" sz="3200" dirty="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92193" name="Rectangle 38"/>
            <p:cNvSpPr>
              <a:spLocks noChangeArrowheads="1"/>
            </p:cNvSpPr>
            <p:nvPr/>
          </p:nvSpPr>
          <p:spPr bwMode="auto">
            <a:xfrm>
              <a:off x="4992" y="2077"/>
              <a:ext cx="43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ysDashDotDot"/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/>
            <a:p>
              <a:r>
                <a:rPr kumimoji="0" lang="en-US" altLang="zh-CN" sz="1400">
                  <a:solidFill>
                    <a:srgbClr val="FF3300"/>
                  </a:solidFill>
                  <a:ea typeface="SimSun" pitchFamily="2" charset="-122"/>
                </a:rPr>
                <a:t> 1       1</a:t>
              </a:r>
              <a:endParaRPr kumimoji="0" lang="en-US" altLang="zh-TW" sz="3200">
                <a:solidFill>
                  <a:srgbClr val="FF3300"/>
                </a:solidFill>
                <a:latin typeface="Arial" charset="0"/>
              </a:endParaRPr>
            </a:p>
          </p:txBody>
        </p:sp>
      </p:grpSp>
      <p:sp>
        <p:nvSpPr>
          <p:cNvPr id="92181" name="Oval 39"/>
          <p:cNvSpPr>
            <a:spLocks noChangeArrowheads="1"/>
          </p:cNvSpPr>
          <p:nvPr/>
        </p:nvSpPr>
        <p:spPr bwMode="auto">
          <a:xfrm>
            <a:off x="6477000" y="3852863"/>
            <a:ext cx="914400" cy="838200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92182" name="Line 40"/>
          <p:cNvSpPr>
            <a:spLocks noChangeShapeType="1"/>
          </p:cNvSpPr>
          <p:nvPr/>
        </p:nvSpPr>
        <p:spPr bwMode="auto">
          <a:xfrm flipH="1" flipV="1">
            <a:off x="6705600" y="4005263"/>
            <a:ext cx="228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183" name="Line 41"/>
          <p:cNvSpPr>
            <a:spLocks noChangeShapeType="1"/>
          </p:cNvSpPr>
          <p:nvPr/>
        </p:nvSpPr>
        <p:spPr bwMode="auto">
          <a:xfrm flipV="1">
            <a:off x="7010400" y="4005263"/>
            <a:ext cx="228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184" name="Rectangle 42"/>
          <p:cNvSpPr>
            <a:spLocks noChangeArrowheads="1"/>
          </p:cNvSpPr>
          <p:nvPr/>
        </p:nvSpPr>
        <p:spPr bwMode="auto">
          <a:xfrm>
            <a:off x="6553200" y="4081463"/>
            <a:ext cx="9144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DotDot"/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/>
          <a:p>
            <a:r>
              <a:rPr kumimoji="0" lang="en-US" altLang="zh-CN" sz="1400" dirty="0">
                <a:solidFill>
                  <a:srgbClr val="FF3300"/>
                </a:solidFill>
                <a:ea typeface="SimSun" pitchFamily="2" charset="-122"/>
              </a:rPr>
              <a:t> 1       </a:t>
            </a:r>
            <a:r>
              <a:rPr kumimoji="0" lang="en-US" altLang="zh-CN" sz="1400" dirty="0" smtClean="0">
                <a:solidFill>
                  <a:srgbClr val="FF3300"/>
                </a:solidFill>
                <a:ea typeface="SimSun" pitchFamily="2" charset="-122"/>
              </a:rPr>
              <a:t>     </a:t>
            </a:r>
            <a:r>
              <a:rPr kumimoji="0" lang="en-US" altLang="zh-CN" sz="1400" dirty="0">
                <a:solidFill>
                  <a:srgbClr val="FF3300"/>
                </a:solidFill>
                <a:ea typeface="SimSun" pitchFamily="2" charset="-122"/>
              </a:rPr>
              <a:t>1</a:t>
            </a:r>
            <a:endParaRPr kumimoji="0" lang="en-US" altLang="zh-TW" sz="320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92185" name="Line 43"/>
          <p:cNvSpPr>
            <a:spLocks noChangeShapeType="1"/>
          </p:cNvSpPr>
          <p:nvPr/>
        </p:nvSpPr>
        <p:spPr bwMode="auto">
          <a:xfrm>
            <a:off x="5894388" y="3513138"/>
            <a:ext cx="735012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6" name="Line 48"/>
          <p:cNvSpPr>
            <a:spLocks noChangeShapeType="1"/>
          </p:cNvSpPr>
          <p:nvPr/>
        </p:nvSpPr>
        <p:spPr bwMode="auto">
          <a:xfrm>
            <a:off x="7391400" y="5875338"/>
            <a:ext cx="811213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7" name="Line 66"/>
          <p:cNvSpPr>
            <a:spLocks noChangeShapeType="1"/>
          </p:cNvSpPr>
          <p:nvPr/>
        </p:nvSpPr>
        <p:spPr bwMode="auto">
          <a:xfrm flipH="1">
            <a:off x="5545138" y="2411413"/>
            <a:ext cx="863600" cy="360362"/>
          </a:xfrm>
          <a:prstGeom prst="line">
            <a:avLst/>
          </a:prstGeom>
          <a:noFill/>
          <a:ln w="19050">
            <a:solidFill>
              <a:srgbClr val="CC9900"/>
            </a:solidFill>
            <a:prstDash val="dash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8" name="Line 67"/>
          <p:cNvSpPr>
            <a:spLocks noChangeShapeType="1"/>
          </p:cNvSpPr>
          <p:nvPr/>
        </p:nvSpPr>
        <p:spPr bwMode="auto">
          <a:xfrm>
            <a:off x="7345363" y="2411413"/>
            <a:ext cx="863600" cy="360362"/>
          </a:xfrm>
          <a:prstGeom prst="line">
            <a:avLst/>
          </a:prstGeom>
          <a:noFill/>
          <a:ln w="19050">
            <a:solidFill>
              <a:srgbClr val="CC9900"/>
            </a:solidFill>
            <a:prstDash val="dash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1" name="Line 18"/>
          <p:cNvSpPr>
            <a:spLocks noChangeShapeType="1"/>
          </p:cNvSpPr>
          <p:nvPr/>
        </p:nvSpPr>
        <p:spPr bwMode="auto">
          <a:xfrm flipH="1">
            <a:off x="5715000" y="5875338"/>
            <a:ext cx="8382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6624228" y="1772815"/>
            <a:ext cx="542925" cy="646331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zh-TW" i="1" dirty="0"/>
              <a:t>s</a:t>
            </a:r>
          </a:p>
        </p:txBody>
      </p:sp>
      <p:sp>
        <p:nvSpPr>
          <p:cNvPr id="35" name="Text Box 55"/>
          <p:cNvSpPr txBox="1">
            <a:spLocks noChangeArrowheads="1"/>
          </p:cNvSpPr>
          <p:nvPr/>
        </p:nvSpPr>
        <p:spPr bwMode="auto">
          <a:xfrm>
            <a:off x="250701" y="2132856"/>
            <a:ext cx="4056062" cy="232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kumimoji="0" lang="en-US" altLang="zh-TW" sz="2200" dirty="0" smtClean="0"/>
              <a:t>An </a:t>
            </a:r>
            <a:r>
              <a:rPr lang="en-US" altLang="zh-TW" sz="2200" dirty="0">
                <a:latin typeface="Euclid Math Two" pitchFamily="18" charset="2"/>
                <a:ea typeface="SimSun" pitchFamily="2" charset="-122"/>
              </a:rPr>
              <a:t>F</a:t>
            </a:r>
            <a:r>
              <a:rPr kumimoji="0" lang="en-US" altLang="zh-TW" sz="2200" dirty="0">
                <a:solidFill>
                  <a:schemeClr val="tx2"/>
                </a:solidFill>
              </a:rPr>
              <a:t>-</a:t>
            </a:r>
            <a:r>
              <a:rPr kumimoji="0" lang="en-US" altLang="zh-HK" sz="2200" dirty="0">
                <a:solidFill>
                  <a:schemeClr val="tx2"/>
                </a:solidFill>
              </a:rPr>
              <a:t>linear </a:t>
            </a:r>
            <a:r>
              <a:rPr kumimoji="0" lang="en-US" altLang="zh-TW" sz="2200" dirty="0">
                <a:solidFill>
                  <a:schemeClr val="tx2"/>
                </a:solidFill>
              </a:rPr>
              <a:t>network code</a:t>
            </a:r>
            <a:r>
              <a:rPr kumimoji="0" lang="en-US" altLang="zh-TW" sz="2200" dirty="0"/>
              <a:t> assigns a </a:t>
            </a:r>
            <a:r>
              <a:rPr kumimoji="0" lang="en-US" altLang="zh-TW" sz="2200" dirty="0">
                <a:solidFill>
                  <a:srgbClr val="C00000"/>
                </a:solidFill>
              </a:rPr>
              <a:t>coding coefficient </a:t>
            </a:r>
            <a:r>
              <a:rPr kumimoji="0" lang="en-US" altLang="zh-TW" sz="2200" dirty="0" smtClean="0">
                <a:solidFill>
                  <a:srgbClr val="C00000"/>
                </a:solidFill>
              </a:rPr>
              <a:t> </a:t>
            </a:r>
            <a:r>
              <a:rPr kumimoji="0" lang="en-US" altLang="zh-TW" sz="2200" dirty="0">
                <a:sym typeface="Symbol" pitchFamily="18" charset="2"/>
              </a:rPr>
              <a:t> </a:t>
            </a:r>
            <a:r>
              <a:rPr lang="en-US" altLang="zh-TW" sz="2200" dirty="0" smtClean="0">
                <a:latin typeface="Euclid Math Two" pitchFamily="18" charset="2"/>
                <a:ea typeface="SimSun" pitchFamily="2" charset="-122"/>
              </a:rPr>
              <a:t>F</a:t>
            </a:r>
            <a:r>
              <a:rPr kumimoji="0" lang="en-US" altLang="zh-TW" sz="2200" dirty="0" smtClean="0"/>
              <a:t>, where the </a:t>
            </a:r>
            <a:r>
              <a:rPr kumimoji="0" lang="en-US" altLang="zh-TW" sz="2200" dirty="0"/>
              <a:t>finite field </a:t>
            </a:r>
            <a:r>
              <a:rPr lang="en-US" altLang="zh-TW" sz="2200" dirty="0" smtClean="0">
                <a:latin typeface="Euclid Math Two" pitchFamily="18" charset="2"/>
                <a:ea typeface="SimSun" pitchFamily="2" charset="-122"/>
              </a:rPr>
              <a:t>F</a:t>
            </a:r>
            <a:r>
              <a:rPr kumimoji="0" lang="en-US" altLang="zh-TW" sz="2200" dirty="0" smtClean="0"/>
              <a:t> is the alphabet of data </a:t>
            </a:r>
            <a:r>
              <a:rPr kumimoji="0" lang="en-US" altLang="zh-TW" sz="2200" dirty="0"/>
              <a:t>symbol</a:t>
            </a:r>
            <a:r>
              <a:rPr kumimoji="0" lang="en-US" altLang="zh-TW" sz="2200" dirty="0" smtClean="0"/>
              <a:t>.</a:t>
            </a:r>
          </a:p>
          <a:p>
            <a:pPr algn="just" eaLnBrk="1" hangingPunct="1">
              <a:lnSpc>
                <a:spcPct val="110000"/>
              </a:lnSpc>
            </a:pPr>
            <a:endParaRPr kumimoji="0" lang="en-US" altLang="zh-TW" sz="2200" dirty="0" smtClean="0"/>
          </a:p>
          <a:p>
            <a:pPr algn="just" eaLnBrk="1" hangingPunct="1">
              <a:lnSpc>
                <a:spcPct val="110000"/>
              </a:lnSpc>
            </a:pPr>
            <a:r>
              <a:rPr kumimoji="0" lang="en-US" altLang="zh-TW" sz="2200" dirty="0" smtClean="0"/>
              <a:t>Here, </a:t>
            </a:r>
            <a:r>
              <a:rPr lang="en-US" altLang="zh-TW" sz="2200" dirty="0" smtClean="0">
                <a:latin typeface="Euclid Math Two" pitchFamily="18" charset="2"/>
                <a:ea typeface="SimSun" pitchFamily="2" charset="-122"/>
              </a:rPr>
              <a:t>F</a:t>
            </a:r>
            <a:r>
              <a:rPr kumimoji="0" lang="en-US" altLang="zh-TW" sz="2200" dirty="0" smtClean="0"/>
              <a:t> = GRF(2) = {0, 1}.</a:t>
            </a:r>
            <a:endParaRPr kumimoji="0" lang="en-US" altLang="zh-TW" sz="2200" dirty="0"/>
          </a:p>
        </p:txBody>
      </p:sp>
      <p:sp>
        <p:nvSpPr>
          <p:cNvPr id="3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441325"/>
            <a:ext cx="8686800" cy="473075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altLang="zh-TW" sz="3600" b="1" dirty="0" smtClean="0">
                <a:ea typeface="Arial Unicode MS" pitchFamily="34" charset="-128"/>
                <a:cs typeface="Arial Unicode MS" pitchFamily="34" charset="-128"/>
              </a:rPr>
              <a:t>Example of </a:t>
            </a:r>
            <a:r>
              <a:rPr lang="en-US" altLang="zh-TW" sz="3600" b="1" dirty="0">
                <a:ea typeface="Arial Unicode MS" pitchFamily="34" charset="-128"/>
                <a:cs typeface="Arial Unicode MS" pitchFamily="34" charset="-128"/>
              </a:rPr>
              <a:t>a linear network code</a:t>
            </a:r>
            <a:endParaRPr lang="en-US" altLang="zh-TW" sz="3600" b="1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1922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1" grpId="0"/>
      <p:bldP spid="92184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ChangeArrowheads="1"/>
          </p:cNvSpPr>
          <p:nvPr/>
        </p:nvSpPr>
        <p:spPr bwMode="auto">
          <a:xfrm>
            <a:off x="6227763" y="3419475"/>
            <a:ext cx="352425" cy="439738"/>
          </a:xfrm>
          <a:prstGeom prst="rect">
            <a:avLst/>
          </a:prstGeom>
          <a:noFill/>
          <a:ln w="9525">
            <a:solidFill>
              <a:srgbClr val="FFFFFF"/>
            </a:solidFill>
            <a:prstDash val="sys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r>
              <a:rPr kumimoji="0" lang="en-US" altLang="zh-CN" sz="1800" dirty="0">
                <a:solidFill>
                  <a:srgbClr val="CC3300"/>
                </a:solidFill>
                <a:ea typeface="SimSun" pitchFamily="2" charset="-122"/>
              </a:rPr>
              <a:t> </a:t>
            </a:r>
            <a:r>
              <a:rPr kumimoji="0" lang="en-US" altLang="zh-CN" sz="1800" dirty="0" smtClean="0">
                <a:solidFill>
                  <a:srgbClr val="CC3300"/>
                </a:solidFill>
                <a:ea typeface="SimSun" pitchFamily="2" charset="-122"/>
              </a:rPr>
              <a:t>x</a:t>
            </a:r>
            <a:endParaRPr kumimoji="0" lang="en-US" altLang="zh-TW" sz="4000" dirty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805891" name="Rectangle 3"/>
          <p:cNvSpPr>
            <a:spLocks noChangeArrowheads="1"/>
          </p:cNvSpPr>
          <p:nvPr/>
        </p:nvSpPr>
        <p:spPr bwMode="auto">
          <a:xfrm>
            <a:off x="5003800" y="4344988"/>
            <a:ext cx="352425" cy="360362"/>
          </a:xfrm>
          <a:prstGeom prst="rect">
            <a:avLst/>
          </a:prstGeom>
          <a:noFill/>
          <a:ln w="9525">
            <a:solidFill>
              <a:srgbClr val="FFFFFF"/>
            </a:solidFill>
            <a:prstDash val="sys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r>
              <a:rPr kumimoji="0" lang="en-US" altLang="zh-CN" sz="1800" dirty="0">
                <a:solidFill>
                  <a:srgbClr val="CC3300"/>
                </a:solidFill>
                <a:ea typeface="SimSun" pitchFamily="2" charset="-122"/>
              </a:rPr>
              <a:t> </a:t>
            </a:r>
            <a:r>
              <a:rPr kumimoji="0" lang="en-US" altLang="zh-CN" sz="1800" dirty="0" smtClean="0">
                <a:solidFill>
                  <a:srgbClr val="CC3300"/>
                </a:solidFill>
                <a:ea typeface="SimSun" pitchFamily="2" charset="-122"/>
              </a:rPr>
              <a:t>x</a:t>
            </a:r>
            <a:endParaRPr kumimoji="0" lang="en-US" altLang="zh-TW" sz="4000" dirty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805892" name="Rectangle 4"/>
          <p:cNvSpPr>
            <a:spLocks noChangeArrowheads="1"/>
          </p:cNvSpPr>
          <p:nvPr/>
        </p:nvSpPr>
        <p:spPr bwMode="auto">
          <a:xfrm>
            <a:off x="7451725" y="3471863"/>
            <a:ext cx="280988" cy="381000"/>
          </a:xfrm>
          <a:prstGeom prst="rect">
            <a:avLst/>
          </a:prstGeom>
          <a:noFill/>
          <a:ln w="9525">
            <a:solidFill>
              <a:srgbClr val="FFFFFF"/>
            </a:solidFill>
            <a:prstDash val="sys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r>
              <a:rPr kumimoji="0" lang="en-US" altLang="zh-CN" sz="1800" dirty="0">
                <a:solidFill>
                  <a:srgbClr val="CC3300"/>
                </a:solidFill>
                <a:ea typeface="SimSun" pitchFamily="2" charset="-122"/>
              </a:rPr>
              <a:t> </a:t>
            </a:r>
            <a:r>
              <a:rPr kumimoji="0" lang="en-US" altLang="zh-CN" sz="1800" dirty="0" smtClean="0">
                <a:solidFill>
                  <a:srgbClr val="CC3300"/>
                </a:solidFill>
                <a:ea typeface="SimSun" pitchFamily="2" charset="-122"/>
              </a:rPr>
              <a:t>y</a:t>
            </a:r>
            <a:endParaRPr kumimoji="0" lang="en-US" altLang="zh-TW" sz="4000" dirty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805893" name="Rectangle 5"/>
          <p:cNvSpPr>
            <a:spLocks noChangeArrowheads="1"/>
          </p:cNvSpPr>
          <p:nvPr/>
        </p:nvSpPr>
        <p:spPr bwMode="auto">
          <a:xfrm>
            <a:off x="8532813" y="4344988"/>
            <a:ext cx="280987" cy="381000"/>
          </a:xfrm>
          <a:prstGeom prst="rect">
            <a:avLst/>
          </a:prstGeom>
          <a:noFill/>
          <a:ln w="9525">
            <a:solidFill>
              <a:srgbClr val="FFFFFF"/>
            </a:solidFill>
            <a:prstDash val="sys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r>
              <a:rPr kumimoji="0" lang="en-US" altLang="zh-CN" sz="1800" dirty="0">
                <a:solidFill>
                  <a:srgbClr val="CC3300"/>
                </a:solidFill>
                <a:ea typeface="SimSun" pitchFamily="2" charset="-122"/>
              </a:rPr>
              <a:t> </a:t>
            </a:r>
            <a:r>
              <a:rPr kumimoji="0" lang="en-US" altLang="zh-CN" sz="1800" dirty="0" smtClean="0">
                <a:solidFill>
                  <a:srgbClr val="CC3300"/>
                </a:solidFill>
                <a:ea typeface="SimSun" pitchFamily="2" charset="-122"/>
              </a:rPr>
              <a:t>y</a:t>
            </a:r>
            <a:endParaRPr kumimoji="0" lang="en-US" altLang="zh-TW" sz="4000" dirty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94214" name="Line 10"/>
          <p:cNvSpPr>
            <a:spLocks noChangeShapeType="1"/>
          </p:cNvSpPr>
          <p:nvPr/>
        </p:nvSpPr>
        <p:spPr bwMode="auto">
          <a:xfrm flipH="1">
            <a:off x="5334000" y="3589338"/>
            <a:ext cx="0" cy="2286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5" name="Line 11"/>
          <p:cNvSpPr>
            <a:spLocks noChangeShapeType="1"/>
          </p:cNvSpPr>
          <p:nvPr/>
        </p:nvSpPr>
        <p:spPr bwMode="auto">
          <a:xfrm flipH="1">
            <a:off x="7315200" y="3513138"/>
            <a:ext cx="636588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6" name="Line 12"/>
          <p:cNvSpPr>
            <a:spLocks noChangeShapeType="1"/>
          </p:cNvSpPr>
          <p:nvPr/>
        </p:nvSpPr>
        <p:spPr bwMode="auto">
          <a:xfrm flipH="1">
            <a:off x="8458200" y="3513138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7" name="Line 13"/>
          <p:cNvSpPr>
            <a:spLocks noChangeShapeType="1"/>
          </p:cNvSpPr>
          <p:nvPr/>
        </p:nvSpPr>
        <p:spPr bwMode="auto">
          <a:xfrm>
            <a:off x="6973888" y="4656138"/>
            <a:ext cx="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8" name="Oval 14"/>
          <p:cNvSpPr>
            <a:spLocks noChangeArrowheads="1"/>
          </p:cNvSpPr>
          <p:nvPr/>
        </p:nvSpPr>
        <p:spPr bwMode="auto">
          <a:xfrm>
            <a:off x="6516688" y="5189538"/>
            <a:ext cx="914400" cy="838200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94219" name="Line 15"/>
          <p:cNvSpPr>
            <a:spLocks noChangeShapeType="1"/>
          </p:cNvSpPr>
          <p:nvPr/>
        </p:nvSpPr>
        <p:spPr bwMode="auto">
          <a:xfrm flipH="1">
            <a:off x="6745288" y="5265738"/>
            <a:ext cx="228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4220" name="Line 16"/>
          <p:cNvSpPr>
            <a:spLocks noChangeShapeType="1"/>
          </p:cNvSpPr>
          <p:nvPr/>
        </p:nvSpPr>
        <p:spPr bwMode="auto">
          <a:xfrm>
            <a:off x="6973888" y="5265738"/>
            <a:ext cx="228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5905" name="Rectangle 17"/>
          <p:cNvSpPr>
            <a:spLocks noChangeArrowheads="1"/>
          </p:cNvSpPr>
          <p:nvPr/>
        </p:nvSpPr>
        <p:spPr bwMode="auto">
          <a:xfrm>
            <a:off x="6669088" y="5418138"/>
            <a:ext cx="6858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DotDot"/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/>
          <a:p>
            <a:r>
              <a:rPr kumimoji="0" lang="en-US" altLang="zh-CN" sz="1400" dirty="0">
                <a:solidFill>
                  <a:srgbClr val="FF3300"/>
                </a:solidFill>
                <a:ea typeface="SimSun" pitchFamily="2" charset="-122"/>
              </a:rPr>
              <a:t> 1       1</a:t>
            </a:r>
            <a:endParaRPr kumimoji="0" lang="en-US" altLang="zh-TW" sz="320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94222" name="Oval 19"/>
          <p:cNvSpPr>
            <a:spLocks noChangeArrowheads="1"/>
          </p:cNvSpPr>
          <p:nvPr/>
        </p:nvSpPr>
        <p:spPr bwMode="auto">
          <a:xfrm>
            <a:off x="5105400" y="5875338"/>
            <a:ext cx="531813" cy="506412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94223" name="Oval 20"/>
          <p:cNvSpPr>
            <a:spLocks noChangeArrowheads="1"/>
          </p:cNvSpPr>
          <p:nvPr/>
        </p:nvSpPr>
        <p:spPr bwMode="auto">
          <a:xfrm>
            <a:off x="8229600" y="5875338"/>
            <a:ext cx="531813" cy="506412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94224" name="Oval 30"/>
          <p:cNvSpPr>
            <a:spLocks noChangeArrowheads="1"/>
          </p:cNvSpPr>
          <p:nvPr/>
        </p:nvSpPr>
        <p:spPr bwMode="auto">
          <a:xfrm>
            <a:off x="5105400" y="2797175"/>
            <a:ext cx="914400" cy="838200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94225" name="Oval 31"/>
          <p:cNvSpPr>
            <a:spLocks noChangeArrowheads="1"/>
          </p:cNvSpPr>
          <p:nvPr/>
        </p:nvSpPr>
        <p:spPr bwMode="auto">
          <a:xfrm>
            <a:off x="7740650" y="2797175"/>
            <a:ext cx="914400" cy="838200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94226" name="Line 32"/>
          <p:cNvSpPr>
            <a:spLocks noChangeShapeType="1"/>
          </p:cNvSpPr>
          <p:nvPr/>
        </p:nvSpPr>
        <p:spPr bwMode="auto">
          <a:xfrm flipH="1">
            <a:off x="5334000" y="2873375"/>
            <a:ext cx="228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4227" name="Line 33"/>
          <p:cNvSpPr>
            <a:spLocks noChangeShapeType="1"/>
          </p:cNvSpPr>
          <p:nvPr/>
        </p:nvSpPr>
        <p:spPr bwMode="auto">
          <a:xfrm>
            <a:off x="5562600" y="2873375"/>
            <a:ext cx="228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4228" name="Line 34"/>
          <p:cNvSpPr>
            <a:spLocks noChangeShapeType="1"/>
          </p:cNvSpPr>
          <p:nvPr/>
        </p:nvSpPr>
        <p:spPr bwMode="auto">
          <a:xfrm flipH="1">
            <a:off x="8001000" y="2873375"/>
            <a:ext cx="228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4229" name="Line 35"/>
          <p:cNvSpPr>
            <a:spLocks noChangeShapeType="1"/>
          </p:cNvSpPr>
          <p:nvPr/>
        </p:nvSpPr>
        <p:spPr bwMode="auto">
          <a:xfrm>
            <a:off x="8229600" y="2873375"/>
            <a:ext cx="228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5257800" y="3025775"/>
            <a:ext cx="3352800" cy="268288"/>
            <a:chOff x="3312" y="2077"/>
            <a:chExt cx="2112" cy="169"/>
          </a:xfrm>
        </p:grpSpPr>
        <p:sp>
          <p:nvSpPr>
            <p:cNvPr id="94249" name="Rectangle 37"/>
            <p:cNvSpPr>
              <a:spLocks noChangeArrowheads="1"/>
            </p:cNvSpPr>
            <p:nvPr/>
          </p:nvSpPr>
          <p:spPr bwMode="auto">
            <a:xfrm>
              <a:off x="3312" y="2077"/>
              <a:ext cx="43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ysDashDotDot"/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/>
            <a:p>
              <a:r>
                <a:rPr kumimoji="0" lang="en-US" altLang="zh-CN" sz="1400" dirty="0">
                  <a:solidFill>
                    <a:srgbClr val="FF3300"/>
                  </a:solidFill>
                  <a:ea typeface="SimSun" pitchFamily="2" charset="-122"/>
                </a:rPr>
                <a:t> 1       1</a:t>
              </a:r>
              <a:endParaRPr kumimoji="0" lang="en-US" altLang="zh-TW" sz="3200" dirty="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94250" name="Rectangle 38"/>
            <p:cNvSpPr>
              <a:spLocks noChangeArrowheads="1"/>
            </p:cNvSpPr>
            <p:nvPr/>
          </p:nvSpPr>
          <p:spPr bwMode="auto">
            <a:xfrm>
              <a:off x="4992" y="2077"/>
              <a:ext cx="43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ysDashDotDot"/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/>
            <a:p>
              <a:r>
                <a:rPr kumimoji="0" lang="en-US" altLang="zh-CN" sz="1400" dirty="0">
                  <a:solidFill>
                    <a:srgbClr val="FF3300"/>
                  </a:solidFill>
                  <a:ea typeface="SimSun" pitchFamily="2" charset="-122"/>
                </a:rPr>
                <a:t> 1       1</a:t>
              </a:r>
              <a:endParaRPr kumimoji="0" lang="en-US" altLang="zh-TW" sz="3200" dirty="0">
                <a:solidFill>
                  <a:srgbClr val="FF3300"/>
                </a:solidFill>
                <a:latin typeface="Arial" charset="0"/>
              </a:endParaRPr>
            </a:p>
          </p:txBody>
        </p:sp>
      </p:grpSp>
      <p:sp>
        <p:nvSpPr>
          <p:cNvPr id="94231" name="Oval 39"/>
          <p:cNvSpPr>
            <a:spLocks noChangeArrowheads="1"/>
          </p:cNvSpPr>
          <p:nvPr/>
        </p:nvSpPr>
        <p:spPr bwMode="auto">
          <a:xfrm>
            <a:off x="6477000" y="3852863"/>
            <a:ext cx="914400" cy="838200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94232" name="Line 40"/>
          <p:cNvSpPr>
            <a:spLocks noChangeShapeType="1"/>
          </p:cNvSpPr>
          <p:nvPr/>
        </p:nvSpPr>
        <p:spPr bwMode="auto">
          <a:xfrm flipH="1" flipV="1">
            <a:off x="6705600" y="4005263"/>
            <a:ext cx="228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4233" name="Line 41"/>
          <p:cNvSpPr>
            <a:spLocks noChangeShapeType="1"/>
          </p:cNvSpPr>
          <p:nvPr/>
        </p:nvSpPr>
        <p:spPr bwMode="auto">
          <a:xfrm flipV="1">
            <a:off x="7010400" y="4005263"/>
            <a:ext cx="228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5930" name="Rectangle 42"/>
          <p:cNvSpPr>
            <a:spLocks noChangeArrowheads="1"/>
          </p:cNvSpPr>
          <p:nvPr/>
        </p:nvSpPr>
        <p:spPr bwMode="auto">
          <a:xfrm>
            <a:off x="6553200" y="4081463"/>
            <a:ext cx="9144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DotDot"/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/>
          <a:p>
            <a:r>
              <a:rPr kumimoji="0" lang="en-US" altLang="zh-CN" sz="1400" dirty="0">
                <a:solidFill>
                  <a:srgbClr val="FF3300"/>
                </a:solidFill>
                <a:ea typeface="SimSun" pitchFamily="2" charset="-122"/>
              </a:rPr>
              <a:t> 1         </a:t>
            </a:r>
            <a:r>
              <a:rPr kumimoji="0" lang="en-US" altLang="zh-CN" sz="1400" dirty="0" smtClean="0">
                <a:solidFill>
                  <a:srgbClr val="FF3300"/>
                </a:solidFill>
                <a:ea typeface="SimSun" pitchFamily="2" charset="-122"/>
              </a:rPr>
              <a:t>   </a:t>
            </a:r>
            <a:r>
              <a:rPr kumimoji="0" lang="en-US" altLang="zh-CN" sz="1400" dirty="0">
                <a:solidFill>
                  <a:srgbClr val="FF3300"/>
                </a:solidFill>
                <a:ea typeface="SimSun" pitchFamily="2" charset="-122"/>
              </a:rPr>
              <a:t>1</a:t>
            </a:r>
            <a:endParaRPr kumimoji="0" lang="en-US" altLang="zh-TW" sz="320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94235" name="Line 43"/>
          <p:cNvSpPr>
            <a:spLocks noChangeShapeType="1"/>
          </p:cNvSpPr>
          <p:nvPr/>
        </p:nvSpPr>
        <p:spPr bwMode="auto">
          <a:xfrm>
            <a:off x="5894388" y="3513138"/>
            <a:ext cx="735012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5934" name="Rectangle 46"/>
          <p:cNvSpPr>
            <a:spLocks noChangeArrowheads="1"/>
          </p:cNvSpPr>
          <p:nvPr/>
        </p:nvSpPr>
        <p:spPr bwMode="auto">
          <a:xfrm>
            <a:off x="7019925" y="4716463"/>
            <a:ext cx="719138" cy="381000"/>
          </a:xfrm>
          <a:prstGeom prst="rect">
            <a:avLst/>
          </a:prstGeom>
          <a:noFill/>
          <a:ln w="9525">
            <a:solidFill>
              <a:srgbClr val="FFFFFF"/>
            </a:solidFill>
            <a:prstDash val="sys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r>
              <a:rPr kumimoji="0" lang="en-US" altLang="zh-CN" sz="1800" dirty="0">
                <a:solidFill>
                  <a:srgbClr val="CC3300"/>
                </a:solidFill>
                <a:ea typeface="SimSun" pitchFamily="2" charset="-122"/>
              </a:rPr>
              <a:t> </a:t>
            </a:r>
            <a:r>
              <a:rPr kumimoji="0" lang="en-US" altLang="zh-CN" sz="1800" dirty="0" smtClean="0">
                <a:solidFill>
                  <a:srgbClr val="CC3300"/>
                </a:solidFill>
                <a:ea typeface="SimSun" pitchFamily="2" charset="-122"/>
              </a:rPr>
              <a:t>x+y</a:t>
            </a:r>
            <a:endParaRPr kumimoji="0" lang="en-US" altLang="zh-TW" sz="4000" dirty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805935" name="Rectangle 47"/>
          <p:cNvSpPr>
            <a:spLocks noChangeArrowheads="1"/>
          </p:cNvSpPr>
          <p:nvPr/>
        </p:nvSpPr>
        <p:spPr bwMode="auto">
          <a:xfrm>
            <a:off x="7562850" y="5651500"/>
            <a:ext cx="719138" cy="381000"/>
          </a:xfrm>
          <a:prstGeom prst="rect">
            <a:avLst/>
          </a:prstGeom>
          <a:noFill/>
          <a:ln w="9525">
            <a:solidFill>
              <a:srgbClr val="FFFFFF"/>
            </a:solidFill>
            <a:prstDash val="sys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r>
              <a:rPr kumimoji="0" lang="en-US" altLang="zh-CN" sz="1800" dirty="0">
                <a:solidFill>
                  <a:srgbClr val="CC3300"/>
                </a:solidFill>
                <a:ea typeface="SimSun" pitchFamily="2" charset="-122"/>
              </a:rPr>
              <a:t> </a:t>
            </a:r>
            <a:r>
              <a:rPr kumimoji="0" lang="en-US" altLang="zh-CN" sz="1800" dirty="0" smtClean="0">
                <a:solidFill>
                  <a:srgbClr val="CC3300"/>
                </a:solidFill>
                <a:ea typeface="SimSun" pitchFamily="2" charset="-122"/>
              </a:rPr>
              <a:t>x+y</a:t>
            </a:r>
            <a:endParaRPr kumimoji="0" lang="en-US" altLang="zh-TW" sz="4000" dirty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94238" name="Line 48"/>
          <p:cNvSpPr>
            <a:spLocks noChangeShapeType="1"/>
          </p:cNvSpPr>
          <p:nvPr/>
        </p:nvSpPr>
        <p:spPr bwMode="auto">
          <a:xfrm>
            <a:off x="7391400" y="5875338"/>
            <a:ext cx="811213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5937" name="Rectangle 49"/>
          <p:cNvSpPr>
            <a:spLocks noChangeArrowheads="1"/>
          </p:cNvSpPr>
          <p:nvPr/>
        </p:nvSpPr>
        <p:spPr bwMode="auto">
          <a:xfrm>
            <a:off x="5724525" y="5653088"/>
            <a:ext cx="719138" cy="381000"/>
          </a:xfrm>
          <a:prstGeom prst="rect">
            <a:avLst/>
          </a:prstGeom>
          <a:noFill/>
          <a:ln w="9525">
            <a:solidFill>
              <a:srgbClr val="FFFFFF"/>
            </a:solidFill>
            <a:prstDash val="sys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r>
              <a:rPr kumimoji="0" lang="en-US" altLang="zh-CN" sz="1800" dirty="0">
                <a:solidFill>
                  <a:srgbClr val="CC3300"/>
                </a:solidFill>
                <a:ea typeface="SimSun" pitchFamily="2" charset="-122"/>
              </a:rPr>
              <a:t> </a:t>
            </a:r>
            <a:r>
              <a:rPr kumimoji="0" lang="en-US" altLang="zh-CN" sz="1800" dirty="0" smtClean="0">
                <a:solidFill>
                  <a:srgbClr val="CC3300"/>
                </a:solidFill>
                <a:ea typeface="SimSun" pitchFamily="2" charset="-122"/>
              </a:rPr>
              <a:t>x+y</a:t>
            </a:r>
            <a:endParaRPr kumimoji="0" lang="en-US" altLang="zh-TW" sz="4000" dirty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15392" name="Text Box 55"/>
          <p:cNvSpPr txBox="1">
            <a:spLocks noChangeArrowheads="1"/>
          </p:cNvSpPr>
          <p:nvPr/>
        </p:nvSpPr>
        <p:spPr bwMode="auto">
          <a:xfrm>
            <a:off x="323850" y="1861078"/>
            <a:ext cx="4103688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just" eaLnBrk="1" hangingPunct="1">
              <a:lnSpc>
                <a:spcPct val="110000"/>
              </a:lnSpc>
              <a:spcAft>
                <a:spcPts val="1200"/>
              </a:spcAft>
            </a:pPr>
            <a:r>
              <a:rPr kumimoji="0" lang="en-US" altLang="zh-TW" sz="2200" dirty="0" smtClean="0"/>
              <a:t>The source sends out symbols </a:t>
            </a:r>
            <a:r>
              <a:rPr kumimoji="0" lang="en-US" altLang="zh-TW" sz="2200" dirty="0" smtClean="0">
                <a:solidFill>
                  <a:srgbClr val="CC3300"/>
                </a:solidFill>
              </a:rPr>
              <a:t>x </a:t>
            </a:r>
            <a:r>
              <a:rPr kumimoji="0" lang="en-US" altLang="zh-TW" sz="2200" dirty="0" smtClean="0"/>
              <a:t>and </a:t>
            </a:r>
            <a:r>
              <a:rPr kumimoji="0" lang="en-US" altLang="zh-TW" sz="2200" dirty="0" smtClean="0">
                <a:solidFill>
                  <a:srgbClr val="CC3300"/>
                </a:solidFill>
              </a:rPr>
              <a:t>y </a:t>
            </a:r>
            <a:r>
              <a:rPr kumimoji="0" lang="en-US" altLang="zh-TW" sz="2200" dirty="0" smtClean="0"/>
              <a:t>through two channels. </a:t>
            </a:r>
          </a:p>
          <a:p>
            <a:pPr algn="just" eaLnBrk="1" hangingPunct="1">
              <a:lnSpc>
                <a:spcPct val="110000"/>
              </a:lnSpc>
              <a:spcAft>
                <a:spcPts val="1200"/>
              </a:spcAft>
            </a:pPr>
            <a:r>
              <a:rPr kumimoji="0" lang="en-US" altLang="zh-TW" sz="2200" dirty="0" smtClean="0"/>
              <a:t>Every </a:t>
            </a:r>
            <a:r>
              <a:rPr kumimoji="0" lang="en-US" altLang="zh-TW" sz="2200" dirty="0"/>
              <a:t>intermediate node </a:t>
            </a:r>
            <a:r>
              <a:rPr kumimoji="0" lang="en-US" altLang="zh-TW" sz="2200" dirty="0" smtClean="0"/>
              <a:t>makes </a:t>
            </a:r>
            <a:r>
              <a:rPr kumimoji="0" lang="en-US" altLang="zh-TW" sz="2200" dirty="0"/>
              <a:t>a linear combination of incoming symbols for each of its </a:t>
            </a:r>
            <a:r>
              <a:rPr kumimoji="0" lang="en-US" altLang="zh-TW" sz="2200" dirty="0" smtClean="0"/>
              <a:t>outgoing channels.</a:t>
            </a:r>
          </a:p>
          <a:p>
            <a:pPr algn="just" eaLnBrk="1" hangingPunct="1">
              <a:lnSpc>
                <a:spcPct val="110000"/>
              </a:lnSpc>
              <a:spcAft>
                <a:spcPts val="1200"/>
              </a:spcAft>
            </a:pPr>
            <a:r>
              <a:rPr kumimoji="0" lang="en-US" altLang="zh-TW" sz="2200" dirty="0" smtClean="0"/>
              <a:t>Through </a:t>
            </a:r>
            <a:r>
              <a:rPr kumimoji="0" lang="en-US" altLang="zh-TW" sz="2200" dirty="0" smtClean="0">
                <a:solidFill>
                  <a:schemeClr val="tx2"/>
                </a:solidFill>
              </a:rPr>
              <a:t>top-down</a:t>
            </a:r>
            <a:r>
              <a:rPr kumimoji="0" lang="en-US" altLang="zh-TW" sz="2200" dirty="0" smtClean="0"/>
              <a:t> telescoping, the symbol transmitted over every channel is a linear combination of </a:t>
            </a:r>
            <a:r>
              <a:rPr kumimoji="0" lang="en-US" altLang="zh-TW" sz="2200" dirty="0" smtClean="0">
                <a:solidFill>
                  <a:srgbClr val="CC3300"/>
                </a:solidFill>
              </a:rPr>
              <a:t>x </a:t>
            </a:r>
            <a:r>
              <a:rPr kumimoji="0" lang="en-US" altLang="zh-TW" sz="2200" dirty="0"/>
              <a:t>and </a:t>
            </a:r>
            <a:r>
              <a:rPr kumimoji="0" lang="en-US" altLang="zh-TW" sz="2200" dirty="0" smtClean="0">
                <a:solidFill>
                  <a:srgbClr val="CC3300"/>
                </a:solidFill>
              </a:rPr>
              <a:t>y</a:t>
            </a:r>
            <a:r>
              <a:rPr kumimoji="0" lang="en-US" altLang="zh-TW" sz="2200" dirty="0" smtClean="0">
                <a:solidFill>
                  <a:schemeClr val="tx2"/>
                </a:solidFill>
              </a:rPr>
              <a:t>.</a:t>
            </a:r>
            <a:endParaRPr kumimoji="0" lang="en-US" altLang="zh-TW" sz="2200" dirty="0">
              <a:solidFill>
                <a:schemeClr val="tx2"/>
              </a:solidFill>
            </a:endParaRPr>
          </a:p>
        </p:txBody>
      </p:sp>
      <p:sp>
        <p:nvSpPr>
          <p:cNvPr id="94241" name="Rectangle 64"/>
          <p:cNvSpPr>
            <a:spLocks noChangeArrowheads="1"/>
          </p:cNvSpPr>
          <p:nvPr/>
        </p:nvSpPr>
        <p:spPr bwMode="auto">
          <a:xfrm>
            <a:off x="5832475" y="2281238"/>
            <a:ext cx="352425" cy="381000"/>
          </a:xfrm>
          <a:prstGeom prst="rect">
            <a:avLst/>
          </a:prstGeom>
          <a:noFill/>
          <a:ln w="9525">
            <a:solidFill>
              <a:srgbClr val="FFFFFF"/>
            </a:solidFill>
            <a:prstDash val="sys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r>
              <a:rPr kumimoji="0" lang="en-US" altLang="zh-CN" sz="1800" dirty="0">
                <a:solidFill>
                  <a:srgbClr val="CC3300"/>
                </a:solidFill>
                <a:ea typeface="SimSun" pitchFamily="2" charset="-122"/>
              </a:rPr>
              <a:t> </a:t>
            </a:r>
            <a:r>
              <a:rPr kumimoji="0" lang="en-US" altLang="zh-CN" sz="1800" dirty="0" smtClean="0">
                <a:solidFill>
                  <a:srgbClr val="CC3300"/>
                </a:solidFill>
                <a:ea typeface="SimSun" pitchFamily="2" charset="-122"/>
              </a:rPr>
              <a:t>x</a:t>
            </a:r>
            <a:endParaRPr kumimoji="0" lang="en-US" altLang="zh-TW" sz="4000" dirty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94242" name="Rectangle 65"/>
          <p:cNvSpPr>
            <a:spLocks noChangeArrowheads="1"/>
          </p:cNvSpPr>
          <p:nvPr/>
        </p:nvSpPr>
        <p:spPr bwMode="auto">
          <a:xfrm>
            <a:off x="7640638" y="2281238"/>
            <a:ext cx="352425" cy="381000"/>
          </a:xfrm>
          <a:prstGeom prst="rect">
            <a:avLst/>
          </a:prstGeom>
          <a:noFill/>
          <a:ln w="9525">
            <a:solidFill>
              <a:srgbClr val="FFFFFF"/>
            </a:solidFill>
            <a:prstDash val="sys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r>
              <a:rPr kumimoji="0" lang="en-US" altLang="zh-CN" sz="1800" dirty="0">
                <a:solidFill>
                  <a:srgbClr val="CC3300"/>
                </a:solidFill>
                <a:ea typeface="SimSun" pitchFamily="2" charset="-122"/>
              </a:rPr>
              <a:t> </a:t>
            </a:r>
            <a:r>
              <a:rPr kumimoji="0" lang="en-US" altLang="zh-CN" sz="1800" dirty="0" smtClean="0">
                <a:solidFill>
                  <a:srgbClr val="CC3300"/>
                </a:solidFill>
                <a:ea typeface="SimSun" pitchFamily="2" charset="-122"/>
              </a:rPr>
              <a:t>y</a:t>
            </a:r>
            <a:endParaRPr kumimoji="0" lang="en-US" altLang="zh-TW" sz="4000" dirty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94243" name="Line 66"/>
          <p:cNvSpPr>
            <a:spLocks noChangeShapeType="1"/>
          </p:cNvSpPr>
          <p:nvPr/>
        </p:nvSpPr>
        <p:spPr bwMode="auto">
          <a:xfrm flipH="1">
            <a:off x="5545138" y="2411413"/>
            <a:ext cx="863600" cy="360362"/>
          </a:xfrm>
          <a:prstGeom prst="line">
            <a:avLst/>
          </a:prstGeom>
          <a:noFill/>
          <a:ln w="19050">
            <a:solidFill>
              <a:srgbClr val="CC9900"/>
            </a:solidFill>
            <a:prstDash val="dash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44" name="Line 67"/>
          <p:cNvSpPr>
            <a:spLocks noChangeShapeType="1"/>
          </p:cNvSpPr>
          <p:nvPr/>
        </p:nvSpPr>
        <p:spPr bwMode="auto">
          <a:xfrm>
            <a:off x="7345363" y="2411413"/>
            <a:ext cx="863600" cy="360362"/>
          </a:xfrm>
          <a:prstGeom prst="line">
            <a:avLst/>
          </a:prstGeom>
          <a:noFill/>
          <a:ln w="19050">
            <a:solidFill>
              <a:srgbClr val="CC9900"/>
            </a:solidFill>
            <a:prstDash val="dash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48" name="Line 18"/>
          <p:cNvSpPr>
            <a:spLocks noChangeShapeType="1"/>
          </p:cNvSpPr>
          <p:nvPr/>
        </p:nvSpPr>
        <p:spPr bwMode="auto">
          <a:xfrm flipH="1">
            <a:off x="5715000" y="5875338"/>
            <a:ext cx="8382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Rectangle 23"/>
          <p:cNvSpPr>
            <a:spLocks noChangeArrowheads="1"/>
          </p:cNvSpPr>
          <p:nvPr/>
        </p:nvSpPr>
        <p:spPr bwMode="auto">
          <a:xfrm>
            <a:off x="6624228" y="1772815"/>
            <a:ext cx="542925" cy="646331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zh-TW" i="1" dirty="0"/>
              <a:t>s</a:t>
            </a:r>
          </a:p>
        </p:txBody>
      </p:sp>
      <p:sp>
        <p:nvSpPr>
          <p:cNvPr id="4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441325"/>
            <a:ext cx="8686800" cy="473075"/>
          </a:xfrm>
          <a:noFill/>
        </p:spPr>
        <p:txBody>
          <a:bodyPr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TW" sz="4000" b="1" dirty="0">
                <a:ea typeface="Arial Unicode MS" pitchFamily="34" charset="-128"/>
                <a:cs typeface="Arial Unicode MS" pitchFamily="34" charset="-128"/>
              </a:rPr>
              <a:t>Transmitted symbol</a:t>
            </a:r>
          </a:p>
        </p:txBody>
      </p:sp>
    </p:spTree>
    <p:extLst>
      <p:ext uri="{BB962C8B-B14F-4D97-AF65-F5344CB8AC3E}">
        <p14:creationId xmlns:p14="http://schemas.microsoft.com/office/powerpoint/2010/main" val="4243146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ChangeArrowheads="1"/>
          </p:cNvSpPr>
          <p:nvPr/>
        </p:nvSpPr>
        <p:spPr bwMode="auto">
          <a:xfrm>
            <a:off x="6227763" y="3419475"/>
            <a:ext cx="352425" cy="439738"/>
          </a:xfrm>
          <a:prstGeom prst="rect">
            <a:avLst/>
          </a:prstGeom>
          <a:noFill/>
          <a:ln w="9525">
            <a:solidFill>
              <a:srgbClr val="FFFFFF"/>
            </a:solidFill>
            <a:prstDash val="sys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r>
              <a:rPr kumimoji="0" lang="en-US" altLang="zh-CN" sz="1800" dirty="0">
                <a:solidFill>
                  <a:srgbClr val="CC3300"/>
                </a:solidFill>
                <a:ea typeface="SimSun" pitchFamily="2" charset="-122"/>
              </a:rPr>
              <a:t> </a:t>
            </a:r>
            <a:r>
              <a:rPr kumimoji="0" lang="en-US" altLang="zh-CN" sz="1800" dirty="0" smtClean="0">
                <a:solidFill>
                  <a:srgbClr val="CC3300"/>
                </a:solidFill>
                <a:ea typeface="SimSun" pitchFamily="2" charset="-122"/>
              </a:rPr>
              <a:t>x</a:t>
            </a:r>
            <a:endParaRPr kumimoji="0" lang="en-US" altLang="zh-TW" sz="4000" dirty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805891" name="Rectangle 3"/>
          <p:cNvSpPr>
            <a:spLocks noChangeArrowheads="1"/>
          </p:cNvSpPr>
          <p:nvPr/>
        </p:nvSpPr>
        <p:spPr bwMode="auto">
          <a:xfrm>
            <a:off x="5003800" y="4344988"/>
            <a:ext cx="352425" cy="360362"/>
          </a:xfrm>
          <a:prstGeom prst="rect">
            <a:avLst/>
          </a:prstGeom>
          <a:noFill/>
          <a:ln w="9525">
            <a:solidFill>
              <a:srgbClr val="FFFFFF"/>
            </a:solidFill>
            <a:prstDash val="sys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r>
              <a:rPr kumimoji="0" lang="en-US" altLang="zh-CN" sz="1800" dirty="0">
                <a:solidFill>
                  <a:srgbClr val="CC3300"/>
                </a:solidFill>
                <a:ea typeface="SimSun" pitchFamily="2" charset="-122"/>
              </a:rPr>
              <a:t> </a:t>
            </a:r>
            <a:r>
              <a:rPr kumimoji="0" lang="en-US" altLang="zh-CN" sz="1800" dirty="0" smtClean="0">
                <a:solidFill>
                  <a:srgbClr val="CC3300"/>
                </a:solidFill>
                <a:ea typeface="SimSun" pitchFamily="2" charset="-122"/>
              </a:rPr>
              <a:t>x</a:t>
            </a:r>
            <a:endParaRPr kumimoji="0" lang="en-US" altLang="zh-TW" sz="4000" dirty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805892" name="Rectangle 4"/>
          <p:cNvSpPr>
            <a:spLocks noChangeArrowheads="1"/>
          </p:cNvSpPr>
          <p:nvPr/>
        </p:nvSpPr>
        <p:spPr bwMode="auto">
          <a:xfrm>
            <a:off x="7451725" y="3471863"/>
            <a:ext cx="280988" cy="381000"/>
          </a:xfrm>
          <a:prstGeom prst="rect">
            <a:avLst/>
          </a:prstGeom>
          <a:noFill/>
          <a:ln w="9525">
            <a:solidFill>
              <a:srgbClr val="FFFFFF"/>
            </a:solidFill>
            <a:prstDash val="sys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r>
              <a:rPr kumimoji="0" lang="en-US" altLang="zh-CN" sz="1800" dirty="0">
                <a:solidFill>
                  <a:srgbClr val="CC3300"/>
                </a:solidFill>
                <a:ea typeface="SimSun" pitchFamily="2" charset="-122"/>
              </a:rPr>
              <a:t> </a:t>
            </a:r>
            <a:r>
              <a:rPr kumimoji="0" lang="en-US" altLang="zh-CN" sz="1800" dirty="0" smtClean="0">
                <a:solidFill>
                  <a:srgbClr val="CC3300"/>
                </a:solidFill>
                <a:ea typeface="SimSun" pitchFamily="2" charset="-122"/>
              </a:rPr>
              <a:t>y</a:t>
            </a:r>
            <a:endParaRPr kumimoji="0" lang="en-US" altLang="zh-TW" sz="4000" dirty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805893" name="Rectangle 5"/>
          <p:cNvSpPr>
            <a:spLocks noChangeArrowheads="1"/>
          </p:cNvSpPr>
          <p:nvPr/>
        </p:nvSpPr>
        <p:spPr bwMode="auto">
          <a:xfrm>
            <a:off x="8532813" y="4344988"/>
            <a:ext cx="280987" cy="381000"/>
          </a:xfrm>
          <a:prstGeom prst="rect">
            <a:avLst/>
          </a:prstGeom>
          <a:noFill/>
          <a:ln w="9525">
            <a:solidFill>
              <a:srgbClr val="FFFFFF"/>
            </a:solidFill>
            <a:prstDash val="sys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r>
              <a:rPr kumimoji="0" lang="en-US" altLang="zh-CN" sz="1800" dirty="0">
                <a:solidFill>
                  <a:srgbClr val="CC3300"/>
                </a:solidFill>
                <a:ea typeface="SimSun" pitchFamily="2" charset="-122"/>
              </a:rPr>
              <a:t> </a:t>
            </a:r>
            <a:r>
              <a:rPr kumimoji="0" lang="en-US" altLang="zh-CN" sz="1800" dirty="0" smtClean="0">
                <a:solidFill>
                  <a:srgbClr val="CC3300"/>
                </a:solidFill>
                <a:ea typeface="SimSun" pitchFamily="2" charset="-122"/>
              </a:rPr>
              <a:t>y</a:t>
            </a:r>
            <a:endParaRPr kumimoji="0" lang="en-US" altLang="zh-TW" sz="4000" dirty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94214" name="Line 10"/>
          <p:cNvSpPr>
            <a:spLocks noChangeShapeType="1"/>
          </p:cNvSpPr>
          <p:nvPr/>
        </p:nvSpPr>
        <p:spPr bwMode="auto">
          <a:xfrm flipH="1">
            <a:off x="5334000" y="3589338"/>
            <a:ext cx="0" cy="2286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5" name="Line 11"/>
          <p:cNvSpPr>
            <a:spLocks noChangeShapeType="1"/>
          </p:cNvSpPr>
          <p:nvPr/>
        </p:nvSpPr>
        <p:spPr bwMode="auto">
          <a:xfrm flipH="1">
            <a:off x="7315200" y="3513138"/>
            <a:ext cx="636588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6" name="Line 12"/>
          <p:cNvSpPr>
            <a:spLocks noChangeShapeType="1"/>
          </p:cNvSpPr>
          <p:nvPr/>
        </p:nvSpPr>
        <p:spPr bwMode="auto">
          <a:xfrm flipH="1">
            <a:off x="8458200" y="3513138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7" name="Line 13"/>
          <p:cNvSpPr>
            <a:spLocks noChangeShapeType="1"/>
          </p:cNvSpPr>
          <p:nvPr/>
        </p:nvSpPr>
        <p:spPr bwMode="auto">
          <a:xfrm>
            <a:off x="6973888" y="4656138"/>
            <a:ext cx="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8" name="Oval 14"/>
          <p:cNvSpPr>
            <a:spLocks noChangeArrowheads="1"/>
          </p:cNvSpPr>
          <p:nvPr/>
        </p:nvSpPr>
        <p:spPr bwMode="auto">
          <a:xfrm>
            <a:off x="6516688" y="5189538"/>
            <a:ext cx="914400" cy="838200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94222" name="Oval 19"/>
          <p:cNvSpPr>
            <a:spLocks noChangeArrowheads="1"/>
          </p:cNvSpPr>
          <p:nvPr/>
        </p:nvSpPr>
        <p:spPr bwMode="auto">
          <a:xfrm>
            <a:off x="5105400" y="5875338"/>
            <a:ext cx="531813" cy="506412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94223" name="Oval 20"/>
          <p:cNvSpPr>
            <a:spLocks noChangeArrowheads="1"/>
          </p:cNvSpPr>
          <p:nvPr/>
        </p:nvSpPr>
        <p:spPr bwMode="auto">
          <a:xfrm>
            <a:off x="8229600" y="5875338"/>
            <a:ext cx="531813" cy="506412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94224" name="Oval 30"/>
          <p:cNvSpPr>
            <a:spLocks noChangeArrowheads="1"/>
          </p:cNvSpPr>
          <p:nvPr/>
        </p:nvSpPr>
        <p:spPr bwMode="auto">
          <a:xfrm>
            <a:off x="5105400" y="2797175"/>
            <a:ext cx="914400" cy="838200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94225" name="Oval 31"/>
          <p:cNvSpPr>
            <a:spLocks noChangeArrowheads="1"/>
          </p:cNvSpPr>
          <p:nvPr/>
        </p:nvSpPr>
        <p:spPr bwMode="auto">
          <a:xfrm>
            <a:off x="7740650" y="2797175"/>
            <a:ext cx="914400" cy="838200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94231" name="Oval 39"/>
          <p:cNvSpPr>
            <a:spLocks noChangeArrowheads="1"/>
          </p:cNvSpPr>
          <p:nvPr/>
        </p:nvSpPr>
        <p:spPr bwMode="auto">
          <a:xfrm>
            <a:off x="6477000" y="3852863"/>
            <a:ext cx="914400" cy="838200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94235" name="Line 43"/>
          <p:cNvSpPr>
            <a:spLocks noChangeShapeType="1"/>
          </p:cNvSpPr>
          <p:nvPr/>
        </p:nvSpPr>
        <p:spPr bwMode="auto">
          <a:xfrm>
            <a:off x="5894388" y="3513138"/>
            <a:ext cx="735012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5934" name="Rectangle 46"/>
          <p:cNvSpPr>
            <a:spLocks noChangeArrowheads="1"/>
          </p:cNvSpPr>
          <p:nvPr/>
        </p:nvSpPr>
        <p:spPr bwMode="auto">
          <a:xfrm>
            <a:off x="7019925" y="4716463"/>
            <a:ext cx="719138" cy="381000"/>
          </a:xfrm>
          <a:prstGeom prst="rect">
            <a:avLst/>
          </a:prstGeom>
          <a:noFill/>
          <a:ln w="9525">
            <a:solidFill>
              <a:srgbClr val="FFFFFF"/>
            </a:solidFill>
            <a:prstDash val="sys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r>
              <a:rPr kumimoji="0" lang="en-US" altLang="zh-CN" sz="1800" dirty="0">
                <a:solidFill>
                  <a:srgbClr val="CC3300"/>
                </a:solidFill>
                <a:ea typeface="SimSun" pitchFamily="2" charset="-122"/>
              </a:rPr>
              <a:t> </a:t>
            </a:r>
            <a:r>
              <a:rPr kumimoji="0" lang="en-US" altLang="zh-CN" sz="1800" dirty="0" smtClean="0">
                <a:solidFill>
                  <a:srgbClr val="CC3300"/>
                </a:solidFill>
                <a:ea typeface="SimSun" pitchFamily="2" charset="-122"/>
              </a:rPr>
              <a:t>x+y</a:t>
            </a:r>
            <a:endParaRPr kumimoji="0" lang="en-US" altLang="zh-TW" sz="4000" dirty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805935" name="Rectangle 47"/>
          <p:cNvSpPr>
            <a:spLocks noChangeArrowheads="1"/>
          </p:cNvSpPr>
          <p:nvPr/>
        </p:nvSpPr>
        <p:spPr bwMode="auto">
          <a:xfrm>
            <a:off x="7562850" y="5651500"/>
            <a:ext cx="719138" cy="381000"/>
          </a:xfrm>
          <a:prstGeom prst="rect">
            <a:avLst/>
          </a:prstGeom>
          <a:noFill/>
          <a:ln w="9525">
            <a:solidFill>
              <a:srgbClr val="FFFFFF"/>
            </a:solidFill>
            <a:prstDash val="sys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r>
              <a:rPr kumimoji="0" lang="en-US" altLang="zh-CN" sz="1800" dirty="0">
                <a:solidFill>
                  <a:srgbClr val="CC3300"/>
                </a:solidFill>
                <a:ea typeface="SimSun" pitchFamily="2" charset="-122"/>
              </a:rPr>
              <a:t> </a:t>
            </a:r>
            <a:r>
              <a:rPr kumimoji="0" lang="en-US" altLang="zh-CN" sz="1800" dirty="0" smtClean="0">
                <a:solidFill>
                  <a:srgbClr val="CC3300"/>
                </a:solidFill>
                <a:ea typeface="SimSun" pitchFamily="2" charset="-122"/>
              </a:rPr>
              <a:t>x+y</a:t>
            </a:r>
            <a:endParaRPr kumimoji="0" lang="en-US" altLang="zh-TW" sz="4000" dirty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94238" name="Line 48"/>
          <p:cNvSpPr>
            <a:spLocks noChangeShapeType="1"/>
          </p:cNvSpPr>
          <p:nvPr/>
        </p:nvSpPr>
        <p:spPr bwMode="auto">
          <a:xfrm>
            <a:off x="7391400" y="5875338"/>
            <a:ext cx="811213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5937" name="Rectangle 49"/>
          <p:cNvSpPr>
            <a:spLocks noChangeArrowheads="1"/>
          </p:cNvSpPr>
          <p:nvPr/>
        </p:nvSpPr>
        <p:spPr bwMode="auto">
          <a:xfrm>
            <a:off x="5724525" y="5653088"/>
            <a:ext cx="719138" cy="381000"/>
          </a:xfrm>
          <a:prstGeom prst="rect">
            <a:avLst/>
          </a:prstGeom>
          <a:noFill/>
          <a:ln w="9525">
            <a:solidFill>
              <a:srgbClr val="FFFFFF"/>
            </a:solidFill>
            <a:prstDash val="sys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r>
              <a:rPr kumimoji="0" lang="en-US" altLang="zh-CN" sz="1800" dirty="0">
                <a:solidFill>
                  <a:srgbClr val="CC3300"/>
                </a:solidFill>
                <a:ea typeface="SimSun" pitchFamily="2" charset="-122"/>
              </a:rPr>
              <a:t> </a:t>
            </a:r>
            <a:r>
              <a:rPr kumimoji="0" lang="en-US" altLang="zh-CN" sz="1800" dirty="0" smtClean="0">
                <a:solidFill>
                  <a:srgbClr val="CC3300"/>
                </a:solidFill>
                <a:ea typeface="SimSun" pitchFamily="2" charset="-122"/>
              </a:rPr>
              <a:t>x+y</a:t>
            </a:r>
            <a:endParaRPr kumimoji="0" lang="en-US" altLang="zh-TW" sz="4000" dirty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94241" name="Rectangle 64"/>
          <p:cNvSpPr>
            <a:spLocks noChangeArrowheads="1"/>
          </p:cNvSpPr>
          <p:nvPr/>
        </p:nvSpPr>
        <p:spPr bwMode="auto">
          <a:xfrm>
            <a:off x="5832475" y="2281238"/>
            <a:ext cx="352425" cy="381000"/>
          </a:xfrm>
          <a:prstGeom prst="rect">
            <a:avLst/>
          </a:prstGeom>
          <a:noFill/>
          <a:ln w="9525">
            <a:solidFill>
              <a:srgbClr val="FFFFFF"/>
            </a:solidFill>
            <a:prstDash val="sys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r>
              <a:rPr kumimoji="0" lang="en-US" altLang="zh-CN" sz="1800" dirty="0">
                <a:solidFill>
                  <a:srgbClr val="CC3300"/>
                </a:solidFill>
                <a:ea typeface="SimSun" pitchFamily="2" charset="-122"/>
              </a:rPr>
              <a:t> </a:t>
            </a:r>
            <a:r>
              <a:rPr kumimoji="0" lang="en-US" altLang="zh-CN" sz="1800" dirty="0" smtClean="0">
                <a:solidFill>
                  <a:srgbClr val="CC3300"/>
                </a:solidFill>
                <a:ea typeface="SimSun" pitchFamily="2" charset="-122"/>
              </a:rPr>
              <a:t>x</a:t>
            </a:r>
            <a:endParaRPr kumimoji="0" lang="en-US" altLang="zh-TW" sz="4000" dirty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94242" name="Rectangle 65"/>
          <p:cNvSpPr>
            <a:spLocks noChangeArrowheads="1"/>
          </p:cNvSpPr>
          <p:nvPr/>
        </p:nvSpPr>
        <p:spPr bwMode="auto">
          <a:xfrm>
            <a:off x="7640638" y="2281238"/>
            <a:ext cx="352425" cy="381000"/>
          </a:xfrm>
          <a:prstGeom prst="rect">
            <a:avLst/>
          </a:prstGeom>
          <a:noFill/>
          <a:ln w="9525">
            <a:solidFill>
              <a:srgbClr val="FFFFFF"/>
            </a:solidFill>
            <a:prstDash val="sys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r>
              <a:rPr kumimoji="0" lang="en-US" altLang="zh-CN" sz="1800" dirty="0">
                <a:solidFill>
                  <a:srgbClr val="CC3300"/>
                </a:solidFill>
                <a:ea typeface="SimSun" pitchFamily="2" charset="-122"/>
              </a:rPr>
              <a:t> </a:t>
            </a:r>
            <a:r>
              <a:rPr kumimoji="0" lang="en-US" altLang="zh-CN" sz="1800" dirty="0" smtClean="0">
                <a:solidFill>
                  <a:srgbClr val="CC3300"/>
                </a:solidFill>
                <a:ea typeface="SimSun" pitchFamily="2" charset="-122"/>
              </a:rPr>
              <a:t>y</a:t>
            </a:r>
            <a:endParaRPr kumimoji="0" lang="en-US" altLang="zh-TW" sz="4000" dirty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94243" name="Line 66"/>
          <p:cNvSpPr>
            <a:spLocks noChangeShapeType="1"/>
          </p:cNvSpPr>
          <p:nvPr/>
        </p:nvSpPr>
        <p:spPr bwMode="auto">
          <a:xfrm flipH="1">
            <a:off x="5545138" y="2411413"/>
            <a:ext cx="863600" cy="360362"/>
          </a:xfrm>
          <a:prstGeom prst="line">
            <a:avLst/>
          </a:prstGeom>
          <a:noFill/>
          <a:ln w="19050">
            <a:solidFill>
              <a:srgbClr val="CC9900"/>
            </a:solidFill>
            <a:prstDash val="dash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44" name="Line 67"/>
          <p:cNvSpPr>
            <a:spLocks noChangeShapeType="1"/>
          </p:cNvSpPr>
          <p:nvPr/>
        </p:nvSpPr>
        <p:spPr bwMode="auto">
          <a:xfrm>
            <a:off x="7345363" y="2411413"/>
            <a:ext cx="863600" cy="360362"/>
          </a:xfrm>
          <a:prstGeom prst="line">
            <a:avLst/>
          </a:prstGeom>
          <a:noFill/>
          <a:ln w="19050">
            <a:solidFill>
              <a:srgbClr val="CC9900"/>
            </a:solidFill>
            <a:prstDash val="dash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48" name="Line 18"/>
          <p:cNvSpPr>
            <a:spLocks noChangeShapeType="1"/>
          </p:cNvSpPr>
          <p:nvPr/>
        </p:nvSpPr>
        <p:spPr bwMode="auto">
          <a:xfrm flipH="1">
            <a:off x="5715000" y="5875338"/>
            <a:ext cx="8382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Rectangle 23"/>
          <p:cNvSpPr>
            <a:spLocks noChangeArrowheads="1"/>
          </p:cNvSpPr>
          <p:nvPr/>
        </p:nvSpPr>
        <p:spPr bwMode="auto">
          <a:xfrm>
            <a:off x="6624228" y="1772815"/>
            <a:ext cx="542925" cy="646331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zh-TW" i="1" dirty="0"/>
              <a:t>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62882" y="2662238"/>
            <a:ext cx="2077120" cy="3096232"/>
            <a:chOff x="1962882" y="2662238"/>
            <a:chExt cx="2077120" cy="3096232"/>
          </a:xfrm>
        </p:grpSpPr>
        <p:grpSp>
          <p:nvGrpSpPr>
            <p:cNvPr id="42" name="Group 114"/>
            <p:cNvGrpSpPr>
              <a:grpSpLocks/>
            </p:cNvGrpSpPr>
            <p:nvPr/>
          </p:nvGrpSpPr>
          <p:grpSpPr bwMode="auto">
            <a:xfrm>
              <a:off x="3449514" y="2734246"/>
              <a:ext cx="349250" cy="447675"/>
              <a:chOff x="3713" y="2583"/>
              <a:chExt cx="220" cy="282"/>
            </a:xfrm>
          </p:grpSpPr>
          <p:sp>
            <p:nvSpPr>
              <p:cNvPr id="44" name="Rectangle 115"/>
              <p:cNvSpPr>
                <a:spLocks noChangeArrowheads="1"/>
              </p:cNvSpPr>
              <p:nvPr/>
            </p:nvSpPr>
            <p:spPr bwMode="auto">
              <a:xfrm>
                <a:off x="3713" y="2592"/>
                <a:ext cx="220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00" tIns="12700" rIns="12700" bIns="12700"/>
              <a:lstStyle/>
              <a:p>
                <a:pPr algn="ctr"/>
                <a:r>
                  <a:rPr kumimoji="0" lang="en-US" altLang="zh-TW" sz="1200">
                    <a:latin typeface="Arial" charset="0"/>
                  </a:rPr>
                  <a:t>1</a:t>
                </a:r>
              </a:p>
              <a:p>
                <a:pPr algn="ctr"/>
                <a:r>
                  <a:rPr kumimoji="0" lang="en-US" altLang="zh-TW" sz="1200">
                    <a:latin typeface="Arial" charset="0"/>
                  </a:rPr>
                  <a:t>0</a:t>
                </a:r>
              </a:p>
            </p:txBody>
          </p:sp>
          <p:sp>
            <p:nvSpPr>
              <p:cNvPr id="45" name="AutoShape 116"/>
              <p:cNvSpPr>
                <a:spLocks noChangeArrowheads="1"/>
              </p:cNvSpPr>
              <p:nvPr/>
            </p:nvSpPr>
            <p:spPr bwMode="auto">
              <a:xfrm>
                <a:off x="3713" y="2583"/>
                <a:ext cx="192" cy="282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altLang="zh-TW"/>
              </a:p>
            </p:txBody>
          </p:sp>
        </p:grpSp>
        <p:grpSp>
          <p:nvGrpSpPr>
            <p:cNvPr id="46" name="Group 120"/>
            <p:cNvGrpSpPr>
              <a:grpSpLocks/>
            </p:cNvGrpSpPr>
            <p:nvPr/>
          </p:nvGrpSpPr>
          <p:grpSpPr bwMode="auto">
            <a:xfrm>
              <a:off x="3449514" y="3742358"/>
              <a:ext cx="349250" cy="447675"/>
              <a:chOff x="4865" y="2583"/>
              <a:chExt cx="220" cy="282"/>
            </a:xfrm>
          </p:grpSpPr>
          <p:sp>
            <p:nvSpPr>
              <p:cNvPr id="47" name="Rectangle 121"/>
              <p:cNvSpPr>
                <a:spLocks noChangeArrowheads="1"/>
              </p:cNvSpPr>
              <p:nvPr/>
            </p:nvSpPr>
            <p:spPr bwMode="auto">
              <a:xfrm>
                <a:off x="4865" y="2630"/>
                <a:ext cx="220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00" tIns="12700" rIns="12700" bIns="12700"/>
              <a:lstStyle/>
              <a:p>
                <a:pPr algn="ctr"/>
                <a:r>
                  <a:rPr kumimoji="0" lang="en-US" altLang="zh-TW" sz="1200">
                    <a:latin typeface="Arial" charset="0"/>
                  </a:rPr>
                  <a:t>0</a:t>
                </a:r>
              </a:p>
              <a:p>
                <a:pPr algn="ctr"/>
                <a:r>
                  <a:rPr kumimoji="0" lang="en-US" altLang="zh-TW" sz="1200">
                    <a:latin typeface="Arial" charset="0"/>
                  </a:rPr>
                  <a:t>1</a:t>
                </a:r>
              </a:p>
            </p:txBody>
          </p:sp>
          <p:sp>
            <p:nvSpPr>
              <p:cNvPr id="48" name="AutoShape 122"/>
              <p:cNvSpPr>
                <a:spLocks noChangeArrowheads="1"/>
              </p:cNvSpPr>
              <p:nvPr/>
            </p:nvSpPr>
            <p:spPr bwMode="auto">
              <a:xfrm>
                <a:off x="4865" y="2583"/>
                <a:ext cx="192" cy="282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altLang="zh-TW"/>
              </a:p>
            </p:txBody>
          </p:sp>
        </p:grpSp>
        <p:grpSp>
          <p:nvGrpSpPr>
            <p:cNvPr id="49" name="Group 3"/>
            <p:cNvGrpSpPr>
              <a:grpSpLocks/>
            </p:cNvGrpSpPr>
            <p:nvPr/>
          </p:nvGrpSpPr>
          <p:grpSpPr bwMode="auto">
            <a:xfrm>
              <a:off x="3690752" y="4761148"/>
              <a:ext cx="349250" cy="446087"/>
              <a:chOff x="5867400" y="5420916"/>
              <a:chExt cx="349250" cy="446484"/>
            </a:xfrm>
          </p:grpSpPr>
          <p:sp>
            <p:nvSpPr>
              <p:cNvPr id="50" name="Rectangle 139"/>
              <p:cNvSpPr>
                <a:spLocks noChangeArrowheads="1"/>
              </p:cNvSpPr>
              <p:nvPr/>
            </p:nvSpPr>
            <p:spPr bwMode="auto">
              <a:xfrm>
                <a:off x="5867400" y="5495330"/>
                <a:ext cx="349250" cy="358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00" tIns="12700" rIns="12700" bIns="12700"/>
              <a:lstStyle/>
              <a:p>
                <a:pPr algn="ctr"/>
                <a:r>
                  <a:rPr kumimoji="0" lang="en-US" altLang="zh-TW" sz="1200">
                    <a:latin typeface="Arial" charset="0"/>
                  </a:rPr>
                  <a:t>1</a:t>
                </a:r>
              </a:p>
              <a:p>
                <a:pPr algn="ctr"/>
                <a:r>
                  <a:rPr kumimoji="0" lang="en-US" altLang="zh-TW" sz="1200">
                    <a:latin typeface="Arial" charset="0"/>
                  </a:rPr>
                  <a:t>1</a:t>
                </a:r>
              </a:p>
            </p:txBody>
          </p:sp>
          <p:sp>
            <p:nvSpPr>
              <p:cNvPr id="51" name="AutoShape 140"/>
              <p:cNvSpPr>
                <a:spLocks noChangeArrowheads="1"/>
              </p:cNvSpPr>
              <p:nvPr/>
            </p:nvSpPr>
            <p:spPr bwMode="auto">
              <a:xfrm>
                <a:off x="5867400" y="5420916"/>
                <a:ext cx="304800" cy="44648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altLang="zh-TW"/>
              </a:p>
            </p:txBody>
          </p:sp>
        </p:grpSp>
        <p:sp>
          <p:nvSpPr>
            <p:cNvPr id="15392" name="Text Box 55"/>
            <p:cNvSpPr txBox="1">
              <a:spLocks noChangeArrowheads="1"/>
            </p:cNvSpPr>
            <p:nvPr/>
          </p:nvSpPr>
          <p:spPr bwMode="auto">
            <a:xfrm>
              <a:off x="1962882" y="2662238"/>
              <a:ext cx="2077120" cy="309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9pPr>
            </a:lstStyle>
            <a:p>
              <a:pPr algn="just" eaLnBrk="1" hangingPunct="1">
                <a:lnSpc>
                  <a:spcPct val="110000"/>
                </a:lnSpc>
                <a:spcAft>
                  <a:spcPts val="1200"/>
                </a:spcAft>
              </a:pPr>
              <a:r>
                <a:rPr kumimoji="0" lang="en-US" altLang="zh-TW" sz="2200" dirty="0" smtClean="0">
                  <a:solidFill>
                    <a:srgbClr val="CC3300"/>
                  </a:solidFill>
                </a:rPr>
                <a:t>x </a:t>
              </a:r>
              <a:r>
                <a:rPr kumimoji="0" lang="en-US" altLang="zh-TW" sz="2200" dirty="0" smtClean="0"/>
                <a:t>= </a:t>
              </a:r>
              <a:r>
                <a:rPr kumimoji="0" lang="en-US" altLang="zh-TW" sz="2200" dirty="0">
                  <a:solidFill>
                    <a:srgbClr val="CC3300"/>
                  </a:solidFill>
                </a:rPr>
                <a:t>(x </a:t>
              </a:r>
              <a:r>
                <a:rPr kumimoji="0" lang="zh-CN" altLang="en-US" sz="2200" dirty="0">
                  <a:solidFill>
                    <a:srgbClr val="CC3300"/>
                  </a:solidFill>
                </a:rPr>
                <a:t> </a:t>
              </a:r>
              <a:r>
                <a:rPr kumimoji="0" lang="en-US" altLang="zh-TW" sz="2200" dirty="0">
                  <a:solidFill>
                    <a:srgbClr val="CC3300"/>
                  </a:solidFill>
                </a:rPr>
                <a:t> y)</a:t>
              </a:r>
              <a:r>
                <a:rPr kumimoji="0" lang="en-US" altLang="zh-TW" sz="2200" dirty="0">
                  <a:solidFill>
                    <a:schemeClr val="tx2"/>
                  </a:solidFill>
                </a:rPr>
                <a:t> </a:t>
              </a:r>
              <a:r>
                <a:rPr kumimoji="0" lang="en-US" altLang="zh-TW" sz="2200" dirty="0" smtClean="0">
                  <a:solidFill>
                    <a:srgbClr val="003399"/>
                  </a:solidFill>
                  <a:sym typeface="Symbol" pitchFamily="18" charset="2"/>
                </a:rPr>
                <a:t> </a:t>
              </a:r>
              <a:endParaRPr kumimoji="0" lang="en-US" altLang="zh-TW" sz="2200" dirty="0" smtClean="0"/>
            </a:p>
            <a:p>
              <a:pPr algn="just" eaLnBrk="1" hangingPunct="1">
                <a:lnSpc>
                  <a:spcPct val="110000"/>
                </a:lnSpc>
                <a:spcAft>
                  <a:spcPts val="1200"/>
                </a:spcAft>
              </a:pPr>
              <a:endParaRPr kumimoji="0" lang="en-US" altLang="zh-TW" sz="2200" dirty="0">
                <a:solidFill>
                  <a:srgbClr val="CC3300"/>
                </a:solidFill>
              </a:endParaRPr>
            </a:p>
            <a:p>
              <a:pPr algn="just" eaLnBrk="1" hangingPunct="1">
                <a:lnSpc>
                  <a:spcPct val="110000"/>
                </a:lnSpc>
                <a:spcAft>
                  <a:spcPts val="1200"/>
                </a:spcAft>
              </a:pPr>
              <a:r>
                <a:rPr kumimoji="0" lang="en-US" altLang="zh-TW" sz="2200" dirty="0">
                  <a:solidFill>
                    <a:srgbClr val="CC3300"/>
                  </a:solidFill>
                </a:rPr>
                <a:t>y </a:t>
              </a:r>
              <a:r>
                <a:rPr kumimoji="0" lang="en-US" altLang="zh-TW" sz="2200" dirty="0">
                  <a:solidFill>
                    <a:schemeClr val="tx2"/>
                  </a:solidFill>
                </a:rPr>
                <a:t>=</a:t>
              </a:r>
              <a:r>
                <a:rPr kumimoji="0" lang="en-US" altLang="zh-TW" sz="2200" dirty="0">
                  <a:solidFill>
                    <a:srgbClr val="CC3300"/>
                  </a:solidFill>
                </a:rPr>
                <a:t> (x </a:t>
              </a:r>
              <a:r>
                <a:rPr kumimoji="0" lang="zh-CN" altLang="en-US" sz="2200" dirty="0">
                  <a:solidFill>
                    <a:srgbClr val="CC3300"/>
                  </a:solidFill>
                </a:rPr>
                <a:t> </a:t>
              </a:r>
              <a:r>
                <a:rPr kumimoji="0" lang="en-US" altLang="zh-TW" sz="2200" dirty="0">
                  <a:solidFill>
                    <a:srgbClr val="CC3300"/>
                  </a:solidFill>
                </a:rPr>
                <a:t> y)</a:t>
              </a:r>
              <a:r>
                <a:rPr kumimoji="0" lang="en-US" altLang="zh-TW" sz="2200" dirty="0">
                  <a:solidFill>
                    <a:schemeClr val="tx2"/>
                  </a:solidFill>
                </a:rPr>
                <a:t> </a:t>
              </a:r>
              <a:r>
                <a:rPr kumimoji="0" lang="en-US" altLang="zh-TW" sz="2200" dirty="0">
                  <a:solidFill>
                    <a:srgbClr val="003399"/>
                  </a:solidFill>
                  <a:sym typeface="Symbol" pitchFamily="18" charset="2"/>
                </a:rPr>
                <a:t> </a:t>
              </a:r>
              <a:endParaRPr kumimoji="0" lang="en-US" altLang="zh-TW" sz="2200" dirty="0"/>
            </a:p>
            <a:p>
              <a:pPr algn="just" eaLnBrk="1" hangingPunct="1">
                <a:lnSpc>
                  <a:spcPct val="110000"/>
                </a:lnSpc>
                <a:spcAft>
                  <a:spcPts val="1200"/>
                </a:spcAft>
              </a:pPr>
              <a:endParaRPr kumimoji="0" lang="en-US" altLang="zh-TW" sz="2200" dirty="0" smtClean="0">
                <a:solidFill>
                  <a:srgbClr val="CC3300"/>
                </a:solidFill>
              </a:endParaRPr>
            </a:p>
            <a:p>
              <a:pPr algn="just" eaLnBrk="1" hangingPunct="1">
                <a:lnSpc>
                  <a:spcPct val="110000"/>
                </a:lnSpc>
                <a:spcAft>
                  <a:spcPts val="1200"/>
                </a:spcAft>
              </a:pPr>
              <a:r>
                <a:rPr kumimoji="0" lang="en-US" altLang="zh-TW" sz="2200" dirty="0" smtClean="0">
                  <a:solidFill>
                    <a:srgbClr val="CC3300"/>
                  </a:solidFill>
                </a:rPr>
                <a:t>x+y</a:t>
              </a:r>
              <a:r>
                <a:rPr kumimoji="0" lang="en-US" altLang="zh-TW" sz="2200" dirty="0">
                  <a:solidFill>
                    <a:schemeClr val="tx2"/>
                  </a:solidFill>
                </a:rPr>
                <a:t> </a:t>
              </a:r>
              <a:r>
                <a:rPr kumimoji="0" lang="en-US" altLang="zh-TW" sz="2200" dirty="0" smtClean="0">
                  <a:solidFill>
                    <a:schemeClr val="tx2"/>
                  </a:solidFill>
                </a:rPr>
                <a:t>= </a:t>
              </a:r>
              <a:r>
                <a:rPr kumimoji="0" lang="en-US" altLang="zh-TW" sz="2200" dirty="0">
                  <a:solidFill>
                    <a:srgbClr val="CC3300"/>
                  </a:solidFill>
                </a:rPr>
                <a:t>(x </a:t>
              </a:r>
              <a:r>
                <a:rPr kumimoji="0" lang="zh-CN" altLang="en-US" sz="2200" dirty="0">
                  <a:solidFill>
                    <a:srgbClr val="CC3300"/>
                  </a:solidFill>
                </a:rPr>
                <a:t> </a:t>
              </a:r>
              <a:r>
                <a:rPr kumimoji="0" lang="en-US" altLang="zh-TW" sz="2200" dirty="0">
                  <a:solidFill>
                    <a:srgbClr val="CC3300"/>
                  </a:solidFill>
                </a:rPr>
                <a:t> y)</a:t>
              </a:r>
              <a:r>
                <a:rPr kumimoji="0" lang="en-US" altLang="zh-TW" sz="2200" dirty="0">
                  <a:solidFill>
                    <a:schemeClr val="tx2"/>
                  </a:solidFill>
                </a:rPr>
                <a:t> </a:t>
              </a:r>
              <a:r>
                <a:rPr kumimoji="0" lang="en-US" altLang="zh-TW" sz="2200" dirty="0">
                  <a:solidFill>
                    <a:srgbClr val="003399"/>
                  </a:solidFill>
                  <a:sym typeface="Symbol" pitchFamily="18" charset="2"/>
                </a:rPr>
                <a:t> </a:t>
              </a:r>
              <a:endParaRPr kumimoji="0" lang="en-US" altLang="zh-TW" sz="2200" dirty="0"/>
            </a:p>
            <a:p>
              <a:pPr algn="just" eaLnBrk="1" hangingPunct="1">
                <a:lnSpc>
                  <a:spcPct val="110000"/>
                </a:lnSpc>
                <a:spcAft>
                  <a:spcPts val="1200"/>
                </a:spcAft>
              </a:pPr>
              <a:endParaRPr kumimoji="0" lang="en-US" altLang="zh-TW" sz="2200" dirty="0">
                <a:solidFill>
                  <a:schemeClr val="tx2"/>
                </a:solidFill>
              </a:endParaRPr>
            </a:p>
          </p:txBody>
        </p:sp>
      </p:grpSp>
      <p:sp>
        <p:nvSpPr>
          <p:cNvPr id="58" name="Text Box 79"/>
          <p:cNvSpPr txBox="1">
            <a:spLocks noChangeArrowheads="1"/>
          </p:cNvSpPr>
          <p:nvPr/>
        </p:nvSpPr>
        <p:spPr bwMode="auto">
          <a:xfrm>
            <a:off x="107504" y="431800"/>
            <a:ext cx="8892988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TW" sz="32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Transmitted symbols = </a:t>
            </a:r>
            <a:r>
              <a:rPr lang="en-US" altLang="zh-TW" sz="32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linear combinations of </a:t>
            </a:r>
            <a:r>
              <a:rPr lang="en-US" altLang="zh-TW" sz="3200" dirty="0" smtClean="0">
                <a:solidFill>
                  <a:srgbClr val="CC3300"/>
                </a:solidFill>
              </a:rPr>
              <a:t>x </a:t>
            </a:r>
            <a:r>
              <a:rPr lang="en-US" altLang="zh-TW" sz="32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&amp; </a:t>
            </a:r>
            <a:r>
              <a:rPr lang="en-US" altLang="zh-TW" sz="3200" dirty="0" smtClean="0">
                <a:solidFill>
                  <a:srgbClr val="CC3300"/>
                </a:solidFill>
              </a:rPr>
              <a:t>y</a:t>
            </a:r>
            <a:endParaRPr lang="en-US" altLang="zh-TW" sz="32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0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061" name="Text Box 77"/>
          <p:cNvSpPr txBox="1">
            <a:spLocks noChangeArrowheads="1"/>
          </p:cNvSpPr>
          <p:nvPr/>
        </p:nvSpPr>
        <p:spPr bwMode="auto">
          <a:xfrm>
            <a:off x="5700526" y="1916832"/>
            <a:ext cx="250787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68288" algn="l"/>
                <a:tab pos="712788" algn="l"/>
              </a:tabLs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tabLst>
                <a:tab pos="268288" algn="l"/>
                <a:tab pos="712788" algn="l"/>
              </a:tabLs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tabLst>
                <a:tab pos="268288" algn="l"/>
                <a:tab pos="712788" algn="l"/>
              </a:tabLs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tabLst>
                <a:tab pos="268288" algn="l"/>
                <a:tab pos="712788" algn="l"/>
              </a:tabLs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tabLst>
                <a:tab pos="268288" algn="l"/>
                <a:tab pos="712788" algn="l"/>
              </a:tabLs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  <a:tab pos="712788" algn="l"/>
              </a:tabLs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  <a:tab pos="712788" algn="l"/>
              </a:tabLs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  <a:tab pos="712788" algn="l"/>
              </a:tabLs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  <a:tab pos="712788" algn="l"/>
              </a:tabLs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kumimoji="0" lang="en-US" altLang="zh-TW" sz="2200" dirty="0" smtClean="0">
                <a:solidFill>
                  <a:srgbClr val="003399"/>
                </a:solidFill>
              </a:rPr>
              <a:t>Natural </a:t>
            </a:r>
            <a:r>
              <a:rPr kumimoji="0" lang="en-US" altLang="zh-TW" sz="2200" dirty="0">
                <a:solidFill>
                  <a:srgbClr val="003399"/>
                </a:solidFill>
              </a:rPr>
              <a:t>basis of </a:t>
            </a:r>
            <a:r>
              <a:rPr lang="en-US" altLang="zh-TW" sz="2200" dirty="0">
                <a:solidFill>
                  <a:srgbClr val="003399"/>
                </a:solidFill>
                <a:latin typeface="Euclid Math Two" pitchFamily="18" charset="2"/>
                <a:ea typeface="SimSun" pitchFamily="2" charset="-122"/>
              </a:rPr>
              <a:t>F</a:t>
            </a:r>
            <a:r>
              <a:rPr lang="en-US" altLang="zh-CN" sz="2200" i="1" baseline="30000" dirty="0" smtClean="0">
                <a:solidFill>
                  <a:srgbClr val="003399"/>
                </a:solidFill>
                <a:latin typeface="Arial" charset="0"/>
                <a:sym typeface="Symbol" pitchFamily="18" charset="2"/>
              </a:rPr>
              <a:t></a:t>
            </a:r>
            <a:endParaRPr kumimoji="0" lang="en-US" altLang="zh-TW" sz="2200" dirty="0">
              <a:solidFill>
                <a:srgbClr val="003399"/>
              </a:solidFill>
            </a:endParaRPr>
          </a:p>
        </p:txBody>
      </p:sp>
      <p:sp>
        <p:nvSpPr>
          <p:cNvPr id="95235" name="Oval 93"/>
          <p:cNvSpPr>
            <a:spLocks noChangeArrowheads="1"/>
          </p:cNvSpPr>
          <p:nvPr/>
        </p:nvSpPr>
        <p:spPr bwMode="auto">
          <a:xfrm>
            <a:off x="5105400" y="5867400"/>
            <a:ext cx="531813" cy="493713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95236" name="Oval 94"/>
          <p:cNvSpPr>
            <a:spLocks noChangeArrowheads="1"/>
          </p:cNvSpPr>
          <p:nvPr/>
        </p:nvSpPr>
        <p:spPr bwMode="auto">
          <a:xfrm>
            <a:off x="8229600" y="5867400"/>
            <a:ext cx="531813" cy="493713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95237" name="Oval 95"/>
          <p:cNvSpPr>
            <a:spLocks noChangeArrowheads="1"/>
          </p:cNvSpPr>
          <p:nvPr/>
        </p:nvSpPr>
        <p:spPr bwMode="auto">
          <a:xfrm>
            <a:off x="5132388" y="2816225"/>
            <a:ext cx="914400" cy="8191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 altLang="zh-TW"/>
          </a:p>
        </p:txBody>
      </p:sp>
      <p:sp>
        <p:nvSpPr>
          <p:cNvPr id="95238" name="Oval 96"/>
          <p:cNvSpPr>
            <a:spLocks noChangeArrowheads="1"/>
          </p:cNvSpPr>
          <p:nvPr/>
        </p:nvSpPr>
        <p:spPr bwMode="auto">
          <a:xfrm>
            <a:off x="7799388" y="2816225"/>
            <a:ext cx="914400" cy="8191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 altLang="zh-TW"/>
          </a:p>
        </p:txBody>
      </p:sp>
      <p:sp>
        <p:nvSpPr>
          <p:cNvPr id="95239" name="Oval 97"/>
          <p:cNvSpPr>
            <a:spLocks noChangeArrowheads="1"/>
          </p:cNvSpPr>
          <p:nvPr/>
        </p:nvSpPr>
        <p:spPr bwMode="auto">
          <a:xfrm>
            <a:off x="6503988" y="3857625"/>
            <a:ext cx="914400" cy="8191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 altLang="zh-TW"/>
          </a:p>
        </p:txBody>
      </p:sp>
      <p:sp>
        <p:nvSpPr>
          <p:cNvPr id="95240" name="Oval 98"/>
          <p:cNvSpPr>
            <a:spLocks noChangeArrowheads="1"/>
          </p:cNvSpPr>
          <p:nvPr/>
        </p:nvSpPr>
        <p:spPr bwMode="auto">
          <a:xfrm>
            <a:off x="6553200" y="5197475"/>
            <a:ext cx="914400" cy="817563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 altLang="zh-TW"/>
          </a:p>
        </p:txBody>
      </p:sp>
      <p:sp>
        <p:nvSpPr>
          <p:cNvPr id="95245" name="Line 103"/>
          <p:cNvSpPr>
            <a:spLocks noChangeShapeType="1"/>
          </p:cNvSpPr>
          <p:nvPr/>
        </p:nvSpPr>
        <p:spPr bwMode="auto">
          <a:xfrm>
            <a:off x="5894388" y="3560763"/>
            <a:ext cx="735012" cy="371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8" name="Line 106"/>
          <p:cNvSpPr>
            <a:spLocks noChangeShapeType="1"/>
          </p:cNvSpPr>
          <p:nvPr/>
        </p:nvSpPr>
        <p:spPr bwMode="auto">
          <a:xfrm flipH="1">
            <a:off x="7315200" y="3560763"/>
            <a:ext cx="636588" cy="4460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9" name="Line 107"/>
          <p:cNvSpPr>
            <a:spLocks noChangeShapeType="1"/>
          </p:cNvSpPr>
          <p:nvPr/>
        </p:nvSpPr>
        <p:spPr bwMode="auto">
          <a:xfrm flipH="1">
            <a:off x="8458200" y="3560763"/>
            <a:ext cx="0" cy="2306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14"/>
          <p:cNvGrpSpPr>
            <a:grpSpLocks/>
          </p:cNvGrpSpPr>
          <p:nvPr/>
        </p:nvGrpSpPr>
        <p:grpSpPr bwMode="auto">
          <a:xfrm>
            <a:off x="5220072" y="2032000"/>
            <a:ext cx="349250" cy="447675"/>
            <a:chOff x="3713" y="2583"/>
            <a:chExt cx="220" cy="282"/>
          </a:xfrm>
        </p:grpSpPr>
        <p:sp>
          <p:nvSpPr>
            <p:cNvPr id="95295" name="Rectangle 115"/>
            <p:cNvSpPr>
              <a:spLocks noChangeArrowheads="1"/>
            </p:cNvSpPr>
            <p:nvPr/>
          </p:nvSpPr>
          <p:spPr bwMode="auto">
            <a:xfrm>
              <a:off x="3713" y="2592"/>
              <a:ext cx="22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kumimoji="0" lang="en-US" altLang="zh-TW" sz="1200">
                  <a:latin typeface="Arial" charset="0"/>
                </a:rPr>
                <a:t>1</a:t>
              </a:r>
            </a:p>
            <a:p>
              <a:pPr algn="ctr"/>
              <a:r>
                <a:rPr kumimoji="0" lang="en-US" altLang="zh-TW" sz="1200">
                  <a:latin typeface="Arial" charset="0"/>
                </a:rPr>
                <a:t>0</a:t>
              </a:r>
            </a:p>
          </p:txBody>
        </p:sp>
        <p:sp>
          <p:nvSpPr>
            <p:cNvPr id="95296" name="AutoShape 116"/>
            <p:cNvSpPr>
              <a:spLocks noChangeArrowheads="1"/>
            </p:cNvSpPr>
            <p:nvPr/>
          </p:nvSpPr>
          <p:spPr bwMode="auto">
            <a:xfrm>
              <a:off x="3713" y="2583"/>
              <a:ext cx="192" cy="282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altLang="zh-TW"/>
            </a:p>
          </p:txBody>
        </p:sp>
      </p:grpSp>
      <p:grpSp>
        <p:nvGrpSpPr>
          <p:cNvPr id="3" name="Group 120"/>
          <p:cNvGrpSpPr>
            <a:grpSpLocks/>
          </p:cNvGrpSpPr>
          <p:nvPr/>
        </p:nvGrpSpPr>
        <p:grpSpPr bwMode="auto">
          <a:xfrm>
            <a:off x="8399214" y="2032000"/>
            <a:ext cx="349250" cy="447675"/>
            <a:chOff x="4865" y="2583"/>
            <a:chExt cx="220" cy="282"/>
          </a:xfrm>
        </p:grpSpPr>
        <p:sp>
          <p:nvSpPr>
            <p:cNvPr id="95293" name="Rectangle 121"/>
            <p:cNvSpPr>
              <a:spLocks noChangeArrowheads="1"/>
            </p:cNvSpPr>
            <p:nvPr/>
          </p:nvSpPr>
          <p:spPr bwMode="auto">
            <a:xfrm>
              <a:off x="4865" y="2630"/>
              <a:ext cx="22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kumimoji="0" lang="en-US" altLang="zh-TW" sz="1200">
                  <a:latin typeface="Arial" charset="0"/>
                </a:rPr>
                <a:t>0</a:t>
              </a:r>
            </a:p>
            <a:p>
              <a:pPr algn="ctr"/>
              <a:r>
                <a:rPr kumimoji="0" lang="en-US" altLang="zh-TW" sz="1200">
                  <a:latin typeface="Arial" charset="0"/>
                </a:rPr>
                <a:t>1</a:t>
              </a:r>
            </a:p>
          </p:txBody>
        </p:sp>
        <p:sp>
          <p:nvSpPr>
            <p:cNvPr id="95294" name="AutoShape 122"/>
            <p:cNvSpPr>
              <a:spLocks noChangeArrowheads="1"/>
            </p:cNvSpPr>
            <p:nvPr/>
          </p:nvSpPr>
          <p:spPr bwMode="auto">
            <a:xfrm>
              <a:off x="4865" y="2583"/>
              <a:ext cx="192" cy="282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altLang="zh-TW"/>
            </a:p>
          </p:txBody>
        </p:sp>
      </p:grpSp>
      <p:grpSp>
        <p:nvGrpSpPr>
          <p:cNvPr id="4" name="Group 123"/>
          <p:cNvGrpSpPr>
            <a:grpSpLocks/>
          </p:cNvGrpSpPr>
          <p:nvPr/>
        </p:nvGrpSpPr>
        <p:grpSpPr bwMode="auto">
          <a:xfrm>
            <a:off x="8104188" y="4602163"/>
            <a:ext cx="349250" cy="446087"/>
            <a:chOff x="5105" y="3099"/>
            <a:chExt cx="220" cy="281"/>
          </a:xfrm>
        </p:grpSpPr>
        <p:sp>
          <p:nvSpPr>
            <p:cNvPr id="95291" name="Rectangle 124"/>
            <p:cNvSpPr>
              <a:spLocks noChangeArrowheads="1"/>
            </p:cNvSpPr>
            <p:nvPr/>
          </p:nvSpPr>
          <p:spPr bwMode="auto">
            <a:xfrm>
              <a:off x="5105" y="3146"/>
              <a:ext cx="22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kumimoji="0" lang="en-US" altLang="zh-TW" sz="1200">
                  <a:latin typeface="Arial" charset="0"/>
                </a:rPr>
                <a:t>0</a:t>
              </a:r>
            </a:p>
            <a:p>
              <a:pPr algn="ctr"/>
              <a:r>
                <a:rPr kumimoji="0" lang="en-US" altLang="zh-TW" sz="1200">
                  <a:latin typeface="Arial" charset="0"/>
                </a:rPr>
                <a:t>1</a:t>
              </a:r>
            </a:p>
          </p:txBody>
        </p:sp>
        <p:sp>
          <p:nvSpPr>
            <p:cNvPr id="95292" name="AutoShape 125"/>
            <p:cNvSpPr>
              <a:spLocks noChangeArrowheads="1"/>
            </p:cNvSpPr>
            <p:nvPr/>
          </p:nvSpPr>
          <p:spPr bwMode="auto">
            <a:xfrm>
              <a:off x="5105" y="3099"/>
              <a:ext cx="192" cy="281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altLang="zh-TW"/>
            </a:p>
          </p:txBody>
        </p:sp>
      </p:grpSp>
      <p:grpSp>
        <p:nvGrpSpPr>
          <p:cNvPr id="5" name="Group 126"/>
          <p:cNvGrpSpPr>
            <a:grpSpLocks/>
          </p:cNvGrpSpPr>
          <p:nvPr/>
        </p:nvGrpSpPr>
        <p:grpSpPr bwMode="auto">
          <a:xfrm>
            <a:off x="6552220" y="4725144"/>
            <a:ext cx="349250" cy="446087"/>
            <a:chOff x="4145" y="3193"/>
            <a:chExt cx="220" cy="281"/>
          </a:xfrm>
        </p:grpSpPr>
        <p:sp>
          <p:nvSpPr>
            <p:cNvPr id="95289" name="Rectangle 127"/>
            <p:cNvSpPr>
              <a:spLocks noChangeArrowheads="1"/>
            </p:cNvSpPr>
            <p:nvPr/>
          </p:nvSpPr>
          <p:spPr bwMode="auto">
            <a:xfrm>
              <a:off x="4145" y="3240"/>
              <a:ext cx="22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kumimoji="0" lang="en-US" altLang="zh-TW" sz="1200" dirty="0">
                  <a:latin typeface="Arial" charset="0"/>
                </a:rPr>
                <a:t>1</a:t>
              </a:r>
            </a:p>
            <a:p>
              <a:pPr algn="ctr"/>
              <a:r>
                <a:rPr kumimoji="0" lang="en-US" altLang="zh-TW" sz="1200" dirty="0">
                  <a:latin typeface="Arial" charset="0"/>
                </a:rPr>
                <a:t>1</a:t>
              </a:r>
            </a:p>
          </p:txBody>
        </p:sp>
        <p:sp>
          <p:nvSpPr>
            <p:cNvPr id="95290" name="AutoShape 128"/>
            <p:cNvSpPr>
              <a:spLocks noChangeArrowheads="1"/>
            </p:cNvSpPr>
            <p:nvPr/>
          </p:nvSpPr>
          <p:spPr bwMode="auto">
            <a:xfrm>
              <a:off x="4145" y="3193"/>
              <a:ext cx="192" cy="281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altLang="zh-TW"/>
            </a:p>
          </p:txBody>
        </p:sp>
      </p:grpSp>
      <p:sp>
        <p:nvSpPr>
          <p:cNvPr id="95257" name="Line 129"/>
          <p:cNvSpPr>
            <a:spLocks noChangeShapeType="1"/>
          </p:cNvSpPr>
          <p:nvPr/>
        </p:nvSpPr>
        <p:spPr bwMode="auto">
          <a:xfrm>
            <a:off x="6984268" y="4676775"/>
            <a:ext cx="0" cy="520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133"/>
          <p:cNvGrpSpPr>
            <a:grpSpLocks/>
          </p:cNvGrpSpPr>
          <p:nvPr/>
        </p:nvGrpSpPr>
        <p:grpSpPr bwMode="auto">
          <a:xfrm>
            <a:off x="7772400" y="5419725"/>
            <a:ext cx="349250" cy="447675"/>
            <a:chOff x="4896" y="3614"/>
            <a:chExt cx="220" cy="282"/>
          </a:xfrm>
        </p:grpSpPr>
        <p:sp>
          <p:nvSpPr>
            <p:cNvPr id="95287" name="Rectangle 134"/>
            <p:cNvSpPr>
              <a:spLocks noChangeArrowheads="1"/>
            </p:cNvSpPr>
            <p:nvPr/>
          </p:nvSpPr>
          <p:spPr bwMode="auto">
            <a:xfrm>
              <a:off x="4896" y="3661"/>
              <a:ext cx="22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kumimoji="0" lang="en-US" altLang="zh-TW" sz="1200" dirty="0">
                  <a:latin typeface="Arial" charset="0"/>
                </a:rPr>
                <a:t>1</a:t>
              </a:r>
            </a:p>
            <a:p>
              <a:pPr algn="ctr"/>
              <a:r>
                <a:rPr kumimoji="0" lang="en-US" altLang="zh-TW" sz="1200" dirty="0">
                  <a:latin typeface="Arial" charset="0"/>
                </a:rPr>
                <a:t>1</a:t>
              </a:r>
            </a:p>
          </p:txBody>
        </p:sp>
        <p:sp>
          <p:nvSpPr>
            <p:cNvPr id="95288" name="AutoShape 135"/>
            <p:cNvSpPr>
              <a:spLocks noChangeArrowheads="1"/>
            </p:cNvSpPr>
            <p:nvPr/>
          </p:nvSpPr>
          <p:spPr bwMode="auto">
            <a:xfrm>
              <a:off x="4896" y="3614"/>
              <a:ext cx="192" cy="282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altLang="zh-TW"/>
            </a:p>
          </p:txBody>
        </p:sp>
      </p:grp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5437188" y="4676775"/>
            <a:ext cx="349250" cy="446088"/>
            <a:chOff x="5437188" y="4676775"/>
            <a:chExt cx="349250" cy="446484"/>
          </a:xfrm>
        </p:grpSpPr>
        <p:sp>
          <p:nvSpPr>
            <p:cNvPr id="95285" name="Rectangle 137"/>
            <p:cNvSpPr>
              <a:spLocks noChangeArrowheads="1"/>
            </p:cNvSpPr>
            <p:nvPr/>
          </p:nvSpPr>
          <p:spPr bwMode="auto">
            <a:xfrm>
              <a:off x="5437188" y="4751189"/>
              <a:ext cx="349250" cy="358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kumimoji="0" lang="en-US" altLang="zh-TW" sz="1200">
                  <a:latin typeface="Arial" charset="0"/>
                </a:rPr>
                <a:t>1</a:t>
              </a:r>
            </a:p>
            <a:p>
              <a:pPr algn="ctr"/>
              <a:r>
                <a:rPr kumimoji="0" lang="en-US" altLang="zh-TW" sz="1200">
                  <a:latin typeface="Arial" charset="0"/>
                </a:rPr>
                <a:t>0</a:t>
              </a:r>
            </a:p>
          </p:txBody>
        </p:sp>
        <p:sp>
          <p:nvSpPr>
            <p:cNvPr id="95286" name="AutoShape 138"/>
            <p:cNvSpPr>
              <a:spLocks noChangeArrowheads="1"/>
            </p:cNvSpPr>
            <p:nvPr/>
          </p:nvSpPr>
          <p:spPr bwMode="auto">
            <a:xfrm>
              <a:off x="5437188" y="4676775"/>
              <a:ext cx="304800" cy="446484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altLang="zh-TW"/>
            </a:p>
          </p:txBody>
        </p:sp>
      </p:grp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5867400" y="5421313"/>
            <a:ext cx="349250" cy="446087"/>
            <a:chOff x="5867400" y="5420916"/>
            <a:chExt cx="349250" cy="446484"/>
          </a:xfrm>
        </p:grpSpPr>
        <p:sp>
          <p:nvSpPr>
            <p:cNvPr id="95283" name="Rectangle 139"/>
            <p:cNvSpPr>
              <a:spLocks noChangeArrowheads="1"/>
            </p:cNvSpPr>
            <p:nvPr/>
          </p:nvSpPr>
          <p:spPr bwMode="auto">
            <a:xfrm>
              <a:off x="5867400" y="5495330"/>
              <a:ext cx="349250" cy="358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kumimoji="0" lang="en-US" altLang="zh-TW" sz="1200">
                  <a:latin typeface="Arial" charset="0"/>
                </a:rPr>
                <a:t>1</a:t>
              </a:r>
            </a:p>
            <a:p>
              <a:pPr algn="ctr"/>
              <a:r>
                <a:rPr kumimoji="0" lang="en-US" altLang="zh-TW" sz="1200">
                  <a:latin typeface="Arial" charset="0"/>
                </a:rPr>
                <a:t>1</a:t>
              </a:r>
            </a:p>
          </p:txBody>
        </p:sp>
        <p:sp>
          <p:nvSpPr>
            <p:cNvPr id="95284" name="AutoShape 140"/>
            <p:cNvSpPr>
              <a:spLocks noChangeArrowheads="1"/>
            </p:cNvSpPr>
            <p:nvPr/>
          </p:nvSpPr>
          <p:spPr bwMode="auto">
            <a:xfrm>
              <a:off x="5867400" y="5420916"/>
              <a:ext cx="304800" cy="446484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altLang="zh-TW"/>
            </a:p>
          </p:txBody>
        </p:sp>
      </p:grpSp>
      <p:sp>
        <p:nvSpPr>
          <p:cNvPr id="95264" name="Line 141"/>
          <p:cNvSpPr>
            <a:spLocks noChangeShapeType="1"/>
          </p:cNvSpPr>
          <p:nvPr/>
        </p:nvSpPr>
        <p:spPr bwMode="auto">
          <a:xfrm>
            <a:off x="7391400" y="5867400"/>
            <a:ext cx="811213" cy="222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5265" name="Group 142"/>
          <p:cNvGrpSpPr>
            <a:grpSpLocks/>
          </p:cNvGrpSpPr>
          <p:nvPr/>
        </p:nvGrpSpPr>
        <p:grpSpPr bwMode="auto">
          <a:xfrm>
            <a:off x="5334000" y="3635375"/>
            <a:ext cx="1219200" cy="2454275"/>
            <a:chOff x="3360" y="2448"/>
            <a:chExt cx="768" cy="1584"/>
          </a:xfrm>
        </p:grpSpPr>
        <p:sp>
          <p:nvSpPr>
            <p:cNvPr id="95281" name="Line 143"/>
            <p:cNvSpPr>
              <a:spLocks noChangeShapeType="1"/>
            </p:cNvSpPr>
            <p:nvPr/>
          </p:nvSpPr>
          <p:spPr bwMode="auto">
            <a:xfrm flipH="1">
              <a:off x="3360" y="2448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82" name="Line 144"/>
            <p:cNvSpPr>
              <a:spLocks noChangeShapeType="1"/>
            </p:cNvSpPr>
            <p:nvPr/>
          </p:nvSpPr>
          <p:spPr bwMode="auto">
            <a:xfrm flipH="1">
              <a:off x="3600" y="3888"/>
              <a:ext cx="528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266" name="Line 145"/>
          <p:cNvSpPr>
            <a:spLocks noChangeShapeType="1"/>
          </p:cNvSpPr>
          <p:nvPr/>
        </p:nvSpPr>
        <p:spPr bwMode="auto">
          <a:xfrm flipH="1">
            <a:off x="5616575" y="1736725"/>
            <a:ext cx="0" cy="1009650"/>
          </a:xfrm>
          <a:prstGeom prst="line">
            <a:avLst/>
          </a:prstGeom>
          <a:noFill/>
          <a:ln w="19050">
            <a:solidFill>
              <a:srgbClr val="996633"/>
            </a:solidFill>
            <a:prstDash val="dash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67" name="Line 145"/>
          <p:cNvSpPr>
            <a:spLocks noChangeShapeType="1"/>
          </p:cNvSpPr>
          <p:nvPr/>
        </p:nvSpPr>
        <p:spPr bwMode="auto">
          <a:xfrm flipH="1">
            <a:off x="8278813" y="1752600"/>
            <a:ext cx="0" cy="1008063"/>
          </a:xfrm>
          <a:prstGeom prst="line">
            <a:avLst/>
          </a:prstGeom>
          <a:noFill/>
          <a:ln w="19050">
            <a:solidFill>
              <a:srgbClr val="996633"/>
            </a:solidFill>
            <a:prstDash val="dash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68" name="Text Box 77"/>
          <p:cNvSpPr txBox="1">
            <a:spLocks noChangeArrowheads="1"/>
          </p:cNvSpPr>
          <p:nvPr/>
        </p:nvSpPr>
        <p:spPr bwMode="auto">
          <a:xfrm>
            <a:off x="320125" y="3557677"/>
            <a:ext cx="4179867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68288" algn="l"/>
                <a:tab pos="712788" algn="l"/>
              </a:tabLs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tabLst>
                <a:tab pos="268288" algn="l"/>
                <a:tab pos="712788" algn="l"/>
              </a:tabLs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tabLst>
                <a:tab pos="268288" algn="l"/>
                <a:tab pos="712788" algn="l"/>
              </a:tabLs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tabLst>
                <a:tab pos="268288" algn="l"/>
                <a:tab pos="712788" algn="l"/>
              </a:tabLs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tabLst>
                <a:tab pos="268288" algn="l"/>
                <a:tab pos="712788" algn="l"/>
              </a:tabLs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  <a:tab pos="712788" algn="l"/>
              </a:tabLs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  <a:tab pos="712788" algn="l"/>
              </a:tabLs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  <a:tab pos="712788" algn="l"/>
              </a:tabLs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  <a:tab pos="712788" algn="l"/>
              </a:tabLs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2200" dirty="0">
                <a:solidFill>
                  <a:srgbClr val="003399"/>
                </a:solidFill>
              </a:rPr>
              <a:t>The symbol transmitted over a channel </a:t>
            </a:r>
            <a:r>
              <a:rPr kumimoji="0" lang="en-US" altLang="zh-TW" sz="2200" i="1" dirty="0" smtClean="0">
                <a:solidFill>
                  <a:srgbClr val="003399"/>
                </a:solidFill>
              </a:rPr>
              <a:t>e</a:t>
            </a:r>
            <a:r>
              <a:rPr kumimoji="0" lang="en-US" altLang="zh-TW" sz="2200" dirty="0" smtClean="0">
                <a:solidFill>
                  <a:srgbClr val="003399"/>
                </a:solidFill>
              </a:rPr>
              <a:t> is written </a:t>
            </a:r>
            <a:r>
              <a:rPr kumimoji="0" lang="en-US" altLang="zh-TW" sz="2200" dirty="0">
                <a:solidFill>
                  <a:srgbClr val="003399"/>
                </a:solidFill>
              </a:rPr>
              <a:t>as</a:t>
            </a:r>
          </a:p>
          <a:p>
            <a:pPr algn="ctr" eaLnBrk="1" hangingPunct="1"/>
            <a:r>
              <a:rPr kumimoji="0" lang="en-US" altLang="zh-TW" sz="2200" dirty="0" smtClean="0">
                <a:solidFill>
                  <a:srgbClr val="CC3300"/>
                </a:solidFill>
              </a:rPr>
              <a:t>(x </a:t>
            </a:r>
            <a:r>
              <a:rPr kumimoji="0" lang="zh-CN" altLang="en-US" sz="2200" dirty="0" smtClean="0">
                <a:solidFill>
                  <a:srgbClr val="CC3300"/>
                </a:solidFill>
              </a:rPr>
              <a:t> </a:t>
            </a:r>
            <a:r>
              <a:rPr kumimoji="0" lang="en-US" altLang="zh-TW" sz="2200" dirty="0" smtClean="0">
                <a:solidFill>
                  <a:srgbClr val="CC3300"/>
                </a:solidFill>
              </a:rPr>
              <a:t> y)</a:t>
            </a:r>
            <a:r>
              <a:rPr kumimoji="0" lang="en-US" altLang="zh-TW" sz="2200" dirty="0" smtClean="0">
                <a:solidFill>
                  <a:schemeClr val="tx2"/>
                </a:solidFill>
              </a:rPr>
              <a:t> </a:t>
            </a:r>
            <a:r>
              <a:rPr kumimoji="0" lang="en-US" altLang="zh-TW" sz="2200" dirty="0">
                <a:solidFill>
                  <a:srgbClr val="003399"/>
                </a:solidFill>
                <a:sym typeface="Symbol" pitchFamily="18" charset="2"/>
              </a:rPr>
              <a:t> </a:t>
            </a:r>
            <a:r>
              <a:rPr kumimoji="0" lang="en-US" altLang="zh-TW" sz="2200" b="1" i="1" dirty="0">
                <a:solidFill>
                  <a:srgbClr val="003399"/>
                </a:solidFill>
              </a:rPr>
              <a:t>f</a:t>
            </a:r>
            <a:r>
              <a:rPr kumimoji="0" lang="en-US" altLang="zh-TW" sz="2200" b="1" i="1" baseline="-25000" dirty="0">
                <a:solidFill>
                  <a:srgbClr val="003399"/>
                </a:solidFill>
              </a:rPr>
              <a:t>e</a:t>
            </a:r>
            <a:endParaRPr kumimoji="0" lang="en-US" altLang="zh-TW" sz="2200" b="1" i="1" dirty="0">
              <a:solidFill>
                <a:srgbClr val="003399"/>
              </a:solidFill>
              <a:sym typeface="Symbol" pitchFamily="18" charset="2"/>
            </a:endParaRPr>
          </a:p>
          <a:p>
            <a:pPr eaLnBrk="1" hangingPunct="1">
              <a:spcBef>
                <a:spcPts val="600"/>
              </a:spcBef>
            </a:pPr>
            <a:r>
              <a:rPr kumimoji="0" lang="en-US" altLang="zh-TW" sz="2200" dirty="0">
                <a:solidFill>
                  <a:srgbClr val="003399"/>
                </a:solidFill>
              </a:rPr>
              <a:t>where </a:t>
            </a:r>
            <a:r>
              <a:rPr kumimoji="0" lang="en-US" altLang="zh-TW" sz="2200" b="1" i="1" dirty="0">
                <a:solidFill>
                  <a:srgbClr val="003399"/>
                </a:solidFill>
              </a:rPr>
              <a:t>f</a:t>
            </a:r>
            <a:r>
              <a:rPr kumimoji="0" lang="en-US" altLang="zh-TW" sz="2200" b="1" i="1" baseline="-25000" dirty="0">
                <a:solidFill>
                  <a:srgbClr val="003399"/>
                </a:solidFill>
              </a:rPr>
              <a:t>e</a:t>
            </a:r>
            <a:r>
              <a:rPr kumimoji="0" lang="en-US" altLang="zh-TW" sz="2200" dirty="0">
                <a:solidFill>
                  <a:srgbClr val="003399"/>
                </a:solidFill>
              </a:rPr>
              <a:t> is </a:t>
            </a:r>
            <a:r>
              <a:rPr kumimoji="0" lang="en-US" altLang="zh-TW" sz="2200" dirty="0" smtClean="0">
                <a:solidFill>
                  <a:srgbClr val="003399"/>
                </a:solidFill>
              </a:rPr>
              <a:t>a </a:t>
            </a:r>
            <a:r>
              <a:rPr kumimoji="0" lang="en-US" altLang="zh-TW" sz="2200" dirty="0">
                <a:solidFill>
                  <a:srgbClr val="003399"/>
                </a:solidFill>
              </a:rPr>
              <a:t>column </a:t>
            </a:r>
            <a:r>
              <a:rPr kumimoji="0" lang="en-US" altLang="zh-TW" sz="2200" dirty="0" smtClean="0">
                <a:solidFill>
                  <a:srgbClr val="003399"/>
                </a:solidFill>
                <a:sym typeface="Symbol" pitchFamily="18" charset="2"/>
              </a:rPr>
              <a:t>vector over </a:t>
            </a:r>
            <a:r>
              <a:rPr lang="en-US" altLang="zh-TW" sz="2200" dirty="0">
                <a:latin typeface="Euclid Math Two" pitchFamily="18" charset="2"/>
                <a:ea typeface="SimSun" pitchFamily="2" charset="-122"/>
              </a:rPr>
              <a:t>F</a:t>
            </a:r>
            <a:r>
              <a:rPr kumimoji="0" lang="en-US" altLang="zh-TW" sz="2200" dirty="0" smtClean="0">
                <a:solidFill>
                  <a:srgbClr val="003399"/>
                </a:solidFill>
                <a:sym typeface="Symbol" pitchFamily="18" charset="2"/>
              </a:rPr>
              <a:t>, </a:t>
            </a:r>
            <a:r>
              <a:rPr kumimoji="0" lang="en-US" altLang="zh-TW" sz="2200" dirty="0">
                <a:solidFill>
                  <a:srgbClr val="003399"/>
                </a:solidFill>
              </a:rPr>
              <a:t>called the </a:t>
            </a:r>
            <a:r>
              <a:rPr kumimoji="0" lang="en-US" altLang="zh-TW" sz="2200" dirty="0"/>
              <a:t>coding vector.</a:t>
            </a:r>
            <a:endParaRPr kumimoji="0" lang="en-US" altLang="zh-TW" sz="2200" dirty="0">
              <a:sym typeface="Symbol" pitchFamily="18" charset="2"/>
            </a:endParaRPr>
          </a:p>
        </p:txBody>
      </p:sp>
      <p:grpSp>
        <p:nvGrpSpPr>
          <p:cNvPr id="95269" name="Group 107"/>
          <p:cNvGrpSpPr>
            <a:grpSpLocks/>
          </p:cNvGrpSpPr>
          <p:nvPr/>
        </p:nvGrpSpPr>
        <p:grpSpPr bwMode="auto">
          <a:xfrm>
            <a:off x="1250714" y="296863"/>
            <a:ext cx="6597650" cy="957262"/>
            <a:chOff x="135" y="187"/>
            <a:chExt cx="4156" cy="603"/>
          </a:xfrm>
        </p:grpSpPr>
        <p:sp>
          <p:nvSpPr>
            <p:cNvPr id="57" name="Rectangle 2"/>
            <p:cNvSpPr>
              <a:spLocks noChangeArrowheads="1"/>
            </p:cNvSpPr>
            <p:nvPr/>
          </p:nvSpPr>
          <p:spPr bwMode="auto">
            <a:xfrm>
              <a:off x="2313" y="272"/>
              <a:ext cx="1004" cy="36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sz="3200" b="1" dirty="0">
                  <a:solidFill>
                    <a:schemeClr val="tx2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 = </a:t>
              </a:r>
              <a:r>
                <a:rPr lang="en-US" altLang="zh-TW" sz="3000" b="1" dirty="0" smtClean="0">
                  <a:solidFill>
                    <a:srgbClr val="CC3300"/>
                  </a:solidFill>
                  <a:ea typeface="新細明體" pitchFamily="18" charset="-120"/>
                </a:rPr>
                <a:t>(x   y)</a:t>
              </a:r>
              <a:endParaRPr lang="en-US" altLang="zh-TW" sz="3000" b="1" dirty="0">
                <a:solidFill>
                  <a:srgbClr val="CC3300"/>
                </a:solidFill>
                <a:ea typeface="新細明體" pitchFamily="18" charset="-120"/>
              </a:endParaRPr>
            </a:p>
          </p:txBody>
        </p:sp>
        <p:graphicFrame>
          <p:nvGraphicFramePr>
            <p:cNvPr id="9527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9837411"/>
                </p:ext>
              </p:extLst>
            </p:nvPr>
          </p:nvGraphicFramePr>
          <p:xfrm>
            <a:off x="3377" y="187"/>
            <a:ext cx="914" cy="6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" name="Equation" r:id="rId4" imgW="634725" imgH="457002" progId="Equation.DSMT4">
                    <p:embed/>
                  </p:oleObj>
                </mc:Choice>
                <mc:Fallback>
                  <p:oleObj name="Equation" r:id="rId4" imgW="634725" imgH="45700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7" y="187"/>
                          <a:ext cx="914" cy="6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5279" name="Rectangle 4"/>
            <p:cNvSpPr>
              <a:spLocks noChangeArrowheads="1"/>
            </p:cNvSpPr>
            <p:nvPr/>
          </p:nvSpPr>
          <p:spPr bwMode="auto">
            <a:xfrm>
              <a:off x="3220" y="256"/>
              <a:ext cx="1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b="1" dirty="0"/>
                <a:t>·</a:t>
              </a:r>
            </a:p>
          </p:txBody>
        </p:sp>
        <p:sp>
          <p:nvSpPr>
            <p:cNvPr id="60" name="Text Box 79"/>
            <p:cNvSpPr txBox="1">
              <a:spLocks noChangeArrowheads="1"/>
            </p:cNvSpPr>
            <p:nvPr/>
          </p:nvSpPr>
          <p:spPr bwMode="auto">
            <a:xfrm>
              <a:off x="135" y="272"/>
              <a:ext cx="2382" cy="36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z="3200" b="1" dirty="0" smtClean="0">
                  <a:solidFill>
                    <a:schemeClr val="tx2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Transmitted symbol</a:t>
              </a:r>
            </a:p>
          </p:txBody>
        </p:sp>
      </p:grpSp>
      <p:grpSp>
        <p:nvGrpSpPr>
          <p:cNvPr id="11" name="Group 114"/>
          <p:cNvGrpSpPr>
            <a:grpSpLocks/>
          </p:cNvGrpSpPr>
          <p:nvPr/>
        </p:nvGrpSpPr>
        <p:grpSpPr bwMode="auto">
          <a:xfrm>
            <a:off x="6275388" y="3268663"/>
            <a:ext cx="349250" cy="447675"/>
            <a:chOff x="3713" y="2583"/>
            <a:chExt cx="220" cy="282"/>
          </a:xfrm>
        </p:grpSpPr>
        <p:sp>
          <p:nvSpPr>
            <p:cNvPr id="95275" name="Rectangle 115"/>
            <p:cNvSpPr>
              <a:spLocks noChangeArrowheads="1"/>
            </p:cNvSpPr>
            <p:nvPr/>
          </p:nvSpPr>
          <p:spPr bwMode="auto">
            <a:xfrm>
              <a:off x="3713" y="2592"/>
              <a:ext cx="22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kumimoji="0" lang="en-US" altLang="zh-TW" sz="1200">
                  <a:latin typeface="Arial" charset="0"/>
                </a:rPr>
                <a:t>1</a:t>
              </a:r>
            </a:p>
            <a:p>
              <a:pPr algn="ctr"/>
              <a:r>
                <a:rPr kumimoji="0" lang="en-US" altLang="zh-TW" sz="1200">
                  <a:latin typeface="Arial" charset="0"/>
                </a:rPr>
                <a:t>0</a:t>
              </a:r>
            </a:p>
          </p:txBody>
        </p:sp>
        <p:sp>
          <p:nvSpPr>
            <p:cNvPr id="95276" name="AutoShape 116"/>
            <p:cNvSpPr>
              <a:spLocks noChangeArrowheads="1"/>
            </p:cNvSpPr>
            <p:nvPr/>
          </p:nvSpPr>
          <p:spPr bwMode="auto">
            <a:xfrm>
              <a:off x="3713" y="2583"/>
              <a:ext cx="192" cy="282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altLang="zh-TW"/>
            </a:p>
          </p:txBody>
        </p:sp>
      </p:grpSp>
      <p:grpSp>
        <p:nvGrpSpPr>
          <p:cNvPr id="12" name="Group 120"/>
          <p:cNvGrpSpPr>
            <a:grpSpLocks/>
          </p:cNvGrpSpPr>
          <p:nvPr/>
        </p:nvGrpSpPr>
        <p:grpSpPr bwMode="auto">
          <a:xfrm>
            <a:off x="7343775" y="3213100"/>
            <a:ext cx="349250" cy="447675"/>
            <a:chOff x="4865" y="2583"/>
            <a:chExt cx="220" cy="282"/>
          </a:xfrm>
        </p:grpSpPr>
        <p:sp>
          <p:nvSpPr>
            <p:cNvPr id="95273" name="Rectangle 121"/>
            <p:cNvSpPr>
              <a:spLocks noChangeArrowheads="1"/>
            </p:cNvSpPr>
            <p:nvPr/>
          </p:nvSpPr>
          <p:spPr bwMode="auto">
            <a:xfrm>
              <a:off x="4865" y="2606"/>
              <a:ext cx="22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kumimoji="0" lang="en-US" altLang="zh-TW" sz="1200">
                  <a:latin typeface="Arial" charset="0"/>
                </a:rPr>
                <a:t>0</a:t>
              </a:r>
            </a:p>
            <a:p>
              <a:pPr algn="ctr"/>
              <a:r>
                <a:rPr kumimoji="0" lang="en-US" altLang="zh-TW" sz="1200">
                  <a:latin typeface="Arial" charset="0"/>
                </a:rPr>
                <a:t>1</a:t>
              </a:r>
            </a:p>
          </p:txBody>
        </p:sp>
        <p:sp>
          <p:nvSpPr>
            <p:cNvPr id="95274" name="AutoShape 122"/>
            <p:cNvSpPr>
              <a:spLocks noChangeArrowheads="1"/>
            </p:cNvSpPr>
            <p:nvPr/>
          </p:nvSpPr>
          <p:spPr bwMode="auto">
            <a:xfrm>
              <a:off x="4865" y="2583"/>
              <a:ext cx="192" cy="282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altLang="zh-TW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77000" y="3852863"/>
            <a:ext cx="990600" cy="838200"/>
            <a:chOff x="6477000" y="3852863"/>
            <a:chExt cx="990600" cy="838200"/>
          </a:xfrm>
        </p:grpSpPr>
        <p:sp>
          <p:nvSpPr>
            <p:cNvPr id="52" name="Oval 39"/>
            <p:cNvSpPr>
              <a:spLocks noChangeArrowheads="1"/>
            </p:cNvSpPr>
            <p:nvPr/>
          </p:nvSpPr>
          <p:spPr bwMode="auto">
            <a:xfrm>
              <a:off x="6477000" y="3852863"/>
              <a:ext cx="914400" cy="838200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TW"/>
            </a:p>
          </p:txBody>
        </p:sp>
        <p:sp>
          <p:nvSpPr>
            <p:cNvPr id="53" name="Line 40"/>
            <p:cNvSpPr>
              <a:spLocks noChangeShapeType="1"/>
            </p:cNvSpPr>
            <p:nvPr/>
          </p:nvSpPr>
          <p:spPr bwMode="auto">
            <a:xfrm flipH="1" flipV="1">
              <a:off x="6705600" y="4005263"/>
              <a:ext cx="228600" cy="609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4" name="Line 41"/>
            <p:cNvSpPr>
              <a:spLocks noChangeShapeType="1"/>
            </p:cNvSpPr>
            <p:nvPr/>
          </p:nvSpPr>
          <p:spPr bwMode="auto">
            <a:xfrm flipV="1">
              <a:off x="7010400" y="4005263"/>
              <a:ext cx="228600" cy="609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5" name="Rectangle 42"/>
            <p:cNvSpPr>
              <a:spLocks noChangeArrowheads="1"/>
            </p:cNvSpPr>
            <p:nvPr/>
          </p:nvSpPr>
          <p:spPr bwMode="auto">
            <a:xfrm>
              <a:off x="6553200" y="4081463"/>
              <a:ext cx="914400" cy="26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ysDashDotDot"/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/>
            <a:p>
              <a:r>
                <a:rPr kumimoji="0" lang="en-US" altLang="zh-CN" sz="1400" dirty="0">
                  <a:solidFill>
                    <a:srgbClr val="FF3300"/>
                  </a:solidFill>
                  <a:ea typeface="SimSun" pitchFamily="2" charset="-122"/>
                </a:rPr>
                <a:t> 1      </a:t>
              </a:r>
              <a:r>
                <a:rPr kumimoji="0" lang="en-US" altLang="zh-CN" sz="1400" dirty="0" smtClean="0">
                  <a:solidFill>
                    <a:srgbClr val="FF3300"/>
                  </a:solidFill>
                  <a:ea typeface="SimSun" pitchFamily="2" charset="-122"/>
                </a:rPr>
                <a:t>      </a:t>
              </a:r>
              <a:r>
                <a:rPr kumimoji="0" lang="en-US" altLang="zh-CN" sz="1400" dirty="0">
                  <a:solidFill>
                    <a:srgbClr val="FF3300"/>
                  </a:solidFill>
                  <a:ea typeface="SimSun" pitchFamily="2" charset="-122"/>
                </a:rPr>
                <a:t>1</a:t>
              </a:r>
              <a:endParaRPr kumimoji="0" lang="en-US" altLang="zh-TW" sz="3200" dirty="0">
                <a:solidFill>
                  <a:srgbClr val="FF33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8120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0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75556" y="2060848"/>
            <a:ext cx="3165757" cy="461665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179388" indent="-179388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marL="0" indent="0" algn="just" eaLnBrk="1" hangingPunct="1">
              <a:defRPr/>
            </a:pPr>
            <a:endParaRPr kumimoji="0" lang="en-US" altLang="zh-TW" sz="2400" i="1" dirty="0" smtClean="0"/>
          </a:p>
        </p:txBody>
      </p:sp>
      <p:sp>
        <p:nvSpPr>
          <p:cNvPr id="1013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B842C74E-4E44-443B-A344-D5AA1AC2B538}" type="datetime1">
              <a:rPr kumimoji="0" lang="zh-TW" altLang="en-US" sz="1200" smtClean="0">
                <a:latin typeface="Garamond" pitchFamily="18" charset="0"/>
              </a:rPr>
              <a:pPr eaLnBrk="1" hangingPunct="1"/>
              <a:t>2013/9/3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1013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0E0B5A7B-C73C-4252-B999-46A7BD846C8D}" type="slidenum">
              <a:rPr kumimoji="0" lang="en-US" altLang="zh-TW" sz="1200" smtClean="0">
                <a:latin typeface="Garamond" pitchFamily="18" charset="0"/>
              </a:rPr>
              <a:pPr eaLnBrk="1" hangingPunct="1"/>
              <a:t>87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101382" name="Rectangle 3"/>
          <p:cNvSpPr>
            <a:spLocks noGrp="1" noChangeArrowheads="1"/>
          </p:cNvSpPr>
          <p:nvPr>
            <p:ph type="title"/>
          </p:nvPr>
        </p:nvSpPr>
        <p:spPr>
          <a:xfrm>
            <a:off x="287338" y="260350"/>
            <a:ext cx="8610600" cy="868363"/>
          </a:xfrm>
        </p:spPr>
        <p:txBody>
          <a:bodyPr/>
          <a:lstStyle/>
          <a:p>
            <a:pPr algn="ctr" eaLnBrk="1" hangingPunct="1"/>
            <a:r>
              <a:rPr lang="en-US" altLang="zh-TW" sz="3600" b="1" dirty="0" smtClean="0">
                <a:ea typeface="Arial Unicode MS" pitchFamily="34" charset="-128"/>
                <a:cs typeface="Arial Unicode MS" pitchFamily="34" charset="-128"/>
              </a:rPr>
              <a:t>Optimal network codes</a:t>
            </a:r>
          </a:p>
        </p:txBody>
      </p:sp>
      <p:sp>
        <p:nvSpPr>
          <p:cNvPr id="102408" name="Text Box 5"/>
          <p:cNvSpPr txBox="1">
            <a:spLocks noChangeArrowheads="1"/>
          </p:cNvSpPr>
          <p:nvPr/>
        </p:nvSpPr>
        <p:spPr bwMode="auto">
          <a:xfrm>
            <a:off x="431540" y="2922039"/>
            <a:ext cx="8208912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79388" indent="-179388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just" eaLnBrk="1" hangingPunct="1">
              <a:buFontTx/>
              <a:buChar char="•"/>
              <a:defRPr/>
            </a:pPr>
            <a:r>
              <a:rPr kumimoji="0" lang="en-US" altLang="zh-TW" sz="2400" dirty="0" smtClean="0"/>
              <a:t>For </a:t>
            </a:r>
            <a:r>
              <a:rPr kumimoji="0" lang="en-US" altLang="zh-TW" sz="2400" dirty="0"/>
              <a:t>every node </a:t>
            </a:r>
            <a:r>
              <a:rPr kumimoji="0" lang="en-US" altLang="zh-TW" sz="2400" i="1" dirty="0" smtClean="0"/>
              <a:t>v</a:t>
            </a:r>
            <a:r>
              <a:rPr kumimoji="0" lang="en-US" altLang="zh-TW" sz="2400" dirty="0" smtClean="0"/>
              <a:t>, incoming </a:t>
            </a:r>
            <a:r>
              <a:rPr kumimoji="0" lang="en-US" altLang="zh-TW" sz="2400" dirty="0" smtClean="0">
                <a:solidFill>
                  <a:srgbClr val="003399"/>
                </a:solidFill>
              </a:rPr>
              <a:t>coding vectors </a:t>
            </a:r>
            <a:r>
              <a:rPr kumimoji="0" lang="en-US" altLang="zh-TW" sz="2400" dirty="0" smtClean="0"/>
              <a:t>to</a:t>
            </a:r>
            <a:r>
              <a:rPr kumimoji="0" lang="en-US" altLang="zh-TW" sz="2400" dirty="0" smtClean="0">
                <a:solidFill>
                  <a:srgbClr val="003399"/>
                </a:solidFill>
              </a:rPr>
              <a:t> </a:t>
            </a:r>
            <a:r>
              <a:rPr kumimoji="0" lang="en-US" altLang="zh-TW" sz="2400" i="1" dirty="0"/>
              <a:t>v </a:t>
            </a:r>
            <a:r>
              <a:rPr kumimoji="0" lang="en-US" altLang="zh-TW" sz="2400" dirty="0" smtClean="0"/>
              <a:t>span the dimension equal </a:t>
            </a:r>
            <a:r>
              <a:rPr kumimoji="0" lang="en-US" altLang="zh-TW" sz="2400" dirty="0"/>
              <a:t>to </a:t>
            </a:r>
            <a:r>
              <a:rPr kumimoji="0" lang="en-US" altLang="zh-TW" sz="2400" dirty="0" smtClean="0"/>
              <a:t>maxflow from source to </a:t>
            </a:r>
            <a:r>
              <a:rPr kumimoji="0" lang="en-US" altLang="zh-TW" sz="2400" i="1" dirty="0" smtClean="0"/>
              <a:t>v</a:t>
            </a:r>
            <a:r>
              <a:rPr kumimoji="0" lang="en-US" altLang="zh-TW" sz="2400" dirty="0" smtClean="0"/>
              <a:t>.</a:t>
            </a:r>
            <a:endParaRPr kumimoji="0" lang="en-US" altLang="zh-TW" sz="2400" i="1" dirty="0" smtClean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91354" y="1653468"/>
            <a:ext cx="8149098" cy="12816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kumimoji="0" lang="en-US" altLang="zh-TW" sz="2400" b="1" dirty="0" smtClean="0"/>
              <a:t>Fundamental Theorem </a:t>
            </a:r>
            <a:r>
              <a:rPr kumimoji="0" lang="en-US" altLang="zh-TW" sz="2400" b="1" dirty="0"/>
              <a:t>of </a:t>
            </a:r>
            <a:r>
              <a:rPr kumimoji="0" lang="en-US" altLang="zh-TW" sz="2400" b="1" dirty="0" smtClean="0"/>
              <a:t>Linear NC </a:t>
            </a:r>
            <a:r>
              <a:rPr kumimoji="0" lang="en-US" altLang="zh-TW" sz="2400" baseline="30000" dirty="0" smtClean="0"/>
              <a:t>[LY1998, LYC2003]</a:t>
            </a:r>
            <a:r>
              <a:rPr kumimoji="0" lang="en-US" altLang="zh-TW" sz="2400" dirty="0" smtClean="0"/>
              <a:t>. </a:t>
            </a:r>
            <a:r>
              <a:rPr kumimoji="0" lang="zh-CN" altLang="en-US" sz="2400" dirty="0" smtClean="0"/>
              <a:t> </a:t>
            </a:r>
            <a:endParaRPr kumimoji="0" lang="en-US" altLang="zh-CN" sz="2400" dirty="0" smtClean="0"/>
          </a:p>
          <a:p>
            <a:pPr algn="just" eaLnBrk="1" hangingPunct="1">
              <a:lnSpc>
                <a:spcPct val="110000"/>
              </a:lnSpc>
            </a:pPr>
            <a:r>
              <a:rPr kumimoji="0" lang="en-US" altLang="zh-TW" sz="2400" dirty="0" smtClean="0"/>
              <a:t>When </a:t>
            </a:r>
            <a:r>
              <a:rPr kumimoji="0" lang="en-US" altLang="zh-TW" sz="2400" dirty="0" smtClean="0">
                <a:solidFill>
                  <a:srgbClr val="003399"/>
                </a:solidFill>
              </a:rPr>
              <a:t>|</a:t>
            </a:r>
            <a:r>
              <a:rPr lang="en-US" altLang="zh-TW" sz="2400" dirty="0">
                <a:solidFill>
                  <a:srgbClr val="000000"/>
                </a:solidFill>
                <a:latin typeface="Euclid Math Two" pitchFamily="18" charset="2"/>
                <a:ea typeface="SimSun" pitchFamily="2" charset="-122"/>
              </a:rPr>
              <a:t>F</a:t>
            </a:r>
            <a:r>
              <a:rPr kumimoji="0" lang="en-US" altLang="zh-TW" sz="2400" dirty="0">
                <a:solidFill>
                  <a:srgbClr val="003399"/>
                </a:solidFill>
              </a:rPr>
              <a:t>| </a:t>
            </a:r>
            <a:r>
              <a:rPr kumimoji="0" lang="en-US" altLang="zh-TW" sz="2400" dirty="0">
                <a:solidFill>
                  <a:srgbClr val="000000"/>
                </a:solidFill>
              </a:rPr>
              <a:t>is </a:t>
            </a:r>
            <a:r>
              <a:rPr kumimoji="0" lang="en-US" altLang="zh-TW" sz="2400" dirty="0"/>
              <a:t>large</a:t>
            </a:r>
            <a:r>
              <a:rPr kumimoji="0" lang="en-US" altLang="zh-TW" sz="2400" dirty="0">
                <a:solidFill>
                  <a:srgbClr val="000000"/>
                </a:solidFill>
              </a:rPr>
              <a:t> </a:t>
            </a:r>
            <a:r>
              <a:rPr kumimoji="0" lang="en-US" altLang="zh-TW" sz="2400" dirty="0" smtClean="0">
                <a:solidFill>
                  <a:srgbClr val="000000"/>
                </a:solidFill>
              </a:rPr>
              <a:t>enough, </a:t>
            </a:r>
            <a:r>
              <a:rPr kumimoji="0" lang="en-US" altLang="zh-TW" sz="2400" dirty="0" smtClean="0"/>
              <a:t>there exists an </a:t>
            </a:r>
            <a:r>
              <a:rPr kumimoji="0" lang="en-US" altLang="zh-TW" sz="2400" dirty="0" smtClean="0">
                <a:solidFill>
                  <a:srgbClr val="003399"/>
                </a:solidFill>
              </a:rPr>
              <a:t>optimal</a:t>
            </a:r>
            <a:r>
              <a:rPr kumimoji="0" lang="en-US" altLang="zh-TW" sz="2400" dirty="0" smtClean="0"/>
              <a:t> </a:t>
            </a:r>
            <a:r>
              <a:rPr kumimoji="0" lang="en-US" altLang="zh-TW" sz="2400" dirty="0"/>
              <a:t>network </a:t>
            </a:r>
            <a:r>
              <a:rPr kumimoji="0" lang="en-US" altLang="zh-TW" sz="2400" dirty="0" smtClean="0"/>
              <a:t>code, that is: </a:t>
            </a:r>
            <a:endParaRPr kumimoji="0"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4136536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3E78939C-5C8C-4A10-89DB-B0539CFC4542}" type="datetime1">
              <a:rPr kumimoji="0" lang="zh-TW" altLang="en-US" sz="1200" smtClean="0">
                <a:latin typeface="Garamond" pitchFamily="18" charset="0"/>
              </a:rPr>
              <a:pPr eaLnBrk="1" hangingPunct="1"/>
              <a:t>2013/9/3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993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7DE0A8D5-72A6-4831-BE51-F3A54EAB8BC6}" type="slidenum">
              <a:rPr kumimoji="0" lang="en-US" altLang="zh-TW" sz="1200" smtClean="0">
                <a:latin typeface="Garamond" pitchFamily="18" charset="0"/>
              </a:rPr>
              <a:pPr eaLnBrk="1" hangingPunct="1"/>
              <a:t>88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99333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369603"/>
            <a:ext cx="8676964" cy="719137"/>
          </a:xfrm>
        </p:spPr>
        <p:txBody>
          <a:bodyPr/>
          <a:lstStyle/>
          <a:p>
            <a:pPr lvl="0" algn="ctr" eaLnBrk="1" hangingPunct="1"/>
            <a:r>
              <a:rPr lang="en-US" altLang="zh-TW" sz="3600" b="1" dirty="0" smtClean="0">
                <a:ea typeface="Arial Unicode MS" pitchFamily="34" charset="-128"/>
                <a:cs typeface="Arial Unicode MS" pitchFamily="34" charset="-128"/>
              </a:rPr>
              <a:t>What if </a:t>
            </a:r>
            <a:r>
              <a:rPr kumimoji="0" lang="en-US" altLang="zh-TW" sz="3600" b="1" kern="1200" dirty="0" smtClean="0">
                <a:solidFill>
                  <a:srgbClr val="003399"/>
                </a:solidFill>
                <a:latin typeface="Times New Roman" pitchFamily="18" charset="0"/>
                <a:cs typeface="+mn-cs"/>
              </a:rPr>
              <a:t>|</a:t>
            </a:r>
            <a:r>
              <a:rPr lang="en-US" altLang="zh-TW" sz="3600" b="1" kern="1200" dirty="0" smtClean="0">
                <a:solidFill>
                  <a:srgbClr val="003399"/>
                </a:solidFill>
                <a:latin typeface="Euclid Math Two" pitchFamily="18" charset="2"/>
                <a:ea typeface="SimSun" pitchFamily="2" charset="-122"/>
                <a:cs typeface="+mn-cs"/>
              </a:rPr>
              <a:t>F</a:t>
            </a:r>
            <a:r>
              <a:rPr kumimoji="0" lang="en-US" altLang="zh-TW" sz="3600" b="1" kern="1200" dirty="0" smtClean="0">
                <a:solidFill>
                  <a:srgbClr val="003399"/>
                </a:solidFill>
                <a:latin typeface="Times New Roman" pitchFamily="18" charset="0"/>
                <a:cs typeface="+mn-cs"/>
              </a:rPr>
              <a:t>| </a:t>
            </a:r>
            <a:r>
              <a:rPr lang="en-US" altLang="zh-TW" sz="3600" b="1" dirty="0" smtClean="0">
                <a:solidFill>
                  <a:srgbClr val="003399"/>
                </a:solidFill>
                <a:ea typeface="Arial Unicode MS" pitchFamily="34" charset="-128"/>
                <a:cs typeface="Arial Unicode MS" pitchFamily="34" charset="-128"/>
              </a:rPr>
              <a:t>is </a:t>
            </a:r>
            <a:r>
              <a:rPr lang="en-US" altLang="zh-TW" sz="3600" b="1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altLang="zh-TW" sz="3600" b="1" dirty="0" smtClean="0">
                <a:solidFill>
                  <a:srgbClr val="0033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zh-TW" sz="3600" b="1" dirty="0">
                <a:solidFill>
                  <a:srgbClr val="003399"/>
                </a:solidFill>
                <a:ea typeface="Arial Unicode MS" pitchFamily="34" charset="-128"/>
                <a:cs typeface="Arial Unicode MS" pitchFamily="34" charset="-128"/>
              </a:rPr>
              <a:t>large </a:t>
            </a:r>
            <a:r>
              <a:rPr lang="en-US" altLang="zh-TW" sz="3600" b="1" dirty="0" smtClean="0">
                <a:solidFill>
                  <a:srgbClr val="003399"/>
                </a:solidFill>
                <a:ea typeface="Arial Unicode MS" pitchFamily="34" charset="-128"/>
                <a:cs typeface="Arial Unicode MS" pitchFamily="34" charset="-128"/>
              </a:rPr>
              <a:t>enough</a:t>
            </a:r>
            <a:r>
              <a:rPr lang="en-US" altLang="zh-TW" sz="3600" b="1" dirty="0" smtClean="0">
                <a:solidFill>
                  <a:srgbClr val="003399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?</a:t>
            </a:r>
            <a:endParaRPr lang="en-US" sz="4400" b="1" kern="120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58050" name="Text Box 2"/>
          <p:cNvSpPr txBox="1">
            <a:spLocks noChangeArrowheads="1"/>
          </p:cNvSpPr>
          <p:nvPr/>
        </p:nvSpPr>
        <p:spPr bwMode="auto">
          <a:xfrm>
            <a:off x="430213" y="4114006"/>
            <a:ext cx="8246243" cy="169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kumimoji="0" lang="en-US" altLang="zh-TW" sz="2400" b="1" dirty="0"/>
              <a:t>Q</a:t>
            </a:r>
            <a:r>
              <a:rPr kumimoji="0" lang="en-US" altLang="zh-TW" sz="2400" dirty="0"/>
              <a:t>. Can two symbols be transmitted from </a:t>
            </a:r>
            <a:r>
              <a:rPr kumimoji="0" lang="en-US" altLang="zh-TW" sz="2400" i="1" dirty="0"/>
              <a:t>s</a:t>
            </a:r>
            <a:r>
              <a:rPr kumimoji="0" lang="en-US" altLang="zh-TW" sz="2400" dirty="0"/>
              <a:t> to all </a:t>
            </a:r>
            <a:r>
              <a:rPr kumimoji="0" lang="en-US" altLang="zh-TW" sz="2400" b="1" dirty="0">
                <a:solidFill>
                  <a:srgbClr val="003399"/>
                </a:solidFill>
              </a:rPr>
              <a:t>six</a:t>
            </a:r>
            <a:r>
              <a:rPr kumimoji="0" lang="en-US" altLang="zh-TW" sz="2400" dirty="0"/>
              <a:t> </a:t>
            </a:r>
            <a:r>
              <a:rPr kumimoji="0" lang="en-US" altLang="zh-TW" sz="2400" b="1" dirty="0">
                <a:solidFill>
                  <a:srgbClr val="003399"/>
                </a:solidFill>
              </a:rPr>
              <a:t>receivers</a:t>
            </a:r>
            <a:r>
              <a:rPr kumimoji="0" lang="en-US" altLang="zh-TW" sz="2400" dirty="0"/>
              <a:t>?</a:t>
            </a:r>
          </a:p>
          <a:p>
            <a:pPr algn="r" eaLnBrk="1" hangingPunct="1">
              <a:buFont typeface="Symbol" pitchFamily="18" charset="2"/>
              <a:buNone/>
            </a:pPr>
            <a:r>
              <a:rPr kumimoji="0" lang="en-US" altLang="zh-TW" sz="2000" dirty="0"/>
              <a:t>    </a:t>
            </a:r>
            <a:r>
              <a:rPr kumimoji="0" lang="en-US" altLang="zh-TW" sz="2000" dirty="0" smtClean="0"/>
              <a:t>  // Here max flow from </a:t>
            </a:r>
            <a:r>
              <a:rPr kumimoji="0" lang="en-US" altLang="zh-TW" sz="2000" i="1" dirty="0" smtClean="0"/>
              <a:t>s</a:t>
            </a:r>
            <a:r>
              <a:rPr kumimoji="0" lang="en-US" altLang="zh-TW" sz="2000" dirty="0" smtClean="0"/>
              <a:t> to </a:t>
            </a:r>
            <a:r>
              <a:rPr kumimoji="0" lang="en-US" altLang="zh-TW" sz="2000" dirty="0">
                <a:sym typeface="Symbol" pitchFamily="18" charset="2"/>
              </a:rPr>
              <a:t>every</a:t>
            </a:r>
            <a:r>
              <a:rPr kumimoji="0" lang="en-US" altLang="zh-TW" sz="2000" dirty="0">
                <a:solidFill>
                  <a:srgbClr val="003399"/>
                </a:solidFill>
                <a:sym typeface="Symbol" pitchFamily="18" charset="2"/>
              </a:rPr>
              <a:t> </a:t>
            </a:r>
            <a:r>
              <a:rPr kumimoji="0" lang="en-US" altLang="zh-TW" sz="2000" b="1" dirty="0">
                <a:solidFill>
                  <a:srgbClr val="003399"/>
                </a:solidFill>
                <a:sym typeface="Symbol" pitchFamily="18" charset="2"/>
              </a:rPr>
              <a:t>receiver</a:t>
            </a:r>
            <a:r>
              <a:rPr kumimoji="0" lang="en-US" altLang="zh-TW" sz="2000" dirty="0">
                <a:sym typeface="Symbol" pitchFamily="18" charset="2"/>
              </a:rPr>
              <a:t> </a:t>
            </a:r>
            <a:r>
              <a:rPr kumimoji="0" lang="en-US" altLang="zh-CN" sz="2000" dirty="0" smtClean="0">
                <a:sym typeface="Symbol" pitchFamily="18" charset="2"/>
              </a:rPr>
              <a:t>is</a:t>
            </a:r>
            <a:r>
              <a:rPr kumimoji="0" lang="en-US" altLang="zh-TW" sz="2000" dirty="0" smtClean="0">
                <a:sym typeface="Symbol" pitchFamily="18" charset="2"/>
              </a:rPr>
              <a:t> 2.</a:t>
            </a:r>
            <a:endParaRPr kumimoji="0" lang="en-US" altLang="zh-TW" sz="2000" i="1" dirty="0"/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kumimoji="0" lang="en-US" altLang="zh-TW" sz="2400" dirty="0"/>
              <a:t>  </a:t>
            </a:r>
            <a:r>
              <a:rPr kumimoji="0" lang="en-US" altLang="zh-TW" sz="2400" b="1" dirty="0" smtClean="0"/>
              <a:t>No</a:t>
            </a:r>
            <a:r>
              <a:rPr kumimoji="0" lang="en-US" altLang="zh-TW" sz="2400" dirty="0" smtClean="0"/>
              <a:t>, </a:t>
            </a:r>
            <a:r>
              <a:rPr kumimoji="0" lang="en-US" altLang="zh-TW" sz="2400" dirty="0"/>
              <a:t>when a </a:t>
            </a:r>
            <a:r>
              <a:rPr kumimoji="0" lang="en-US" altLang="zh-TW" sz="2400" dirty="0">
                <a:solidFill>
                  <a:schemeClr val="tx2"/>
                </a:solidFill>
              </a:rPr>
              <a:t>symbol </a:t>
            </a:r>
            <a:r>
              <a:rPr kumimoji="0" lang="en-US" altLang="zh-TW" sz="2400" dirty="0" smtClean="0"/>
              <a:t>means </a:t>
            </a:r>
            <a:r>
              <a:rPr kumimoji="0" lang="en-US" altLang="zh-TW" sz="2400" dirty="0"/>
              <a:t>a</a:t>
            </a:r>
            <a:r>
              <a:rPr kumimoji="0" lang="en-US" altLang="zh-TW" sz="2400" dirty="0">
                <a:solidFill>
                  <a:schemeClr val="tx2"/>
                </a:solidFill>
              </a:rPr>
              <a:t> bit.</a:t>
            </a:r>
            <a:endParaRPr kumimoji="0" lang="en-US" altLang="zh-TW" sz="2400" dirty="0"/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kumimoji="0" lang="en-US" altLang="zh-TW" sz="2400" dirty="0"/>
              <a:t>  </a:t>
            </a:r>
            <a:r>
              <a:rPr kumimoji="0" lang="en-US" altLang="zh-TW" sz="2400" b="1" dirty="0" smtClean="0"/>
              <a:t>Yes</a:t>
            </a:r>
            <a:r>
              <a:rPr kumimoji="0" lang="en-US" altLang="zh-TW" sz="2400" dirty="0" smtClean="0"/>
              <a:t>,</a:t>
            </a:r>
            <a:r>
              <a:rPr kumimoji="0" lang="en-US" altLang="zh-TW" sz="2400" dirty="0" smtClean="0">
                <a:solidFill>
                  <a:schemeClr val="tx2"/>
                </a:solidFill>
              </a:rPr>
              <a:t> </a:t>
            </a:r>
            <a:r>
              <a:rPr kumimoji="0" lang="en-US" altLang="zh-TW" sz="2400" dirty="0"/>
              <a:t>when a </a:t>
            </a:r>
            <a:r>
              <a:rPr kumimoji="0" lang="en-US" altLang="zh-TW" sz="2400" dirty="0">
                <a:solidFill>
                  <a:schemeClr val="tx2"/>
                </a:solidFill>
              </a:rPr>
              <a:t>symbol </a:t>
            </a:r>
            <a:r>
              <a:rPr kumimoji="0" lang="en-US" altLang="zh-TW" sz="2400" dirty="0" smtClean="0"/>
              <a:t>means </a:t>
            </a:r>
            <a:r>
              <a:rPr kumimoji="0" lang="en-US" altLang="zh-TW" sz="2400" dirty="0"/>
              <a:t>a</a:t>
            </a:r>
            <a:r>
              <a:rPr kumimoji="0" lang="en-US" altLang="zh-TW" sz="2400" dirty="0">
                <a:solidFill>
                  <a:schemeClr val="tx2"/>
                </a:solidFill>
              </a:rPr>
              <a:t> byte.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06363" y="1520788"/>
            <a:ext cx="7058025" cy="2341562"/>
            <a:chOff x="969963" y="3141663"/>
            <a:chExt cx="7058025" cy="2341562"/>
          </a:xfrm>
        </p:grpSpPr>
        <p:sp>
          <p:nvSpPr>
            <p:cNvPr id="99335" name="Oval 10"/>
            <p:cNvSpPr>
              <a:spLocks noChangeArrowheads="1"/>
            </p:cNvSpPr>
            <p:nvPr/>
          </p:nvSpPr>
          <p:spPr bwMode="auto">
            <a:xfrm>
              <a:off x="7154863" y="4105275"/>
              <a:ext cx="260350" cy="279400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99336" name="Oval 11"/>
            <p:cNvSpPr>
              <a:spLocks noChangeArrowheads="1"/>
            </p:cNvSpPr>
            <p:nvPr/>
          </p:nvSpPr>
          <p:spPr bwMode="auto">
            <a:xfrm>
              <a:off x="5310188" y="4105275"/>
              <a:ext cx="260350" cy="279400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99337" name="Oval 12"/>
            <p:cNvSpPr>
              <a:spLocks noChangeArrowheads="1"/>
            </p:cNvSpPr>
            <p:nvPr/>
          </p:nvSpPr>
          <p:spPr bwMode="auto">
            <a:xfrm>
              <a:off x="3435350" y="4105275"/>
              <a:ext cx="260350" cy="279400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99338" name="Oval 13"/>
            <p:cNvSpPr>
              <a:spLocks noChangeArrowheads="1"/>
            </p:cNvSpPr>
            <p:nvPr/>
          </p:nvSpPr>
          <p:spPr bwMode="auto">
            <a:xfrm>
              <a:off x="1582738" y="4105275"/>
              <a:ext cx="260350" cy="279400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99339" name="Text Box 20"/>
            <p:cNvSpPr txBox="1">
              <a:spLocks noChangeArrowheads="1"/>
            </p:cNvSpPr>
            <p:nvPr/>
          </p:nvSpPr>
          <p:spPr bwMode="auto">
            <a:xfrm>
              <a:off x="4248150" y="3141663"/>
              <a:ext cx="468313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2400" i="1"/>
                <a:t>s</a:t>
              </a:r>
            </a:p>
          </p:txBody>
        </p:sp>
        <p:sp>
          <p:nvSpPr>
            <p:cNvPr id="99340" name="Line 21"/>
            <p:cNvSpPr>
              <a:spLocks noChangeShapeType="1"/>
            </p:cNvSpPr>
            <p:nvPr/>
          </p:nvSpPr>
          <p:spPr bwMode="auto">
            <a:xfrm flipH="1">
              <a:off x="3706813" y="3608388"/>
              <a:ext cx="576262" cy="433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1" name="Line 22"/>
            <p:cNvSpPr>
              <a:spLocks noChangeShapeType="1"/>
            </p:cNvSpPr>
            <p:nvPr/>
          </p:nvSpPr>
          <p:spPr bwMode="auto">
            <a:xfrm flipH="1">
              <a:off x="1870075" y="3536950"/>
              <a:ext cx="2305050" cy="576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2" name="Line 23"/>
            <p:cNvSpPr>
              <a:spLocks noChangeShapeType="1"/>
            </p:cNvSpPr>
            <p:nvPr/>
          </p:nvSpPr>
          <p:spPr bwMode="auto">
            <a:xfrm>
              <a:off x="4643438" y="3608388"/>
              <a:ext cx="647700" cy="468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3" name="Line 24"/>
            <p:cNvSpPr>
              <a:spLocks noChangeShapeType="1"/>
            </p:cNvSpPr>
            <p:nvPr/>
          </p:nvSpPr>
          <p:spPr bwMode="auto">
            <a:xfrm>
              <a:off x="4822825" y="3500438"/>
              <a:ext cx="2268538" cy="612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9344" name="Group 1"/>
            <p:cNvGrpSpPr>
              <a:grpSpLocks/>
            </p:cNvGrpSpPr>
            <p:nvPr/>
          </p:nvGrpSpPr>
          <p:grpSpPr bwMode="auto">
            <a:xfrm>
              <a:off x="969963" y="5229225"/>
              <a:ext cx="7058025" cy="254000"/>
              <a:chOff x="969963" y="5265738"/>
              <a:chExt cx="7058025" cy="288925"/>
            </a:xfrm>
          </p:grpSpPr>
          <p:sp>
            <p:nvSpPr>
              <p:cNvPr id="99357" name="Oval 25"/>
              <p:cNvSpPr>
                <a:spLocks noChangeArrowheads="1"/>
              </p:cNvSpPr>
              <p:nvPr/>
            </p:nvSpPr>
            <p:spPr bwMode="auto">
              <a:xfrm>
                <a:off x="969963" y="5265738"/>
                <a:ext cx="252412" cy="288925"/>
              </a:xfrm>
              <a:prstGeom prst="ellipse">
                <a:avLst/>
              </a:pr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58" name="Oval 26"/>
              <p:cNvSpPr>
                <a:spLocks noChangeArrowheads="1"/>
              </p:cNvSpPr>
              <p:nvPr/>
            </p:nvSpPr>
            <p:spPr bwMode="auto">
              <a:xfrm>
                <a:off x="2374900" y="5265738"/>
                <a:ext cx="252413" cy="288925"/>
              </a:xfrm>
              <a:prstGeom prst="ellipse">
                <a:avLst/>
              </a:pr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59" name="Oval 27"/>
              <p:cNvSpPr>
                <a:spLocks noChangeArrowheads="1"/>
              </p:cNvSpPr>
              <p:nvPr/>
            </p:nvSpPr>
            <p:spPr bwMode="auto">
              <a:xfrm>
                <a:off x="3706813" y="5265738"/>
                <a:ext cx="252412" cy="288925"/>
              </a:xfrm>
              <a:prstGeom prst="ellipse">
                <a:avLst/>
              </a:pr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60" name="Oval 28"/>
              <p:cNvSpPr>
                <a:spLocks noChangeArrowheads="1"/>
              </p:cNvSpPr>
              <p:nvPr/>
            </p:nvSpPr>
            <p:spPr bwMode="auto">
              <a:xfrm>
                <a:off x="5038725" y="5265738"/>
                <a:ext cx="252413" cy="288925"/>
              </a:xfrm>
              <a:prstGeom prst="ellipse">
                <a:avLst/>
              </a:pr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61" name="Oval 29"/>
              <p:cNvSpPr>
                <a:spLocks noChangeArrowheads="1"/>
              </p:cNvSpPr>
              <p:nvPr/>
            </p:nvSpPr>
            <p:spPr bwMode="auto">
              <a:xfrm>
                <a:off x="6443663" y="5265738"/>
                <a:ext cx="252412" cy="288925"/>
              </a:xfrm>
              <a:prstGeom prst="ellipse">
                <a:avLst/>
              </a:pr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62" name="Oval 30"/>
              <p:cNvSpPr>
                <a:spLocks noChangeArrowheads="1"/>
              </p:cNvSpPr>
              <p:nvPr/>
            </p:nvSpPr>
            <p:spPr bwMode="auto">
              <a:xfrm>
                <a:off x="7775575" y="5265738"/>
                <a:ext cx="252413" cy="288925"/>
              </a:xfrm>
              <a:prstGeom prst="ellipse">
                <a:avLst/>
              </a:pr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9345" name="Line 31"/>
            <p:cNvSpPr>
              <a:spLocks noChangeShapeType="1"/>
            </p:cNvSpPr>
            <p:nvPr/>
          </p:nvSpPr>
          <p:spPr bwMode="auto">
            <a:xfrm flipH="1">
              <a:off x="1187450" y="4400550"/>
              <a:ext cx="431800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6" name="Line 32"/>
            <p:cNvSpPr>
              <a:spLocks noChangeShapeType="1"/>
            </p:cNvSpPr>
            <p:nvPr/>
          </p:nvSpPr>
          <p:spPr bwMode="auto">
            <a:xfrm>
              <a:off x="1763713" y="4437063"/>
              <a:ext cx="576262" cy="684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7" name="Line 33"/>
            <p:cNvSpPr>
              <a:spLocks noChangeShapeType="1"/>
            </p:cNvSpPr>
            <p:nvPr/>
          </p:nvSpPr>
          <p:spPr bwMode="auto">
            <a:xfrm>
              <a:off x="1835150" y="4365625"/>
              <a:ext cx="1836738" cy="827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8" name="Line 34"/>
            <p:cNvSpPr>
              <a:spLocks noChangeShapeType="1"/>
            </p:cNvSpPr>
            <p:nvPr/>
          </p:nvSpPr>
          <p:spPr bwMode="auto">
            <a:xfrm flipH="1">
              <a:off x="1331913" y="4400550"/>
              <a:ext cx="2087562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9" name="Line 35"/>
            <p:cNvSpPr>
              <a:spLocks noChangeShapeType="1"/>
            </p:cNvSpPr>
            <p:nvPr/>
          </p:nvSpPr>
          <p:spPr bwMode="auto">
            <a:xfrm>
              <a:off x="3635375" y="4400550"/>
              <a:ext cx="1368425" cy="828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50" name="Line 36"/>
            <p:cNvSpPr>
              <a:spLocks noChangeShapeType="1"/>
            </p:cNvSpPr>
            <p:nvPr/>
          </p:nvSpPr>
          <p:spPr bwMode="auto">
            <a:xfrm>
              <a:off x="3743325" y="4365625"/>
              <a:ext cx="2665413" cy="900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51" name="Line 37"/>
            <p:cNvSpPr>
              <a:spLocks noChangeShapeType="1"/>
            </p:cNvSpPr>
            <p:nvPr/>
          </p:nvSpPr>
          <p:spPr bwMode="auto">
            <a:xfrm flipH="1">
              <a:off x="2627313" y="4400550"/>
              <a:ext cx="2665412" cy="757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52" name="Line 38"/>
            <p:cNvSpPr>
              <a:spLocks noChangeShapeType="1"/>
            </p:cNvSpPr>
            <p:nvPr/>
          </p:nvSpPr>
          <p:spPr bwMode="auto">
            <a:xfrm flipH="1">
              <a:off x="5256213" y="4473575"/>
              <a:ext cx="179387" cy="6842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53" name="Line 39"/>
            <p:cNvSpPr>
              <a:spLocks noChangeShapeType="1"/>
            </p:cNvSpPr>
            <p:nvPr/>
          </p:nvSpPr>
          <p:spPr bwMode="auto">
            <a:xfrm>
              <a:off x="5580063" y="4400550"/>
              <a:ext cx="2124075" cy="828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54" name="Line 40"/>
            <p:cNvSpPr>
              <a:spLocks noChangeShapeType="1"/>
            </p:cNvSpPr>
            <p:nvPr/>
          </p:nvSpPr>
          <p:spPr bwMode="auto">
            <a:xfrm flipH="1">
              <a:off x="3995738" y="4400550"/>
              <a:ext cx="3132137" cy="792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55" name="Line 41"/>
            <p:cNvSpPr>
              <a:spLocks noChangeShapeType="1"/>
            </p:cNvSpPr>
            <p:nvPr/>
          </p:nvSpPr>
          <p:spPr bwMode="auto">
            <a:xfrm flipH="1">
              <a:off x="6732588" y="4508500"/>
              <a:ext cx="468312" cy="649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56" name="Line 42"/>
            <p:cNvSpPr>
              <a:spLocks noChangeShapeType="1"/>
            </p:cNvSpPr>
            <p:nvPr/>
          </p:nvSpPr>
          <p:spPr bwMode="auto">
            <a:xfrm>
              <a:off x="7380288" y="4437063"/>
              <a:ext cx="433387" cy="684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5484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429EECF8-67B2-410F-B306-738A96FD7268}" type="datetime1">
              <a:rPr kumimoji="0" lang="zh-TW" altLang="en-US" sz="1200" smtClean="0">
                <a:latin typeface="Garamond" pitchFamily="18" charset="0"/>
              </a:rPr>
              <a:pPr eaLnBrk="1" hangingPunct="1"/>
              <a:t>2013/9/3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146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973A5419-A20A-4DCB-9C44-4420D83482A4}" type="slidenum">
              <a:rPr kumimoji="0" lang="en-US" altLang="zh-TW" sz="1200" smtClean="0">
                <a:latin typeface="Garamond" pitchFamily="18" charset="0"/>
              </a:rPr>
              <a:pPr eaLnBrk="1" hangingPunct="1"/>
              <a:t>89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1464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/>
          <a:lstStyle/>
          <a:p>
            <a:pPr algn="ctr" eaLnBrk="1" hangingPunct="1"/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P2P content delivery 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store-and-forward</a:t>
            </a:r>
            <a:endParaRPr lang="en-US" altLang="zh-CN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540" y="1808163"/>
            <a:ext cx="8353425" cy="1404937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zh-CN" sz="2400" b="1" dirty="0" smtClean="0">
                <a:latin typeface="Times New Roman" pitchFamily="18" charset="0"/>
              </a:rPr>
              <a:t>Constant problems </a:t>
            </a:r>
            <a:r>
              <a:rPr lang="en-US" altLang="zh-CN" sz="2400" dirty="0" smtClean="0">
                <a:latin typeface="Times New Roman" pitchFamily="18" charset="0"/>
              </a:rPr>
              <a:t>in </a:t>
            </a:r>
            <a:r>
              <a:rPr lang="en-US" altLang="zh-CN" sz="2400" i="1" dirty="0" smtClean="0">
                <a:latin typeface="Times New Roman" pitchFamily="18" charset="0"/>
              </a:rPr>
              <a:t>Bit Torrent </a:t>
            </a:r>
            <a:r>
              <a:rPr lang="en-US" altLang="zh-CN" sz="2400" dirty="0" smtClean="0">
                <a:latin typeface="Times New Roman" pitchFamily="18" charset="0"/>
              </a:rPr>
              <a:t>(BT) operation: 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2400" dirty="0" smtClean="0">
                <a:latin typeface="Times New Roman" pitchFamily="18" charset="0"/>
              </a:rPr>
              <a:t>  Which packet to send to neighboring peers? 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2400" dirty="0" smtClean="0">
                <a:latin typeface="Times New Roman" pitchFamily="18" charset="0"/>
              </a:rPr>
              <a:t>  Which packet to ask for from upstream?</a:t>
            </a:r>
          </a:p>
        </p:txBody>
      </p:sp>
      <p:sp>
        <p:nvSpPr>
          <p:cNvPr id="1044484" name="Rectangle 4"/>
          <p:cNvSpPr>
            <a:spLocks noChangeArrowheads="1"/>
          </p:cNvSpPr>
          <p:nvPr/>
        </p:nvSpPr>
        <p:spPr bwMode="auto">
          <a:xfrm>
            <a:off x="431540" y="3284538"/>
            <a:ext cx="82804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8288" indent="-268288">
              <a:lnSpc>
                <a:spcPct val="120000"/>
              </a:lnSpc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2400" b="1" dirty="0">
                <a:cs typeface="Times New Roman" pitchFamily="18" charset="0"/>
              </a:rPr>
              <a:t>Heuristic algorithm</a:t>
            </a:r>
            <a:r>
              <a:rPr lang="en-US" altLang="zh-CN" sz="2400" dirty="0">
                <a:cs typeface="Times New Roman" pitchFamily="18" charset="0"/>
              </a:rPr>
              <a:t> of BT:</a:t>
            </a:r>
          </a:p>
          <a:p>
            <a:pPr marL="268288" indent="-268288">
              <a:lnSpc>
                <a:spcPct val="12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400" dirty="0">
                <a:cs typeface="Times New Roman" pitchFamily="18" charset="0"/>
              </a:rPr>
              <a:t>Randomness at the beginning </a:t>
            </a:r>
          </a:p>
          <a:p>
            <a:pPr marL="268288" indent="-268288">
              <a:lnSpc>
                <a:spcPct val="12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400" dirty="0">
                <a:cs typeface="Times New Roman" pitchFamily="18" charset="0"/>
              </a:rPr>
              <a:t>“Local rarest” scheme after a node has acquired a few packets.</a:t>
            </a:r>
          </a:p>
        </p:txBody>
      </p:sp>
    </p:spTree>
    <p:extLst>
      <p:ext uri="{BB962C8B-B14F-4D97-AF65-F5344CB8AC3E}">
        <p14:creationId xmlns:p14="http://schemas.microsoft.com/office/powerpoint/2010/main" val="1663856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xfrm>
            <a:off x="323850" y="512676"/>
            <a:ext cx="8459788" cy="900435"/>
          </a:xfrm>
        </p:spPr>
        <p:txBody>
          <a:bodyPr/>
          <a:lstStyle/>
          <a:p>
            <a:pPr algn="ctr" eaLnBrk="1" hangingPunct="1"/>
            <a:r>
              <a:rPr lang="en-US" altLang="zh-CN" sz="4800" b="1" dirty="0" smtClean="0">
                <a:ea typeface="Arial Unicode MS" pitchFamily="34" charset="-128"/>
                <a:cs typeface="Arial Unicode MS" pitchFamily="34" charset="-128"/>
              </a:rPr>
              <a:t>My favorite 2</a:t>
            </a:r>
            <a:r>
              <a:rPr lang="en-US" altLang="zh-CN" sz="4800" b="1" dirty="0" smtClean="0">
                <a:ea typeface="Arial Unicode MS" pitchFamily="34" charset="-128"/>
                <a:cs typeface="Arial Unicode MS" pitchFamily="34" charset="-128"/>
                <a:sym typeface="Symbol"/>
              </a:rPr>
              <a:t>2 matrix</a:t>
            </a:r>
            <a:endParaRPr lang="en-US" altLang="zh-TW" sz="4800" b="1" dirty="0" smtClean="0"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25760"/>
              </p:ext>
            </p:extLst>
          </p:nvPr>
        </p:nvGraphicFramePr>
        <p:xfrm>
          <a:off x="1547664" y="1844824"/>
          <a:ext cx="5688633" cy="3318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2448272"/>
                <a:gridCol w="2088233"/>
              </a:tblGrid>
              <a:tr h="968957"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400" dirty="0" smtClean="0">
                          <a:solidFill>
                            <a:schemeClr val="tx2"/>
                          </a:solidFill>
                        </a:rPr>
                        <a:t>李</a:t>
                      </a:r>
                      <a:endParaRPr lang="en-US" sz="4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400" dirty="0" smtClean="0">
                          <a:solidFill>
                            <a:schemeClr val="tx2"/>
                          </a:solidFill>
                        </a:rPr>
                        <a:t>杜</a:t>
                      </a:r>
                      <a:endParaRPr lang="en-US" sz="4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1192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400" b="1" dirty="0" smtClean="0">
                          <a:solidFill>
                            <a:schemeClr val="tx2"/>
                          </a:solidFill>
                        </a:rPr>
                        <a:t>大</a:t>
                      </a:r>
                      <a:endParaRPr lang="en-US" sz="4400" dirty="0">
                        <a:solidFill>
                          <a:srgbClr val="339966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4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A.   </a:t>
                      </a:r>
                      <a:r>
                        <a:rPr lang="zh-CN" altLang="en-US" sz="4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李白</a:t>
                      </a:r>
                      <a:endParaRPr lang="en-US" altLang="zh-CN" sz="4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4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B. </a:t>
                      </a:r>
                      <a:r>
                        <a:rPr lang="zh-CN" altLang="en-US" sz="4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杜甫</a:t>
                      </a:r>
                      <a:endParaRPr lang="en-US" altLang="zh-CN" sz="4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123043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400" b="1" dirty="0" smtClean="0">
                          <a:solidFill>
                            <a:schemeClr val="tx2"/>
                          </a:solidFill>
                        </a:rPr>
                        <a:t>小</a:t>
                      </a:r>
                      <a:endParaRPr lang="en-US" sz="4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4400" dirty="0" smtClean="0">
                          <a:solidFill>
                            <a:schemeClr val="tx1"/>
                          </a:solidFill>
                        </a:rPr>
                        <a:t>C.</a:t>
                      </a:r>
                      <a:r>
                        <a:rPr lang="zh-CN" altLang="en-US" sz="4400" dirty="0" smtClean="0">
                          <a:solidFill>
                            <a:schemeClr val="tx1"/>
                          </a:solidFill>
                        </a:rPr>
                        <a:t>李商隐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4400" dirty="0" smtClean="0">
                          <a:solidFill>
                            <a:schemeClr val="tx1"/>
                          </a:solidFill>
                        </a:rPr>
                        <a:t>D. </a:t>
                      </a:r>
                      <a:r>
                        <a:rPr lang="zh-CN" altLang="en-US" sz="4400" dirty="0" smtClean="0">
                          <a:solidFill>
                            <a:schemeClr val="tx1"/>
                          </a:solidFill>
                        </a:rPr>
                        <a:t>杜牧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190A8ACC-B836-466A-B1FA-A30A36C21739}" type="slidenum">
              <a:rPr kumimoji="0" lang="en-US" altLang="zh-TW" sz="1200" smtClean="0">
                <a:latin typeface="Garamond" pitchFamily="18" charset="0"/>
              </a:rPr>
              <a:pPr eaLnBrk="1" hangingPunct="1"/>
              <a:t>9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3203848" y="3753036"/>
            <a:ext cx="2052228" cy="118813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9586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72" name="Rectangle 4"/>
          <p:cNvSpPr>
            <a:spLocks noChangeArrowheads="1"/>
          </p:cNvSpPr>
          <p:nvPr/>
        </p:nvSpPr>
        <p:spPr bwMode="auto">
          <a:xfrm>
            <a:off x="6768690" y="2204864"/>
            <a:ext cx="2303810" cy="2304256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/>
          <a:lstStyle/>
          <a:p>
            <a:pPr marL="268288" indent="-268288">
              <a:lnSpc>
                <a:spcPct val="120000"/>
              </a:lnSpc>
              <a:buClr>
                <a:schemeClr val="accent1"/>
              </a:buClr>
              <a:buSzPct val="65000"/>
            </a:pPr>
            <a:r>
              <a:rPr lang="zh-CN" altLang="en-US" sz="2400" b="1" dirty="0"/>
              <a:t>神</a:t>
            </a:r>
            <a:r>
              <a:rPr lang="zh-CN" altLang="en-US" sz="2400" b="1" dirty="0" smtClean="0"/>
              <a:t>秀禅师：</a:t>
            </a:r>
            <a:endParaRPr lang="en-US" altLang="zh-CN" sz="2400" b="1" dirty="0" smtClean="0"/>
          </a:p>
          <a:p>
            <a:pPr marL="268288" indent="-268288" algn="r">
              <a:lnSpc>
                <a:spcPct val="120000"/>
              </a:lnSpc>
              <a:buClr>
                <a:schemeClr val="accent1"/>
              </a:buClr>
              <a:buSzPct val="65000"/>
            </a:pPr>
            <a:r>
              <a:rPr lang="zh-CN" altLang="en-US" sz="2400" b="1" dirty="0" smtClean="0"/>
              <a:t>身</a:t>
            </a:r>
            <a:r>
              <a:rPr lang="zh-CN" altLang="en-US" sz="2400" b="1" dirty="0"/>
              <a:t>是菩提</a:t>
            </a:r>
            <a:r>
              <a:rPr lang="zh-CN" altLang="en-US" sz="2400" b="1" dirty="0" smtClean="0"/>
              <a:t>树，心</a:t>
            </a:r>
            <a:r>
              <a:rPr lang="zh-CN" altLang="en-US" sz="2400" b="1" dirty="0"/>
              <a:t>如明镜</a:t>
            </a:r>
            <a:r>
              <a:rPr lang="zh-CN" altLang="en-US" sz="2400" b="1" dirty="0" smtClean="0"/>
              <a:t>台，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时</a:t>
            </a:r>
            <a:r>
              <a:rPr lang="zh-CN" altLang="en-US" sz="2400" b="1" dirty="0">
                <a:solidFill>
                  <a:srgbClr val="7030A0"/>
                </a:solidFill>
              </a:rPr>
              <a:t>时勤拂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拭</a:t>
            </a:r>
            <a:r>
              <a:rPr lang="zh-CN" altLang="en-US" sz="2400" b="1" dirty="0" smtClean="0"/>
              <a:t>，</a:t>
            </a:r>
            <a:r>
              <a:rPr lang="zh-CN" altLang="en-US" sz="2400" b="1" dirty="0" smtClean="0">
                <a:solidFill>
                  <a:srgbClr val="996600"/>
                </a:solidFill>
              </a:rPr>
              <a:t>勿</a:t>
            </a:r>
            <a:r>
              <a:rPr lang="zh-CN" altLang="en-US" sz="2400" b="1" dirty="0">
                <a:solidFill>
                  <a:srgbClr val="996600"/>
                </a:solidFill>
              </a:rPr>
              <a:t>使惹尘埃</a:t>
            </a:r>
            <a:r>
              <a:rPr lang="zh-CN" altLang="en-US" sz="2400" b="1" dirty="0" smtClean="0"/>
              <a:t>。</a:t>
            </a:r>
            <a:endParaRPr lang="en-US" altLang="zh-CN" sz="2400" b="1" dirty="0" smtClean="0"/>
          </a:p>
        </p:txBody>
      </p:sp>
      <p:sp>
        <p:nvSpPr>
          <p:cNvPr id="5" name="Date Placeholder 3"/>
          <p:cNvSpPr txBox="1">
            <a:spLocks noGrp="1"/>
          </p:cNvSpPr>
          <p:nvPr/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7D451C88-F311-4105-8018-2E477F2493E7}" type="datetime1">
              <a:rPr kumimoji="0" lang="zh-TW" altLang="en-US" sz="1200">
                <a:latin typeface="+mj-lt"/>
                <a:ea typeface="新細明體" pitchFamily="18" charset="-120"/>
              </a:rPr>
              <a:pPr>
                <a:defRPr/>
              </a:pPr>
              <a:t>2013/9/3</a:t>
            </a:fld>
            <a:endParaRPr kumimoji="0" lang="en-US" altLang="zh-TW" sz="1200" dirty="0">
              <a:latin typeface="+mj-lt"/>
              <a:ea typeface="新細明體" pitchFamily="18" charset="-120"/>
            </a:endParaRPr>
          </a:p>
        </p:txBody>
      </p:sp>
      <p:sp>
        <p:nvSpPr>
          <p:cNvPr id="7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BC5E9FB-7350-4962-8657-A01730FB7B6D}" type="slidenum">
              <a:rPr kumimoji="0" lang="en-US" altLang="zh-TW" sz="1200">
                <a:latin typeface="+mj-lt"/>
                <a:ea typeface="新細明體" pitchFamily="18" charset="-120"/>
              </a:rPr>
              <a:pPr algn="r">
                <a:defRPr/>
              </a:pPr>
              <a:t>90</a:t>
            </a:fld>
            <a:endParaRPr kumimoji="0" lang="en-US" altLang="zh-TW" sz="1200" dirty="0">
              <a:latin typeface="+mj-lt"/>
              <a:ea typeface="新細明體" pitchFamily="18" charset="-120"/>
            </a:endParaRPr>
          </a:p>
        </p:txBody>
      </p:sp>
      <p:sp>
        <p:nvSpPr>
          <p:cNvPr id="1146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1540" y="1792288"/>
            <a:ext cx="8353425" cy="1404937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Times New Roman" pitchFamily="18" charset="0"/>
                <a:ea typeface="+mn-ea"/>
              </a:rPr>
              <a:t>Constant </a:t>
            </a:r>
            <a:r>
              <a:rPr lang="en-US" altLang="zh-CN" sz="2400" b="1" dirty="0" smtClean="0">
                <a:solidFill>
                  <a:srgbClr val="996600"/>
                </a:solidFill>
                <a:latin typeface="Times New Roman" pitchFamily="18" charset="0"/>
                <a:ea typeface="+mn-ea"/>
              </a:rPr>
              <a:t>problems</a:t>
            </a:r>
            <a:r>
              <a:rPr lang="en-US" altLang="zh-CN" sz="2400" b="1" dirty="0" smtClean="0">
                <a:latin typeface="Times New Roman" pitchFamily="18" charset="0"/>
                <a:ea typeface="+mn-ea"/>
              </a:rPr>
              <a:t> </a:t>
            </a:r>
            <a:r>
              <a:rPr lang="en-US" altLang="zh-CN" sz="2400" dirty="0" smtClean="0">
                <a:latin typeface="Times New Roman" pitchFamily="18" charset="0"/>
                <a:ea typeface="+mn-ea"/>
              </a:rPr>
              <a:t>in Bit Torrent (BT) </a:t>
            </a:r>
            <a:r>
              <a:rPr lang="en-US" altLang="zh-CN" sz="2400" b="1" dirty="0" smtClean="0">
                <a:solidFill>
                  <a:srgbClr val="7030A0"/>
                </a:solidFill>
                <a:latin typeface="Times New Roman" pitchFamily="18" charset="0"/>
                <a:ea typeface="+mn-ea"/>
              </a:rPr>
              <a:t>operation</a:t>
            </a:r>
            <a:r>
              <a:rPr lang="en-US" altLang="zh-CN" sz="2400" dirty="0" smtClean="0">
                <a:latin typeface="Times New Roman" pitchFamily="18" charset="0"/>
                <a:ea typeface="+mn-ea"/>
              </a:rPr>
              <a:t>: 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2400" dirty="0" smtClean="0">
                <a:latin typeface="Times New Roman" pitchFamily="18" charset="0"/>
                <a:ea typeface="+mn-ea"/>
              </a:rPr>
              <a:t>  </a:t>
            </a:r>
            <a:r>
              <a:rPr lang="en-US" altLang="zh-CN" sz="2400" b="1" dirty="0">
                <a:solidFill>
                  <a:srgbClr val="996600"/>
                </a:solidFill>
                <a:latin typeface="Times New Roman" pitchFamily="18" charset="0"/>
                <a:ea typeface="+mn-ea"/>
              </a:rPr>
              <a:t>Which</a:t>
            </a:r>
            <a:r>
              <a:rPr lang="en-US" altLang="zh-CN" sz="2400" dirty="0" smtClean="0">
                <a:latin typeface="Times New Roman" pitchFamily="18" charset="0"/>
                <a:ea typeface="+mn-ea"/>
              </a:rPr>
              <a:t> packet to send to neighboring peers? 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2400" dirty="0" smtClean="0">
                <a:latin typeface="Times New Roman" pitchFamily="18" charset="0"/>
                <a:ea typeface="+mn-ea"/>
              </a:rPr>
              <a:t>  </a:t>
            </a:r>
            <a:r>
              <a:rPr lang="en-US" altLang="zh-CN" sz="2400" b="1" dirty="0">
                <a:solidFill>
                  <a:srgbClr val="996600"/>
                </a:solidFill>
                <a:latin typeface="Times New Roman" pitchFamily="18" charset="0"/>
                <a:ea typeface="+mn-ea"/>
              </a:rPr>
              <a:t>Which</a:t>
            </a:r>
            <a:r>
              <a:rPr lang="en-US" altLang="zh-CN" sz="2400" dirty="0" smtClean="0">
                <a:latin typeface="Times New Roman" pitchFamily="18" charset="0"/>
                <a:ea typeface="+mn-ea"/>
              </a:rPr>
              <a:t> packet to ask for from them?</a:t>
            </a:r>
          </a:p>
        </p:txBody>
      </p:sp>
      <p:sp>
        <p:nvSpPr>
          <p:cNvPr id="114695" name="Rectangle 4"/>
          <p:cNvSpPr>
            <a:spLocks noChangeArrowheads="1"/>
          </p:cNvSpPr>
          <p:nvPr/>
        </p:nvSpPr>
        <p:spPr bwMode="auto">
          <a:xfrm>
            <a:off x="431541" y="3268662"/>
            <a:ext cx="6337150" cy="192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8288" indent="-268288">
              <a:lnSpc>
                <a:spcPct val="120000"/>
              </a:lnSpc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altLang="zh-CN" sz="2400" b="1" dirty="0">
                <a:solidFill>
                  <a:srgbClr val="996600"/>
                </a:solidFill>
                <a:ea typeface="新細明體" pitchFamily="18" charset="-120"/>
                <a:cs typeface="Times New Roman" pitchFamily="18" charset="0"/>
              </a:rPr>
              <a:t>Heuristic</a:t>
            </a:r>
            <a:r>
              <a:rPr lang="en-US" altLang="zh-CN" sz="2400" b="1" dirty="0"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7030A0"/>
                </a:solidFill>
                <a:ea typeface="新細明體" pitchFamily="18" charset="-120"/>
                <a:cs typeface="Times New Roman" pitchFamily="18" charset="0"/>
              </a:rPr>
              <a:t>algorithm</a:t>
            </a:r>
            <a:r>
              <a:rPr lang="en-US" altLang="zh-CN" sz="2400" dirty="0">
                <a:solidFill>
                  <a:srgbClr val="7030A0"/>
                </a:solidFill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CN" sz="2400" dirty="0">
                <a:ea typeface="新細明體" pitchFamily="18" charset="-120"/>
                <a:cs typeface="Times New Roman" pitchFamily="18" charset="0"/>
              </a:rPr>
              <a:t>of BT:</a:t>
            </a:r>
          </a:p>
          <a:p>
            <a:pPr marL="268288" indent="-268288">
              <a:lnSpc>
                <a:spcPct val="12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CN" sz="2400" dirty="0">
                <a:solidFill>
                  <a:srgbClr val="996600"/>
                </a:solidFill>
                <a:ea typeface="新細明體" pitchFamily="18" charset="-120"/>
                <a:cs typeface="Times New Roman" pitchFamily="18" charset="0"/>
              </a:rPr>
              <a:t>Randomness at the beginning </a:t>
            </a:r>
          </a:p>
          <a:p>
            <a:pPr marL="268288" indent="-268288">
              <a:lnSpc>
                <a:spcPct val="12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CN" sz="2400" dirty="0">
                <a:solidFill>
                  <a:srgbClr val="996600"/>
                </a:solidFill>
                <a:ea typeface="新細明體" pitchFamily="18" charset="-120"/>
                <a:cs typeface="Times New Roman" pitchFamily="18" charset="0"/>
              </a:rPr>
              <a:t>“Local rarest” scheme after a node has acquired a few </a:t>
            </a:r>
            <a:r>
              <a:rPr lang="en-US" altLang="zh-CN" sz="2400" dirty="0" smtClean="0">
                <a:solidFill>
                  <a:srgbClr val="996600"/>
                </a:solidFill>
                <a:ea typeface="新細明體" pitchFamily="18" charset="-120"/>
                <a:cs typeface="Times New Roman" pitchFamily="18" charset="0"/>
              </a:rPr>
              <a:t>packets.</a:t>
            </a:r>
            <a:endParaRPr lang="en-US" altLang="zh-CN" sz="2400" dirty="0">
              <a:solidFill>
                <a:srgbClr val="996600"/>
              </a:solidFill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549275"/>
            <a:ext cx="8229600" cy="868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+mj-lt"/>
                <a:ea typeface="PMingLiU" pitchFamily="18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PMingLiU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PMingLiU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PMingLiU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PMingLiU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CN" sz="3200" b="1" kern="0" dirty="0" smtClean="0">
                <a:latin typeface="Times New Roman" pitchFamily="18" charset="0"/>
                <a:cs typeface="Times New Roman" pitchFamily="18" charset="0"/>
              </a:rPr>
              <a:t>P2P content delivery </a:t>
            </a:r>
            <a:r>
              <a:rPr lang="en-US" altLang="zh-CN" sz="28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8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store-and-forward</a:t>
            </a:r>
            <a:endParaRPr lang="en-US" altLang="zh-CN" sz="2800" b="1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294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2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 noGrp="1"/>
          </p:cNvSpPr>
          <p:nvPr/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7D451C88-F311-4105-8018-2E477F2493E7}" type="datetime1">
              <a:rPr kumimoji="0" lang="zh-TW" altLang="en-US" sz="1200">
                <a:latin typeface="+mj-lt"/>
                <a:ea typeface="新細明體" pitchFamily="18" charset="-120"/>
              </a:rPr>
              <a:pPr>
                <a:defRPr/>
              </a:pPr>
              <a:t>2013/9/3</a:t>
            </a:fld>
            <a:endParaRPr kumimoji="0" lang="en-US" altLang="zh-TW" sz="1200" dirty="0">
              <a:latin typeface="+mj-lt"/>
              <a:ea typeface="新細明體" pitchFamily="18" charset="-120"/>
            </a:endParaRPr>
          </a:p>
        </p:txBody>
      </p:sp>
      <p:sp>
        <p:nvSpPr>
          <p:cNvPr id="7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BC5E9FB-7350-4962-8657-A01730FB7B6D}" type="slidenum">
              <a:rPr kumimoji="0" lang="en-US" altLang="zh-TW" sz="1200">
                <a:latin typeface="+mj-lt"/>
                <a:ea typeface="新細明體" pitchFamily="18" charset="-120"/>
              </a:rPr>
              <a:pPr algn="r">
                <a:defRPr/>
              </a:pPr>
              <a:t>91</a:t>
            </a:fld>
            <a:endParaRPr kumimoji="0" lang="en-US" altLang="zh-TW" sz="1200" dirty="0">
              <a:latin typeface="+mj-lt"/>
              <a:ea typeface="新細明體" pitchFamily="18" charset="-120"/>
            </a:endParaRPr>
          </a:p>
        </p:txBody>
      </p:sp>
      <p:sp>
        <p:nvSpPr>
          <p:cNvPr id="1146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1540" y="1792288"/>
            <a:ext cx="8353425" cy="1404937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Times New Roman" pitchFamily="18" charset="0"/>
                <a:ea typeface="+mn-ea"/>
              </a:rPr>
              <a:t>Constant </a:t>
            </a:r>
            <a:r>
              <a:rPr lang="en-US" altLang="zh-CN" sz="2400" b="1" dirty="0" smtClean="0">
                <a:solidFill>
                  <a:srgbClr val="996600"/>
                </a:solidFill>
                <a:latin typeface="Times New Roman" pitchFamily="18" charset="0"/>
                <a:ea typeface="+mn-ea"/>
              </a:rPr>
              <a:t>problems</a:t>
            </a:r>
            <a:r>
              <a:rPr lang="en-US" altLang="zh-CN" sz="2400" b="1" dirty="0" smtClean="0">
                <a:latin typeface="Times New Roman" pitchFamily="18" charset="0"/>
                <a:ea typeface="+mn-ea"/>
              </a:rPr>
              <a:t> </a:t>
            </a:r>
            <a:r>
              <a:rPr lang="en-US" altLang="zh-CN" sz="2400" dirty="0" smtClean="0">
                <a:latin typeface="Times New Roman" pitchFamily="18" charset="0"/>
                <a:ea typeface="+mn-ea"/>
              </a:rPr>
              <a:t>in Bit Torrent (BT) </a:t>
            </a:r>
            <a:r>
              <a:rPr lang="en-US" altLang="zh-CN" sz="2400" b="1" dirty="0" smtClean="0">
                <a:solidFill>
                  <a:srgbClr val="7030A0"/>
                </a:solidFill>
                <a:latin typeface="Times New Roman" pitchFamily="18" charset="0"/>
                <a:ea typeface="+mn-ea"/>
              </a:rPr>
              <a:t>operation</a:t>
            </a:r>
            <a:r>
              <a:rPr lang="en-US" altLang="zh-CN" sz="2400" dirty="0" smtClean="0">
                <a:latin typeface="Times New Roman" pitchFamily="18" charset="0"/>
                <a:ea typeface="+mn-ea"/>
              </a:rPr>
              <a:t>: 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2400" dirty="0" smtClean="0">
                <a:latin typeface="Times New Roman" pitchFamily="18" charset="0"/>
                <a:ea typeface="+mn-ea"/>
              </a:rPr>
              <a:t>  </a:t>
            </a:r>
            <a:r>
              <a:rPr lang="en-US" altLang="zh-CN" sz="2400" b="1" dirty="0">
                <a:solidFill>
                  <a:srgbClr val="996600"/>
                </a:solidFill>
                <a:latin typeface="Times New Roman" pitchFamily="18" charset="0"/>
                <a:ea typeface="+mn-ea"/>
              </a:rPr>
              <a:t>Which</a:t>
            </a:r>
            <a:r>
              <a:rPr lang="en-US" altLang="zh-CN" sz="2400" dirty="0" smtClean="0">
                <a:latin typeface="Times New Roman" pitchFamily="18" charset="0"/>
                <a:ea typeface="+mn-ea"/>
              </a:rPr>
              <a:t> packet to send to neighboring peers? 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2400" dirty="0" smtClean="0">
                <a:latin typeface="Times New Roman" pitchFamily="18" charset="0"/>
                <a:ea typeface="+mn-ea"/>
              </a:rPr>
              <a:t>  </a:t>
            </a:r>
            <a:r>
              <a:rPr lang="en-US" altLang="zh-CN" sz="2400" b="1" dirty="0">
                <a:solidFill>
                  <a:srgbClr val="996600"/>
                </a:solidFill>
                <a:latin typeface="Times New Roman" pitchFamily="18" charset="0"/>
                <a:ea typeface="+mn-ea"/>
              </a:rPr>
              <a:t>Which</a:t>
            </a:r>
            <a:r>
              <a:rPr lang="en-US" altLang="zh-CN" sz="2400" dirty="0" smtClean="0">
                <a:latin typeface="Times New Roman" pitchFamily="18" charset="0"/>
                <a:ea typeface="+mn-ea"/>
              </a:rPr>
              <a:t> packet to ask for from them?</a:t>
            </a:r>
          </a:p>
        </p:txBody>
      </p:sp>
      <p:sp>
        <p:nvSpPr>
          <p:cNvPr id="114695" name="Rectangle 4"/>
          <p:cNvSpPr>
            <a:spLocks noChangeArrowheads="1"/>
          </p:cNvSpPr>
          <p:nvPr/>
        </p:nvSpPr>
        <p:spPr bwMode="auto">
          <a:xfrm>
            <a:off x="431541" y="3268662"/>
            <a:ext cx="6337150" cy="192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8288" indent="-268288">
              <a:lnSpc>
                <a:spcPct val="120000"/>
              </a:lnSpc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altLang="zh-CN" sz="2400" b="1" dirty="0">
                <a:solidFill>
                  <a:srgbClr val="996600"/>
                </a:solidFill>
                <a:ea typeface="新細明體" pitchFamily="18" charset="-120"/>
                <a:cs typeface="Times New Roman" pitchFamily="18" charset="0"/>
              </a:rPr>
              <a:t>Heuristic</a:t>
            </a:r>
            <a:r>
              <a:rPr lang="en-US" altLang="zh-CN" sz="2400" b="1" dirty="0"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7030A0"/>
                </a:solidFill>
                <a:ea typeface="新細明體" pitchFamily="18" charset="-120"/>
                <a:cs typeface="Times New Roman" pitchFamily="18" charset="0"/>
              </a:rPr>
              <a:t>algorithm</a:t>
            </a:r>
            <a:r>
              <a:rPr lang="en-US" altLang="zh-CN" sz="2400" dirty="0">
                <a:solidFill>
                  <a:srgbClr val="7030A0"/>
                </a:solidFill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CN" sz="2400" dirty="0">
                <a:ea typeface="新細明體" pitchFamily="18" charset="-120"/>
                <a:cs typeface="Times New Roman" pitchFamily="18" charset="0"/>
              </a:rPr>
              <a:t>of BT:</a:t>
            </a:r>
          </a:p>
          <a:p>
            <a:pPr marL="268288" indent="-268288">
              <a:lnSpc>
                <a:spcPct val="12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CN" sz="2400" dirty="0">
                <a:solidFill>
                  <a:srgbClr val="996600"/>
                </a:solidFill>
                <a:ea typeface="新細明體" pitchFamily="18" charset="-120"/>
                <a:cs typeface="Times New Roman" pitchFamily="18" charset="0"/>
              </a:rPr>
              <a:t>Randomness at the beginning </a:t>
            </a:r>
          </a:p>
          <a:p>
            <a:pPr marL="268288" indent="-268288">
              <a:lnSpc>
                <a:spcPct val="12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CN" sz="2400" dirty="0">
                <a:solidFill>
                  <a:srgbClr val="996600"/>
                </a:solidFill>
                <a:ea typeface="新細明體" pitchFamily="18" charset="-120"/>
                <a:cs typeface="Times New Roman" pitchFamily="18" charset="0"/>
              </a:rPr>
              <a:t>“Local rarest” scheme after a node has acquired a few </a:t>
            </a:r>
            <a:r>
              <a:rPr lang="en-US" altLang="zh-CN" sz="2400" dirty="0" smtClean="0">
                <a:solidFill>
                  <a:srgbClr val="996600"/>
                </a:solidFill>
                <a:ea typeface="新細明體" pitchFamily="18" charset="-120"/>
                <a:cs typeface="Times New Roman" pitchFamily="18" charset="0"/>
              </a:rPr>
              <a:t>packets.</a:t>
            </a:r>
            <a:endParaRPr lang="en-US" altLang="zh-CN" sz="2400" dirty="0">
              <a:solidFill>
                <a:srgbClr val="996600"/>
              </a:solidFill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549275"/>
            <a:ext cx="8229600" cy="868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+mj-lt"/>
                <a:ea typeface="PMingLiU" pitchFamily="18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PMingLiU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PMingLiU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PMingLiU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PMingLiU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CN" sz="3200" b="1" kern="0" dirty="0" smtClean="0">
                <a:latin typeface="Times New Roman" pitchFamily="18" charset="0"/>
                <a:cs typeface="Times New Roman" pitchFamily="18" charset="0"/>
              </a:rPr>
              <a:t>P2P content delivery </a:t>
            </a:r>
            <a:r>
              <a:rPr lang="en-US" altLang="zh-CN" sz="28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8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store-and-forward</a:t>
            </a:r>
            <a:endParaRPr lang="en-US" altLang="zh-CN" sz="2800" b="1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 rot="1626119">
            <a:off x="500955" y="3036504"/>
            <a:ext cx="6188075" cy="689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b="1" dirty="0">
                <a:solidFill>
                  <a:srgbClr val="660066"/>
                </a:solidFill>
                <a:latin typeface="Garamond" pitchFamily="18" charset="0"/>
              </a:rPr>
              <a:t>Voided by </a:t>
            </a:r>
            <a:r>
              <a:rPr lang="en-US" altLang="zh-TW" b="1" dirty="0">
                <a:solidFill>
                  <a:srgbClr val="660066"/>
                </a:solidFill>
                <a:latin typeface="Garamond" pitchFamily="18" charset="0"/>
              </a:rPr>
              <a:t>random </a:t>
            </a:r>
            <a:r>
              <a:rPr lang="en-US" altLang="zh-TW" b="1" dirty="0" smtClean="0">
                <a:solidFill>
                  <a:srgbClr val="660066"/>
                </a:solidFill>
                <a:latin typeface="Garamond" pitchFamily="18" charset="0"/>
              </a:rPr>
              <a:t>linear N</a:t>
            </a:r>
            <a:r>
              <a:rPr lang="en-US" altLang="zh-CN" b="1" dirty="0" smtClean="0">
                <a:solidFill>
                  <a:srgbClr val="660066"/>
                </a:solidFill>
                <a:latin typeface="Garamond" pitchFamily="18" charset="0"/>
              </a:rPr>
              <a:t>C</a:t>
            </a:r>
            <a:endParaRPr lang="en-US" altLang="zh-CN" b="1" dirty="0">
              <a:solidFill>
                <a:srgbClr val="660066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0838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E9D07DB6-6E4E-4C6A-9B04-1EEBCCDB8DC0}" type="datetime1">
              <a:rPr kumimoji="0" lang="zh-TW" altLang="en-US" sz="1200" smtClean="0">
                <a:latin typeface="Garamond" pitchFamily="18" charset="0"/>
              </a:rPr>
              <a:pPr eaLnBrk="1" hangingPunct="1"/>
              <a:t>2013/9/3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140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AAFBAE69-5816-429B-B54F-03E637947113}" type="slidenum">
              <a:rPr kumimoji="0" lang="en-US" altLang="zh-TW" sz="1200" smtClean="0">
                <a:latin typeface="Garamond" pitchFamily="18" charset="0"/>
              </a:rPr>
              <a:pPr eaLnBrk="1" hangingPunct="1"/>
              <a:t>92</a:t>
            </a:fld>
            <a:endParaRPr kumimoji="0" lang="en-US" altLang="zh-TW" sz="1200" smtClean="0">
              <a:latin typeface="Garamond" pitchFamily="18" charset="0"/>
            </a:endParaRPr>
          </a:p>
        </p:txBody>
      </p:sp>
      <p:sp>
        <p:nvSpPr>
          <p:cNvPr id="140293" name="Rectangle 2"/>
          <p:cNvSpPr>
            <a:spLocks noGrp="1" noChangeArrowheads="1"/>
          </p:cNvSpPr>
          <p:nvPr>
            <p:ph type="title"/>
          </p:nvPr>
        </p:nvSpPr>
        <p:spPr>
          <a:xfrm>
            <a:off x="313693" y="457610"/>
            <a:ext cx="8470775" cy="919162"/>
          </a:xfrm>
        </p:spPr>
        <p:txBody>
          <a:bodyPr/>
          <a:lstStyle/>
          <a:p>
            <a:pPr algn="ctr" eaLnBrk="1" hangingPunct="1"/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P2P </a:t>
            </a:r>
            <a:r>
              <a:rPr lang="en-US" altLang="zh-HK" sz="3200" b="1" dirty="0" smtClean="0">
                <a:latin typeface="Times New Roman" pitchFamily="18" charset="0"/>
                <a:cs typeface="Times New Roman" pitchFamily="18" charset="0"/>
              </a:rPr>
              <a:t>content delivery </a:t>
            </a:r>
            <a:r>
              <a:rPr lang="en-US" altLang="zh-C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random </a:t>
            </a:r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linear NC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178624" y="1819274"/>
            <a:ext cx="2569840" cy="3553941"/>
            <a:chOff x="5891213" y="1819275"/>
            <a:chExt cx="2209800" cy="3157538"/>
          </a:xfrm>
        </p:grpSpPr>
        <p:sp>
          <p:nvSpPr>
            <p:cNvPr id="22" name="Oval 5"/>
            <p:cNvSpPr>
              <a:spLocks noChangeArrowheads="1"/>
            </p:cNvSpPr>
            <p:nvPr/>
          </p:nvSpPr>
          <p:spPr bwMode="auto">
            <a:xfrm>
              <a:off x="6550025" y="2914650"/>
              <a:ext cx="914400" cy="8382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TW" sz="4000">
                <a:cs typeface="Times New Roman" pitchFamily="18" charset="0"/>
              </a:endParaRPr>
            </a:p>
          </p:txBody>
        </p:sp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5891213" y="2000250"/>
              <a:ext cx="758825" cy="990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000">
                <a:cs typeface="Times New Roman" pitchFamily="18" charset="0"/>
              </a:endParaRPr>
            </a:p>
          </p:txBody>
        </p:sp>
        <p:sp>
          <p:nvSpPr>
            <p:cNvPr id="24" name="Line 7"/>
            <p:cNvSpPr>
              <a:spLocks noChangeShapeType="1"/>
            </p:cNvSpPr>
            <p:nvPr/>
          </p:nvSpPr>
          <p:spPr bwMode="auto">
            <a:xfrm flipH="1">
              <a:off x="7412038" y="2000250"/>
              <a:ext cx="688975" cy="990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000">
                <a:cs typeface="Times New Roman" pitchFamily="18" charset="0"/>
              </a:endParaRP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6323013" y="1820863"/>
              <a:ext cx="396875" cy="862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/>
            <a:p>
              <a:pPr algn="ctr">
                <a:lnSpc>
                  <a:spcPct val="80000"/>
                </a:lnSpc>
              </a:pPr>
              <a:r>
                <a:rPr kumimoji="0" lang="en-US" altLang="zh-TW" sz="1400">
                  <a:cs typeface="Times New Roman" pitchFamily="18" charset="0"/>
                </a:rPr>
                <a:t>1</a:t>
              </a:r>
            </a:p>
            <a:p>
              <a:pPr algn="ctr">
                <a:lnSpc>
                  <a:spcPct val="80000"/>
                </a:lnSpc>
              </a:pPr>
              <a:r>
                <a:rPr kumimoji="0" lang="en-US" altLang="zh-TW" sz="1400">
                  <a:cs typeface="Times New Roman" pitchFamily="18" charset="0"/>
                </a:rPr>
                <a:t>2</a:t>
              </a:r>
            </a:p>
            <a:p>
              <a:pPr algn="ctr">
                <a:lnSpc>
                  <a:spcPct val="80000"/>
                </a:lnSpc>
              </a:pPr>
              <a:r>
                <a:rPr kumimoji="0" lang="en-US" altLang="zh-TW" sz="1400">
                  <a:cs typeface="Times New Roman" pitchFamily="18" charset="0"/>
                </a:rPr>
                <a:t>3</a:t>
              </a:r>
            </a:p>
            <a:p>
              <a:pPr algn="ctr">
                <a:lnSpc>
                  <a:spcPct val="80000"/>
                </a:lnSpc>
              </a:pPr>
              <a:r>
                <a:rPr kumimoji="0" lang="en-US" altLang="zh-TW" sz="1400">
                  <a:cs typeface="Times New Roman" pitchFamily="18" charset="0"/>
                </a:rPr>
                <a:t>4</a:t>
              </a:r>
            </a:p>
            <a:p>
              <a:pPr algn="ctr">
                <a:lnSpc>
                  <a:spcPct val="80000"/>
                </a:lnSpc>
              </a:pPr>
              <a:r>
                <a:rPr kumimoji="0" lang="en-US" altLang="zh-TW" sz="1400">
                  <a:cs typeface="Times New Roman" pitchFamily="18" charset="0"/>
                </a:rPr>
                <a:t>…</a:t>
              </a:r>
            </a:p>
          </p:txBody>
        </p:sp>
        <p:sp>
          <p:nvSpPr>
            <p:cNvPr id="26" name="AutoShape 9"/>
            <p:cNvSpPr>
              <a:spLocks noChangeArrowheads="1"/>
            </p:cNvSpPr>
            <p:nvPr/>
          </p:nvSpPr>
          <p:spPr bwMode="auto">
            <a:xfrm>
              <a:off x="6380163" y="1830259"/>
              <a:ext cx="303212" cy="73527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altLang="zh-TW" sz="4000">
                <a:cs typeface="Times New Roman" pitchFamily="18" charset="0"/>
              </a:endParaRPr>
            </a:p>
          </p:txBody>
        </p:sp>
        <p:sp>
          <p:nvSpPr>
            <p:cNvPr id="27" name="AutoShape 10"/>
            <p:cNvSpPr>
              <a:spLocks noChangeArrowheads="1"/>
            </p:cNvSpPr>
            <p:nvPr/>
          </p:nvSpPr>
          <p:spPr bwMode="auto">
            <a:xfrm>
              <a:off x="7339013" y="1848515"/>
              <a:ext cx="304800" cy="73527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altLang="zh-TW" sz="4000">
                <a:cs typeface="Times New Roman" pitchFamily="18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 flipH="1">
              <a:off x="7007225" y="3789363"/>
              <a:ext cx="9525" cy="1187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000">
                <a:cs typeface="Times New Roman" pitchFamily="18" charset="0"/>
              </a:endParaRPr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 flipH="1" flipV="1">
              <a:off x="6753225" y="3067050"/>
              <a:ext cx="228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4000">
                <a:cs typeface="Times New Roman" pitchFamily="18" charset="0"/>
              </a:endParaRPr>
            </a:p>
          </p:txBody>
        </p:sp>
        <p:sp>
          <p:nvSpPr>
            <p:cNvPr id="30" name="Line 13"/>
            <p:cNvSpPr>
              <a:spLocks noChangeShapeType="1"/>
            </p:cNvSpPr>
            <p:nvPr/>
          </p:nvSpPr>
          <p:spPr bwMode="auto">
            <a:xfrm flipV="1">
              <a:off x="7058025" y="3067050"/>
              <a:ext cx="228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4000">
                <a:cs typeface="Times New Roman" pitchFamily="18" charset="0"/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6600825" y="3143250"/>
              <a:ext cx="914400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ysDashDotDot"/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/>
            <a:p>
              <a:r>
                <a:rPr kumimoji="0" lang="en-US" altLang="zh-CN" sz="1600" i="1" dirty="0">
                  <a:solidFill>
                    <a:srgbClr val="FF0000"/>
                  </a:solidFill>
                  <a:ea typeface="SimSun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1600" i="1" dirty="0">
                  <a:solidFill>
                    <a:srgbClr val="C00000"/>
                  </a:solidFill>
                  <a:ea typeface="SimSun" pitchFamily="2" charset="-122"/>
                  <a:cs typeface="Times New Roman" pitchFamily="18" charset="0"/>
                </a:rPr>
                <a:t>u</a:t>
              </a:r>
              <a:r>
                <a:rPr kumimoji="0" lang="en-US" altLang="zh-CN" sz="1600" i="1" dirty="0" smtClean="0">
                  <a:solidFill>
                    <a:srgbClr val="C00000"/>
                  </a:solidFill>
                  <a:ea typeface="SimSun" pitchFamily="2" charset="-122"/>
                  <a:cs typeface="Times New Roman" pitchFamily="18" charset="0"/>
                </a:rPr>
                <a:t>             v</a:t>
              </a:r>
              <a:endParaRPr kumimoji="0" lang="en-US" altLang="zh-TW" i="1" dirty="0">
                <a:solidFill>
                  <a:srgbClr val="C00000"/>
                </a:solidFill>
                <a:cs typeface="Times New Roman" pitchFamily="18" charset="0"/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/>
          </p:nvSpPr>
          <p:spPr bwMode="auto">
            <a:xfrm>
              <a:off x="7003211" y="3933056"/>
              <a:ext cx="695325" cy="100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kumimoji="0" lang="en-US" altLang="zh-TW" sz="1400" dirty="0" smtClean="0">
                  <a:cs typeface="Times New Roman" pitchFamily="18" charset="0"/>
                </a:rPr>
                <a:t>u+5</a:t>
              </a:r>
              <a:r>
                <a:rPr kumimoji="0" lang="en-US" altLang="zh-TW" sz="1400" i="1" dirty="0">
                  <a:cs typeface="Times New Roman" pitchFamily="18" charset="0"/>
                </a:rPr>
                <a:t>v</a:t>
              </a:r>
            </a:p>
            <a:p>
              <a:pPr algn="ctr"/>
              <a:r>
                <a:rPr kumimoji="0" lang="en-US" altLang="zh-TW" sz="1400" dirty="0" smtClean="0">
                  <a:cs typeface="Times New Roman" pitchFamily="18" charset="0"/>
                </a:rPr>
                <a:t>2u+6</a:t>
              </a:r>
              <a:r>
                <a:rPr kumimoji="0" lang="en-US" altLang="zh-TW" sz="1400" i="1" dirty="0">
                  <a:cs typeface="Times New Roman" pitchFamily="18" charset="0"/>
                </a:rPr>
                <a:t>v</a:t>
              </a:r>
            </a:p>
            <a:p>
              <a:pPr algn="ctr"/>
              <a:r>
                <a:rPr kumimoji="0" lang="en-US" altLang="zh-TW" sz="1400" dirty="0" smtClean="0">
                  <a:cs typeface="Times New Roman" pitchFamily="18" charset="0"/>
                </a:rPr>
                <a:t>3</a:t>
              </a:r>
              <a:r>
                <a:rPr kumimoji="0" lang="en-US" altLang="zh-TW" sz="1400" i="1" dirty="0" smtClean="0">
                  <a:cs typeface="Times New Roman" pitchFamily="18" charset="0"/>
                </a:rPr>
                <a:t>u</a:t>
              </a:r>
              <a:r>
                <a:rPr kumimoji="0" lang="en-US" altLang="zh-TW" sz="1400" dirty="0" smtClean="0">
                  <a:cs typeface="Times New Roman" pitchFamily="18" charset="0"/>
                </a:rPr>
                <a:t>+7</a:t>
              </a:r>
              <a:r>
                <a:rPr kumimoji="0" lang="en-US" altLang="zh-TW" sz="1400" i="1" dirty="0">
                  <a:cs typeface="Times New Roman" pitchFamily="18" charset="0"/>
                </a:rPr>
                <a:t>v</a:t>
              </a:r>
            </a:p>
            <a:p>
              <a:pPr algn="ctr"/>
              <a:r>
                <a:rPr kumimoji="0" lang="en-US" altLang="zh-TW" sz="1400" dirty="0" smtClean="0">
                  <a:cs typeface="Times New Roman" pitchFamily="18" charset="0"/>
                </a:rPr>
                <a:t>4</a:t>
              </a:r>
              <a:r>
                <a:rPr kumimoji="0" lang="en-US" altLang="zh-TW" sz="1400" i="1" dirty="0" smtClean="0">
                  <a:cs typeface="Times New Roman" pitchFamily="18" charset="0"/>
                </a:rPr>
                <a:t>u</a:t>
              </a:r>
              <a:r>
                <a:rPr kumimoji="0" lang="en-US" altLang="zh-TW" sz="1400" dirty="0" smtClean="0">
                  <a:cs typeface="Times New Roman" pitchFamily="18" charset="0"/>
                </a:rPr>
                <a:t>+8v</a:t>
              </a:r>
              <a:endParaRPr kumimoji="0" lang="en-US" altLang="zh-TW" sz="1400" i="1" dirty="0">
                <a:cs typeface="Times New Roman" pitchFamily="18" charset="0"/>
              </a:endParaRPr>
            </a:p>
            <a:p>
              <a:pPr algn="ctr">
                <a:lnSpc>
                  <a:spcPts val="1000"/>
                </a:lnSpc>
              </a:pPr>
              <a:r>
                <a:rPr kumimoji="0" lang="en-US" altLang="zh-TW" sz="2000" dirty="0">
                  <a:cs typeface="Times New Roman" pitchFamily="18" charset="0"/>
                </a:rPr>
                <a:t>…</a:t>
              </a:r>
            </a:p>
          </p:txBody>
        </p:sp>
        <p:sp>
          <p:nvSpPr>
            <p:cNvPr id="33" name="AutoShape 16"/>
            <p:cNvSpPr>
              <a:spLocks noChangeArrowheads="1"/>
            </p:cNvSpPr>
            <p:nvPr/>
          </p:nvSpPr>
          <p:spPr bwMode="auto">
            <a:xfrm>
              <a:off x="7058767" y="4008769"/>
              <a:ext cx="577850" cy="762655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US" altLang="zh-TW" sz="4000">
                <a:cs typeface="Times New Roman" pitchFamily="18" charset="0"/>
              </a:endParaRPr>
            </a:p>
          </p:txBody>
        </p:sp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7296150" y="1819275"/>
              <a:ext cx="385763" cy="7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/>
            <a:p>
              <a:pPr algn="ctr">
                <a:lnSpc>
                  <a:spcPct val="80000"/>
                </a:lnSpc>
              </a:pPr>
              <a:r>
                <a:rPr kumimoji="0" lang="en-US" altLang="zh-TW" sz="1400">
                  <a:cs typeface="Times New Roman" pitchFamily="18" charset="0"/>
                </a:rPr>
                <a:t>5</a:t>
              </a:r>
            </a:p>
            <a:p>
              <a:pPr algn="ctr">
                <a:lnSpc>
                  <a:spcPct val="80000"/>
                </a:lnSpc>
              </a:pPr>
              <a:r>
                <a:rPr kumimoji="0" lang="en-US" altLang="zh-TW" sz="1400">
                  <a:cs typeface="Times New Roman" pitchFamily="18" charset="0"/>
                </a:rPr>
                <a:t>6</a:t>
              </a:r>
            </a:p>
            <a:p>
              <a:pPr algn="ctr">
                <a:lnSpc>
                  <a:spcPct val="80000"/>
                </a:lnSpc>
              </a:pPr>
              <a:r>
                <a:rPr kumimoji="0" lang="en-US" altLang="zh-TW" sz="1400">
                  <a:cs typeface="Times New Roman" pitchFamily="18" charset="0"/>
                </a:rPr>
                <a:t>7</a:t>
              </a:r>
            </a:p>
            <a:p>
              <a:pPr algn="ctr">
                <a:lnSpc>
                  <a:spcPct val="80000"/>
                </a:lnSpc>
              </a:pPr>
              <a:r>
                <a:rPr kumimoji="0" lang="en-US" altLang="zh-TW" sz="1400">
                  <a:cs typeface="Times New Roman" pitchFamily="18" charset="0"/>
                </a:rPr>
                <a:t>8</a:t>
              </a:r>
            </a:p>
            <a:p>
              <a:pPr algn="ctr">
                <a:lnSpc>
                  <a:spcPct val="80000"/>
                </a:lnSpc>
              </a:pPr>
              <a:r>
                <a:rPr kumimoji="0" lang="en-US" altLang="zh-TW" sz="1400">
                  <a:cs typeface="Times New Roman" pitchFamily="18" charset="0"/>
                </a:rPr>
                <a:t>…</a:t>
              </a:r>
            </a:p>
          </p:txBody>
        </p:sp>
      </p:grpSp>
      <p:sp>
        <p:nvSpPr>
          <p:cNvPr id="35" name="Text Box 45"/>
          <p:cNvSpPr txBox="1">
            <a:spLocks noChangeArrowheads="1"/>
          </p:cNvSpPr>
          <p:nvPr/>
        </p:nvSpPr>
        <p:spPr bwMode="auto">
          <a:xfrm>
            <a:off x="323528" y="1664804"/>
            <a:ext cx="5302423" cy="32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marL="342900" indent="-342900" algn="just" eaLnBrk="1" hangingPunct="1">
              <a:spcBef>
                <a:spcPct val="30000"/>
              </a:spcBef>
              <a:buFont typeface="Arial" pitchFamily="34" charset="0"/>
              <a:buChar char="•"/>
            </a:pPr>
            <a:r>
              <a:rPr kumimoji="0" lang="en-US" altLang="zh-TW" sz="2400" dirty="0" smtClean="0">
                <a:solidFill>
                  <a:srgbClr val="003399"/>
                </a:solidFill>
                <a:sym typeface="Symbol" pitchFamily="18" charset="2"/>
              </a:rPr>
              <a:t>Use random </a:t>
            </a:r>
            <a:r>
              <a:rPr kumimoji="0" lang="en-US" altLang="zh-TW" sz="2400" dirty="0" smtClean="0">
                <a:solidFill>
                  <a:srgbClr val="C00000"/>
                </a:solidFill>
                <a:sym typeface="Symbol" pitchFamily="18" charset="2"/>
              </a:rPr>
              <a:t>coding </a:t>
            </a:r>
            <a:r>
              <a:rPr kumimoji="0" lang="en-US" altLang="zh-TW" sz="2400" dirty="0">
                <a:solidFill>
                  <a:srgbClr val="C00000"/>
                </a:solidFill>
                <a:sym typeface="Symbol" pitchFamily="18" charset="2"/>
              </a:rPr>
              <a:t>coefficients </a:t>
            </a:r>
            <a:r>
              <a:rPr kumimoji="0" lang="en-US" altLang="zh-TW" sz="2400" dirty="0" smtClean="0">
                <a:solidFill>
                  <a:srgbClr val="003399"/>
                </a:solidFill>
                <a:sym typeface="Symbol"/>
              </a:rPr>
              <a:t></a:t>
            </a:r>
            <a:r>
              <a:rPr kumimoji="0" lang="en-US" altLang="zh-TW" sz="24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kumimoji="0" lang="en-US" altLang="zh-TW" sz="2400" dirty="0" smtClean="0">
                <a:solidFill>
                  <a:srgbClr val="003399"/>
                </a:solidFill>
                <a:sym typeface="Symbol" pitchFamily="18" charset="2"/>
              </a:rPr>
              <a:t>a field of size 2</a:t>
            </a:r>
            <a:r>
              <a:rPr kumimoji="0" lang="en-US" altLang="zh-TW" sz="2400" baseline="30000" dirty="0" smtClean="0">
                <a:solidFill>
                  <a:srgbClr val="003399"/>
                </a:solidFill>
                <a:sym typeface="Symbol" pitchFamily="18" charset="2"/>
              </a:rPr>
              <a:t>16</a:t>
            </a:r>
            <a:r>
              <a:rPr kumimoji="0" lang="en-US" altLang="zh-TW" sz="2400" dirty="0" smtClean="0">
                <a:solidFill>
                  <a:srgbClr val="003399"/>
                </a:solidFill>
                <a:sym typeface="Symbol" pitchFamily="18" charset="2"/>
              </a:rPr>
              <a:t> </a:t>
            </a:r>
            <a:r>
              <a:rPr kumimoji="0" lang="en-US" altLang="zh-TW" sz="2400" dirty="0">
                <a:solidFill>
                  <a:srgbClr val="003399"/>
                </a:solidFill>
                <a:sym typeface="Symbol" pitchFamily="18" charset="2"/>
              </a:rPr>
              <a:t>or </a:t>
            </a:r>
            <a:r>
              <a:rPr kumimoji="0" lang="en-US" altLang="zh-TW" sz="2400" dirty="0" smtClean="0">
                <a:solidFill>
                  <a:srgbClr val="003399"/>
                </a:solidFill>
                <a:sym typeface="Symbol" pitchFamily="18" charset="2"/>
              </a:rPr>
              <a:t>2</a:t>
            </a:r>
            <a:r>
              <a:rPr kumimoji="0" lang="en-US" altLang="zh-TW" sz="2400" baseline="30000" dirty="0" smtClean="0">
                <a:solidFill>
                  <a:srgbClr val="003399"/>
                </a:solidFill>
                <a:sym typeface="Symbol" pitchFamily="18" charset="2"/>
              </a:rPr>
              <a:t>24</a:t>
            </a:r>
            <a:r>
              <a:rPr kumimoji="0" lang="en-US" altLang="zh-TW" sz="2400" dirty="0" smtClean="0">
                <a:solidFill>
                  <a:srgbClr val="003399"/>
                </a:solidFill>
                <a:sym typeface="Symbol" pitchFamily="18" charset="2"/>
              </a:rPr>
              <a:t>.</a:t>
            </a:r>
          </a:p>
          <a:p>
            <a:pPr marL="342900" indent="-342900" algn="just" eaLnBrk="1" hangingPunct="1">
              <a:spcBef>
                <a:spcPct val="30000"/>
              </a:spcBef>
              <a:buFont typeface="Arial" pitchFamily="34" charset="0"/>
              <a:buChar char="•"/>
            </a:pPr>
            <a:r>
              <a:rPr kumimoji="0" lang="en-US" altLang="zh-TW" sz="2400" dirty="0" smtClean="0">
                <a:solidFill>
                  <a:srgbClr val="003399"/>
                </a:solidFill>
                <a:sym typeface="Symbol" pitchFamily="18" charset="2"/>
              </a:rPr>
              <a:t>Allow the linear NC </a:t>
            </a:r>
            <a:r>
              <a:rPr kumimoji="0" lang="en-US" altLang="zh-TW" sz="2400" dirty="0">
                <a:solidFill>
                  <a:srgbClr val="003399"/>
                </a:solidFill>
                <a:sym typeface="Symbol" pitchFamily="18" charset="2"/>
              </a:rPr>
              <a:t>the flexibility </a:t>
            </a:r>
            <a:r>
              <a:rPr kumimoji="0" lang="en-US" altLang="zh-TW" sz="2400" dirty="0" smtClean="0">
                <a:solidFill>
                  <a:srgbClr val="003399"/>
                </a:solidFill>
                <a:sym typeface="Symbol" pitchFamily="18" charset="2"/>
              </a:rPr>
              <a:t>of </a:t>
            </a:r>
            <a:r>
              <a:rPr kumimoji="0" lang="en-US" altLang="zh-TW" sz="2400" smtClean="0">
                <a:solidFill>
                  <a:srgbClr val="003399"/>
                </a:solidFill>
                <a:sym typeface="Symbol" pitchFamily="18" charset="2"/>
              </a:rPr>
              <a:t>being secret, random, </a:t>
            </a:r>
            <a:r>
              <a:rPr kumimoji="0" lang="en-US" altLang="zh-TW" sz="2400">
                <a:solidFill>
                  <a:srgbClr val="003399"/>
                </a:solidFill>
                <a:sym typeface="Symbol" pitchFamily="18" charset="2"/>
              </a:rPr>
              <a:t>dynamically </a:t>
            </a:r>
            <a:r>
              <a:rPr kumimoji="0" lang="en-US" altLang="zh-TW" sz="2400" smtClean="0">
                <a:solidFill>
                  <a:srgbClr val="003399"/>
                </a:solidFill>
                <a:sym typeface="Symbol" pitchFamily="18" charset="2"/>
              </a:rPr>
              <a:t>changing, </a:t>
            </a:r>
            <a:r>
              <a:rPr kumimoji="0" lang="en-US" altLang="zh-TW" sz="2400" dirty="0" smtClean="0">
                <a:solidFill>
                  <a:srgbClr val="003399"/>
                </a:solidFill>
                <a:sym typeface="Symbol" pitchFamily="18" charset="2"/>
              </a:rPr>
              <a:t>… </a:t>
            </a:r>
          </a:p>
          <a:p>
            <a:pPr marL="342900" indent="-342900" algn="just" eaLnBrk="1" hangingPunct="1">
              <a:spcBef>
                <a:spcPct val="30000"/>
              </a:spcBef>
              <a:buFont typeface="Arial" pitchFamily="34" charset="0"/>
              <a:buChar char="•"/>
            </a:pPr>
            <a:r>
              <a:rPr kumimoji="0" lang="en-US" altLang="zh-TW" sz="2400" dirty="0" smtClean="0">
                <a:solidFill>
                  <a:srgbClr val="003399"/>
                </a:solidFill>
                <a:sym typeface="Symbol" pitchFamily="18" charset="2"/>
              </a:rPr>
              <a:t>Every node includes the </a:t>
            </a:r>
            <a:r>
              <a:rPr kumimoji="0" lang="en-US" altLang="zh-TW" sz="2400" dirty="0" smtClean="0">
                <a:sym typeface="Symbol" pitchFamily="18" charset="2"/>
              </a:rPr>
              <a:t>coding vector </a:t>
            </a:r>
            <a:r>
              <a:rPr kumimoji="0" lang="en-US" altLang="zh-TW" sz="2400" dirty="0">
                <a:solidFill>
                  <a:srgbClr val="003399"/>
                </a:solidFill>
                <a:sym typeface="Symbol" pitchFamily="18" charset="2"/>
              </a:rPr>
              <a:t>in the </a:t>
            </a:r>
            <a:r>
              <a:rPr kumimoji="0" lang="en-US" altLang="zh-TW" sz="2400" dirty="0" smtClean="0">
                <a:solidFill>
                  <a:srgbClr val="003399"/>
                </a:solidFill>
                <a:sym typeface="Symbol" pitchFamily="18" charset="2"/>
              </a:rPr>
              <a:t>header of the transmitted packet. </a:t>
            </a:r>
            <a:r>
              <a:rPr kumimoji="0" lang="en-US" altLang="zh-TW" sz="2400" dirty="0">
                <a:solidFill>
                  <a:srgbClr val="003399"/>
                </a:solidFill>
                <a:sym typeface="Symbol" pitchFamily="18" charset="2"/>
              </a:rPr>
              <a:t>	</a:t>
            </a:r>
            <a:r>
              <a:rPr kumimoji="0" lang="en-US" altLang="zh-TW" sz="2400" dirty="0">
                <a:solidFill>
                  <a:schemeClr val="tx2"/>
                </a:solidFill>
                <a:sym typeface="Symbol" pitchFamily="18" charset="2"/>
              </a:rPr>
              <a:t>	</a:t>
            </a:r>
            <a:endParaRPr kumimoji="0" lang="en-US" altLang="zh-TW" sz="2400" dirty="0">
              <a:sym typeface="Symbol" pitchFamily="18" charset="2"/>
            </a:endParaRPr>
          </a:p>
        </p:txBody>
      </p:sp>
      <p:sp>
        <p:nvSpPr>
          <p:cNvPr id="36" name="Text Box 45"/>
          <p:cNvSpPr txBox="1">
            <a:spLocks noChangeArrowheads="1"/>
          </p:cNvSpPr>
          <p:nvPr/>
        </p:nvSpPr>
        <p:spPr bwMode="auto">
          <a:xfrm>
            <a:off x="359532" y="4833156"/>
            <a:ext cx="659443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just" eaLnBrk="1" hangingPunct="1">
              <a:spcBef>
                <a:spcPct val="30000"/>
              </a:spcBef>
              <a:defRPr/>
            </a:pPr>
            <a:r>
              <a:rPr lang="en-US" altLang="zh-CN" sz="2400" dirty="0" smtClean="0">
                <a:solidFill>
                  <a:srgbClr val="003399"/>
                </a:solidFill>
              </a:rPr>
              <a:t>Eventually </a:t>
            </a:r>
            <a:r>
              <a:rPr lang="en-US" altLang="zh-CN" sz="2400" b="1" dirty="0" smtClean="0">
                <a:solidFill>
                  <a:srgbClr val="339966"/>
                </a:solidFill>
              </a:rPr>
              <a:t>any</a:t>
            </a:r>
            <a:r>
              <a:rPr lang="en-US" altLang="zh-CN" sz="2400" dirty="0" smtClean="0">
                <a:solidFill>
                  <a:srgbClr val="003399"/>
                </a:solidFill>
              </a:rPr>
              <a:t> set of received packets with linearly </a:t>
            </a:r>
            <a:r>
              <a:rPr lang="en-US" altLang="zh-CN" sz="2400" dirty="0">
                <a:solidFill>
                  <a:srgbClr val="003399"/>
                </a:solidFill>
              </a:rPr>
              <a:t>independent </a:t>
            </a:r>
            <a:r>
              <a:rPr lang="en-US" altLang="zh-CN" sz="2400" dirty="0" smtClean="0">
                <a:solidFill>
                  <a:srgbClr val="003399"/>
                </a:solidFill>
              </a:rPr>
              <a:t>coding vectors suffice </a:t>
            </a:r>
            <a:r>
              <a:rPr lang="en-US" altLang="zh-CN" sz="2400" dirty="0">
                <a:solidFill>
                  <a:srgbClr val="003399"/>
                </a:solidFill>
              </a:rPr>
              <a:t>for decoding. </a:t>
            </a:r>
            <a:endParaRPr kumimoji="0" lang="en-US" altLang="zh-TW" sz="2400" dirty="0" smtClean="0">
              <a:solidFill>
                <a:srgbClr val="003399"/>
              </a:solidFill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768690" y="2201307"/>
            <a:ext cx="2303810" cy="2343817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/>
          <a:lstStyle/>
          <a:p>
            <a:pPr marL="268288" indent="-268288">
              <a:lnSpc>
                <a:spcPct val="120000"/>
              </a:lnSpc>
              <a:buClr>
                <a:schemeClr val="accent1"/>
              </a:buClr>
              <a:buSzPct val="65000"/>
            </a:pPr>
            <a:r>
              <a:rPr lang="zh-CN" altLang="en-US" sz="2400" b="1" dirty="0"/>
              <a:t>六祖惠能：</a:t>
            </a:r>
            <a:endParaRPr lang="en-US" altLang="zh-CN" sz="2400" b="1" dirty="0"/>
          </a:p>
          <a:p>
            <a:pPr marL="268288" indent="-268288" algn="r">
              <a:lnSpc>
                <a:spcPct val="120000"/>
              </a:lnSpc>
              <a:buClr>
                <a:schemeClr val="accent1"/>
              </a:buClr>
              <a:buSzPct val="65000"/>
            </a:pPr>
            <a:r>
              <a:rPr lang="zh-CN" altLang="en-US" sz="2400" b="1" dirty="0"/>
              <a:t>菩提本</a:t>
            </a:r>
            <a:r>
              <a:rPr lang="zh-CN" altLang="en-US" sz="2400" b="1"/>
              <a:t>无</a:t>
            </a:r>
            <a:r>
              <a:rPr lang="zh-CN" altLang="en-US" sz="2400" b="1" smtClean="0"/>
              <a:t>树，明</a:t>
            </a:r>
            <a:r>
              <a:rPr lang="zh-CN" altLang="en-US" sz="2400" b="1" dirty="0"/>
              <a:t>镜亦</a:t>
            </a:r>
            <a:r>
              <a:rPr lang="zh-CN" altLang="en-US" sz="2400" b="1"/>
              <a:t>非</a:t>
            </a:r>
            <a:r>
              <a:rPr lang="zh-CN" altLang="en-US" sz="2400" b="1" smtClean="0"/>
              <a:t>台，</a:t>
            </a:r>
            <a:r>
              <a:rPr lang="zh-CN" altLang="en-US" sz="2400" b="1" smtClean="0">
                <a:solidFill>
                  <a:srgbClr val="339966"/>
                </a:solidFill>
              </a:rPr>
              <a:t>本</a:t>
            </a:r>
            <a:r>
              <a:rPr lang="zh-CN" altLang="en-US" sz="2400" b="1" dirty="0">
                <a:solidFill>
                  <a:srgbClr val="339966"/>
                </a:solidFill>
              </a:rPr>
              <a:t>来无</a:t>
            </a:r>
            <a:r>
              <a:rPr lang="zh-CN" altLang="en-US" sz="2400" b="1">
                <a:solidFill>
                  <a:srgbClr val="339966"/>
                </a:solidFill>
              </a:rPr>
              <a:t>一</a:t>
            </a:r>
            <a:r>
              <a:rPr lang="zh-CN" altLang="en-US" sz="2400" b="1" smtClean="0">
                <a:solidFill>
                  <a:srgbClr val="339966"/>
                </a:solidFill>
              </a:rPr>
              <a:t>物，何</a:t>
            </a:r>
            <a:r>
              <a:rPr lang="zh-CN" altLang="en-US" sz="2400" b="1" dirty="0">
                <a:solidFill>
                  <a:srgbClr val="339966"/>
                </a:solidFill>
              </a:rPr>
              <a:t>处惹尘埃</a:t>
            </a:r>
            <a:r>
              <a:rPr lang="zh-CN" altLang="en-US" sz="2400" b="1" dirty="0" smtClean="0">
                <a:solidFill>
                  <a:srgbClr val="339966"/>
                </a:solidFill>
              </a:rPr>
              <a:t>。</a:t>
            </a:r>
            <a:endParaRPr lang="en-US" altLang="zh-CN" sz="2400" b="1" dirty="0">
              <a:solidFill>
                <a:srgbClr val="339966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31540" y="1792288"/>
            <a:ext cx="83534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PMingLiU" pitchFamily="18" charset="-120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PMingLiU" pitchFamily="18" charset="-120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zh-CN" sz="2400" b="1" kern="0" dirty="0" smtClean="0">
                <a:solidFill>
                  <a:srgbClr val="7030A0"/>
                </a:solidFill>
                <a:latin typeface="Times New Roman" pitchFamily="18" charset="0"/>
                <a:ea typeface="+mn-ea"/>
              </a:rPr>
              <a:t>Constant</a:t>
            </a:r>
            <a:r>
              <a:rPr lang="en-US" altLang="zh-CN" sz="2400" b="1" kern="0" dirty="0" smtClean="0">
                <a:latin typeface="Times New Roman" pitchFamily="18" charset="0"/>
                <a:ea typeface="+mn-ea"/>
              </a:rPr>
              <a:t> </a:t>
            </a:r>
            <a:r>
              <a:rPr lang="en-US" altLang="zh-CN" sz="2400" b="1" kern="0" dirty="0" smtClean="0">
                <a:solidFill>
                  <a:srgbClr val="996600"/>
                </a:solidFill>
                <a:latin typeface="Times New Roman" pitchFamily="18" charset="0"/>
                <a:ea typeface="+mn-ea"/>
              </a:rPr>
              <a:t>problems</a:t>
            </a:r>
            <a:r>
              <a:rPr lang="en-US" altLang="zh-CN" sz="2400" b="1" kern="0" dirty="0" smtClean="0">
                <a:latin typeface="Times New Roman" pitchFamily="18" charset="0"/>
                <a:ea typeface="+mn-ea"/>
              </a:rPr>
              <a:t> </a:t>
            </a:r>
            <a:r>
              <a:rPr lang="en-US" altLang="zh-CN" sz="2400" kern="0" dirty="0" smtClean="0">
                <a:latin typeface="Times New Roman" pitchFamily="18" charset="0"/>
                <a:ea typeface="+mn-ea"/>
              </a:rPr>
              <a:t>in Bit Torrent (BT) </a:t>
            </a:r>
            <a:r>
              <a:rPr lang="en-US" altLang="zh-CN" sz="2400" b="1" kern="0" dirty="0" smtClean="0">
                <a:solidFill>
                  <a:srgbClr val="7030A0"/>
                </a:solidFill>
                <a:latin typeface="Times New Roman" pitchFamily="18" charset="0"/>
                <a:ea typeface="+mn-ea"/>
              </a:rPr>
              <a:t>operation</a:t>
            </a:r>
            <a:r>
              <a:rPr lang="en-US" altLang="zh-CN" sz="2400" kern="0" dirty="0" smtClean="0">
                <a:latin typeface="Times New Roman" pitchFamily="18" charset="0"/>
                <a:ea typeface="+mn-ea"/>
              </a:rPr>
              <a:t>: 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2400" kern="0" dirty="0" smtClean="0">
                <a:latin typeface="Times New Roman" pitchFamily="18" charset="0"/>
                <a:ea typeface="+mn-ea"/>
              </a:rPr>
              <a:t>  </a:t>
            </a:r>
            <a:r>
              <a:rPr lang="en-US" altLang="zh-CN" sz="2400" b="1" kern="0" dirty="0" smtClean="0">
                <a:solidFill>
                  <a:srgbClr val="996600"/>
                </a:solidFill>
                <a:latin typeface="Times New Roman" pitchFamily="18" charset="0"/>
                <a:ea typeface="+mn-ea"/>
              </a:rPr>
              <a:t>Which</a:t>
            </a:r>
            <a:r>
              <a:rPr lang="en-US" altLang="zh-CN" sz="2400" kern="0" dirty="0" smtClean="0">
                <a:latin typeface="Times New Roman" pitchFamily="18" charset="0"/>
                <a:ea typeface="+mn-ea"/>
              </a:rPr>
              <a:t> packet to send to neighboring peers? 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2400" kern="0" dirty="0" smtClean="0">
                <a:latin typeface="Times New Roman" pitchFamily="18" charset="0"/>
                <a:ea typeface="+mn-ea"/>
              </a:rPr>
              <a:t>  </a:t>
            </a:r>
            <a:r>
              <a:rPr lang="en-US" altLang="zh-CN" sz="2400" b="1" kern="0" dirty="0" smtClean="0">
                <a:solidFill>
                  <a:srgbClr val="996600"/>
                </a:solidFill>
                <a:latin typeface="Times New Roman" pitchFamily="18" charset="0"/>
                <a:ea typeface="+mn-ea"/>
              </a:rPr>
              <a:t>Which</a:t>
            </a:r>
            <a:r>
              <a:rPr lang="en-US" altLang="zh-CN" sz="2400" kern="0" dirty="0" smtClean="0">
                <a:latin typeface="Times New Roman" pitchFamily="18" charset="0"/>
                <a:ea typeface="+mn-ea"/>
              </a:rPr>
              <a:t> packet to ask for from them?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31541" y="3268662"/>
            <a:ext cx="6337150" cy="192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8288" indent="-268288">
              <a:lnSpc>
                <a:spcPct val="120000"/>
              </a:lnSpc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altLang="zh-CN" sz="2400" b="1" dirty="0">
                <a:solidFill>
                  <a:srgbClr val="996600"/>
                </a:solidFill>
                <a:ea typeface="新細明體" pitchFamily="18" charset="-120"/>
                <a:cs typeface="Times New Roman" pitchFamily="18" charset="0"/>
              </a:rPr>
              <a:t>Heuristic</a:t>
            </a:r>
            <a:r>
              <a:rPr lang="en-US" altLang="zh-CN" sz="2400" b="1" dirty="0"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7030A0"/>
                </a:solidFill>
                <a:ea typeface="新細明體" pitchFamily="18" charset="-120"/>
                <a:cs typeface="Times New Roman" pitchFamily="18" charset="0"/>
              </a:rPr>
              <a:t>algorithm</a:t>
            </a:r>
            <a:r>
              <a:rPr lang="en-US" altLang="zh-CN" sz="2400" dirty="0">
                <a:solidFill>
                  <a:srgbClr val="7030A0"/>
                </a:solidFill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CN" sz="2400" dirty="0">
                <a:ea typeface="新細明體" pitchFamily="18" charset="-120"/>
                <a:cs typeface="Times New Roman" pitchFamily="18" charset="0"/>
              </a:rPr>
              <a:t>of BT:</a:t>
            </a:r>
          </a:p>
          <a:p>
            <a:pPr marL="268288" indent="-268288">
              <a:lnSpc>
                <a:spcPct val="12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CN" sz="2400" dirty="0">
                <a:solidFill>
                  <a:srgbClr val="996600"/>
                </a:solidFill>
                <a:ea typeface="新細明體" pitchFamily="18" charset="-120"/>
                <a:cs typeface="Times New Roman" pitchFamily="18" charset="0"/>
              </a:rPr>
              <a:t>Randomness at the beginning </a:t>
            </a:r>
          </a:p>
          <a:p>
            <a:pPr marL="268288" indent="-268288">
              <a:lnSpc>
                <a:spcPct val="12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CN" sz="2400" dirty="0">
                <a:solidFill>
                  <a:srgbClr val="996600"/>
                </a:solidFill>
                <a:ea typeface="新細明體" pitchFamily="18" charset="-120"/>
                <a:cs typeface="Times New Roman" pitchFamily="18" charset="0"/>
              </a:rPr>
              <a:t>“Local rarest” scheme after a node has acquired a few </a:t>
            </a:r>
            <a:r>
              <a:rPr lang="en-US" altLang="zh-CN" sz="2400" dirty="0" smtClean="0">
                <a:solidFill>
                  <a:srgbClr val="996600"/>
                </a:solidFill>
                <a:ea typeface="新細明體" pitchFamily="18" charset="-120"/>
                <a:cs typeface="Times New Roman" pitchFamily="18" charset="0"/>
              </a:rPr>
              <a:t>packets.</a:t>
            </a:r>
            <a:endParaRPr lang="en-US" altLang="zh-CN" sz="2400" dirty="0">
              <a:solidFill>
                <a:srgbClr val="996600"/>
              </a:solidFill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5" name="Date Placeholder 3"/>
          <p:cNvSpPr txBox="1">
            <a:spLocks noGrp="1"/>
          </p:cNvSpPr>
          <p:nvPr/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7D451C88-F311-4105-8018-2E477F2493E7}" type="datetime1">
              <a:rPr kumimoji="0" lang="zh-TW" altLang="en-US" sz="1200">
                <a:latin typeface="+mj-lt"/>
                <a:ea typeface="新細明體" pitchFamily="18" charset="-120"/>
              </a:rPr>
              <a:pPr>
                <a:defRPr/>
              </a:pPr>
              <a:t>2013/9/3</a:t>
            </a:fld>
            <a:endParaRPr kumimoji="0" lang="en-US" altLang="zh-TW" sz="1200" dirty="0">
              <a:latin typeface="+mj-lt"/>
              <a:ea typeface="新細明體" pitchFamily="18" charset="-120"/>
            </a:endParaRPr>
          </a:p>
        </p:txBody>
      </p:sp>
      <p:sp>
        <p:nvSpPr>
          <p:cNvPr id="7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BC5E9FB-7350-4962-8657-A01730FB7B6D}" type="slidenum">
              <a:rPr kumimoji="0" lang="en-US" altLang="zh-TW" sz="1200">
                <a:latin typeface="+mj-lt"/>
                <a:ea typeface="新細明體" pitchFamily="18" charset="-120"/>
              </a:rPr>
              <a:pPr algn="r">
                <a:defRPr/>
              </a:pPr>
              <a:t>93</a:t>
            </a:fld>
            <a:endParaRPr kumimoji="0" lang="en-US" altLang="zh-TW" sz="1200" dirty="0">
              <a:latin typeface="+mj-lt"/>
              <a:ea typeface="新細明體" pitchFamily="18" charset="-12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 rot="1626119">
            <a:off x="500955" y="3036504"/>
            <a:ext cx="6188075" cy="689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b="1" dirty="0">
                <a:solidFill>
                  <a:srgbClr val="660066"/>
                </a:solidFill>
                <a:latin typeface="Garamond" pitchFamily="18" charset="0"/>
              </a:rPr>
              <a:t>Voided by </a:t>
            </a:r>
            <a:r>
              <a:rPr lang="en-US" altLang="zh-TW" b="1" dirty="0">
                <a:solidFill>
                  <a:srgbClr val="660066"/>
                </a:solidFill>
                <a:latin typeface="Garamond" pitchFamily="18" charset="0"/>
              </a:rPr>
              <a:t>random </a:t>
            </a:r>
            <a:r>
              <a:rPr lang="en-US" altLang="zh-TW" b="1" dirty="0" smtClean="0">
                <a:solidFill>
                  <a:srgbClr val="660066"/>
                </a:solidFill>
                <a:latin typeface="Garamond" pitchFamily="18" charset="0"/>
              </a:rPr>
              <a:t>linear N</a:t>
            </a:r>
            <a:r>
              <a:rPr lang="en-US" altLang="zh-CN" b="1" dirty="0" smtClean="0">
                <a:solidFill>
                  <a:srgbClr val="660066"/>
                </a:solidFill>
                <a:latin typeface="Garamond" pitchFamily="18" charset="0"/>
              </a:rPr>
              <a:t>C</a:t>
            </a:r>
            <a:endParaRPr lang="en-US" altLang="zh-CN" b="1" dirty="0">
              <a:solidFill>
                <a:srgbClr val="660066"/>
              </a:solidFill>
              <a:latin typeface="Garamond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60032" y="5049180"/>
            <a:ext cx="4176464" cy="498021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/>
          <a:lstStyle/>
          <a:p>
            <a:pPr marL="268288" indent="-268288">
              <a:lnSpc>
                <a:spcPct val="120000"/>
              </a:lnSpc>
              <a:buClr>
                <a:schemeClr val="accent1"/>
              </a:buClr>
              <a:buSzPct val="65000"/>
            </a:pPr>
            <a:r>
              <a:rPr lang="zh-CN" altLang="en-US" sz="2400" dirty="0" smtClean="0"/>
              <a:t>一个文盲作出千</a:t>
            </a:r>
            <a:r>
              <a:rPr lang="zh-CN" altLang="en-US" sz="2400" dirty="0"/>
              <a:t>古传诵的偈</a:t>
            </a:r>
            <a:r>
              <a:rPr lang="zh-CN" altLang="en-US" sz="2400" dirty="0" smtClean="0"/>
              <a:t>子</a:t>
            </a:r>
            <a:endParaRPr lang="zh-CN" altLang="en-US" sz="2400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13693" y="457610"/>
            <a:ext cx="8470775" cy="919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+mj-lt"/>
                <a:ea typeface="PMingLiU" pitchFamily="18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PMingLiU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PMingLiU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PMingLiU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PMingLiU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CN" sz="3200" b="1" kern="0" dirty="0" smtClean="0">
                <a:latin typeface="Times New Roman" pitchFamily="18" charset="0"/>
                <a:cs typeface="Times New Roman" pitchFamily="18" charset="0"/>
              </a:rPr>
              <a:t>P2P </a:t>
            </a:r>
            <a:r>
              <a:rPr lang="en-US" altLang="zh-HK" sz="3200" b="1" kern="0" dirty="0" smtClean="0">
                <a:latin typeface="Times New Roman" pitchFamily="18" charset="0"/>
                <a:cs typeface="Times New Roman" pitchFamily="18" charset="0"/>
              </a:rPr>
              <a:t>content delivery </a:t>
            </a:r>
            <a:r>
              <a:rPr lang="en-US" altLang="zh-CN" sz="32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32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random linear NC</a:t>
            </a:r>
            <a:endParaRPr lang="en-US" altLang="zh-CN" sz="32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5516" y="1352957"/>
            <a:ext cx="42171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/>
              <a:t>惠能（</a:t>
            </a:r>
            <a:r>
              <a:rPr lang="en-US" altLang="zh-CN" sz="2400" dirty="0"/>
              <a:t>638</a:t>
            </a:r>
            <a:r>
              <a:rPr lang="zh-CN" altLang="en-US" sz="2400" dirty="0"/>
              <a:t>年</a:t>
            </a:r>
            <a:r>
              <a:rPr lang="en-US" altLang="zh-CN" sz="2400" dirty="0"/>
              <a:t>-713</a:t>
            </a:r>
            <a:r>
              <a:rPr lang="zh-CN" altLang="en-US" sz="2400" dirty="0" smtClean="0"/>
              <a:t>），俗</a:t>
            </a:r>
            <a:r>
              <a:rPr lang="zh-CN" altLang="en-US" sz="2400" dirty="0"/>
              <a:t>姓卢</a:t>
            </a:r>
            <a:r>
              <a:rPr lang="zh-CN" altLang="en-US" sz="2400" dirty="0" smtClean="0"/>
              <a:t>氏，唐</a:t>
            </a:r>
            <a:r>
              <a:rPr lang="zh-CN" altLang="en-US" sz="2400" dirty="0"/>
              <a:t>代岭南新州（今广东新兴县）人。佛教禅宗祖</a:t>
            </a:r>
            <a:r>
              <a:rPr lang="zh-CN" altLang="en-US" sz="2400" dirty="0" smtClean="0"/>
              <a:t>师，得</a:t>
            </a:r>
            <a:r>
              <a:rPr lang="zh-CN" altLang="en-US" sz="2400" dirty="0"/>
              <a:t>黄梅</a:t>
            </a:r>
            <a:r>
              <a:rPr lang="zh-CN" altLang="en-US" sz="2400" b="1" dirty="0">
                <a:solidFill>
                  <a:srgbClr val="0000FF"/>
                </a:solidFill>
              </a:rPr>
              <a:t>五祖弘忍</a:t>
            </a:r>
            <a:r>
              <a:rPr lang="zh-CN" altLang="en-US" sz="2400" dirty="0"/>
              <a:t>传授衣</a:t>
            </a:r>
            <a:r>
              <a:rPr lang="zh-CN" altLang="en-US" sz="2400" dirty="0" smtClean="0"/>
              <a:t>钵，继</a:t>
            </a:r>
            <a:r>
              <a:rPr lang="zh-CN" altLang="en-US" sz="2400" dirty="0"/>
              <a:t>承东山法</a:t>
            </a:r>
            <a:r>
              <a:rPr lang="zh-CN" altLang="en-US" sz="2400" dirty="0" smtClean="0"/>
              <a:t>门，为</a:t>
            </a:r>
            <a:r>
              <a:rPr lang="zh-CN" altLang="en-US" sz="2400" dirty="0"/>
              <a:t>禅宗第六</a:t>
            </a:r>
            <a:r>
              <a:rPr lang="zh-CN" altLang="en-US" sz="2400" dirty="0" smtClean="0"/>
              <a:t>祖，世称</a:t>
            </a:r>
            <a:r>
              <a:rPr lang="zh-CN" altLang="en-US" sz="2400" b="1" dirty="0">
                <a:solidFill>
                  <a:srgbClr val="0000FF"/>
                </a:solidFill>
              </a:rPr>
              <a:t>禅宗六祖</a:t>
            </a:r>
            <a:r>
              <a:rPr lang="zh-CN" altLang="en-US" sz="2400" dirty="0"/>
              <a:t>。唐中宗追谥大鉴禅师。著有六祖</a:t>
            </a:r>
            <a:r>
              <a:rPr lang="en-US" altLang="zh-CN" sz="2400" dirty="0"/>
              <a:t>《</a:t>
            </a:r>
            <a:r>
              <a:rPr lang="zh-CN" altLang="en-US" sz="2400" dirty="0"/>
              <a:t>坛经</a:t>
            </a:r>
            <a:r>
              <a:rPr lang="en-US" altLang="zh-CN" sz="2400" dirty="0"/>
              <a:t>》</a:t>
            </a:r>
            <a:r>
              <a:rPr lang="zh-CN" altLang="en-US" sz="2400" dirty="0"/>
              <a:t>流传于世。是中国历史上有重大影响的佛教高僧之一。惠能禅师的真</a:t>
            </a:r>
            <a:r>
              <a:rPr lang="zh-CN" altLang="en-US" sz="2400" dirty="0" smtClean="0"/>
              <a:t>身，供</a:t>
            </a:r>
            <a:r>
              <a:rPr lang="zh-CN" altLang="en-US" sz="2400" dirty="0"/>
              <a:t>奉在广东韶关</a:t>
            </a:r>
            <a:r>
              <a:rPr lang="zh-CN" altLang="en-US" sz="2400" b="1" dirty="0">
                <a:solidFill>
                  <a:srgbClr val="996600"/>
                </a:solidFill>
              </a:rPr>
              <a:t>南华寺</a:t>
            </a:r>
            <a:r>
              <a:rPr lang="zh-CN" altLang="en-US" sz="2400" dirty="0"/>
              <a:t>的灵照塔中</a:t>
            </a:r>
            <a:r>
              <a:rPr lang="zh-CN" altLang="en-US" sz="2400" dirty="0" smtClean="0"/>
              <a:t>。 </a:t>
            </a:r>
            <a:endParaRPr lang="en-US" altLang="zh-CN" sz="2400" dirty="0" smtClean="0"/>
          </a:p>
        </p:txBody>
      </p:sp>
      <p:pic>
        <p:nvPicPr>
          <p:cNvPr id="138242" name="Picture 2" descr="D:\Users\bobli\Documents\Network Coding\NC talks &amp; Abstracts\HuiNe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80" y="0"/>
            <a:ext cx="4675320" cy="684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xfrm>
            <a:off x="431540" y="296652"/>
            <a:ext cx="5544616" cy="900435"/>
          </a:xfrm>
        </p:spPr>
        <p:txBody>
          <a:bodyPr/>
          <a:lstStyle/>
          <a:p>
            <a:pPr eaLnBrk="1" hangingPunct="1"/>
            <a:r>
              <a:rPr lang="zh-CN" altLang="en-US" sz="4400" dirty="0">
                <a:ea typeface="Arial Unicode MS" pitchFamily="34" charset="-128"/>
                <a:cs typeface="Arial Unicode MS" pitchFamily="34" charset="-128"/>
              </a:rPr>
              <a:t>百</a:t>
            </a:r>
            <a:r>
              <a:rPr lang="zh-CN" altLang="en-US" sz="4400" dirty="0" smtClean="0">
                <a:ea typeface="Arial Unicode MS" pitchFamily="34" charset="-128"/>
                <a:cs typeface="Arial Unicode MS" pitchFamily="34" charset="-128"/>
              </a:rPr>
              <a:t>度 百科</a:t>
            </a:r>
            <a:r>
              <a:rPr lang="zh-CN" altLang="en-US" sz="4400" dirty="0">
                <a:ea typeface="Arial Unicode MS" pitchFamily="34" charset="-128"/>
                <a:cs typeface="Arial Unicode MS" pitchFamily="34" charset="-128"/>
              </a:rPr>
              <a:t>名片</a:t>
            </a:r>
            <a:r>
              <a:rPr lang="en-US" altLang="zh-CN" sz="4400" dirty="0" smtClean="0"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zh-CN" altLang="en-US" sz="4400" dirty="0" smtClean="0"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zh-TW" altLang="en-US" sz="44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惠</a:t>
            </a:r>
            <a:r>
              <a:rPr lang="zh-TW" altLang="en-US" sz="44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能</a:t>
            </a:r>
            <a:r>
              <a:rPr lang="zh-CN" altLang="en-US" sz="44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endParaRPr lang="en-US" altLang="zh-TW" sz="4400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9170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5516" y="1352957"/>
            <a:ext cx="4217160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/>
              <a:t>惠能（</a:t>
            </a:r>
            <a:r>
              <a:rPr lang="en-US" altLang="zh-CN" sz="2400" dirty="0"/>
              <a:t>638</a:t>
            </a:r>
            <a:r>
              <a:rPr lang="zh-CN" altLang="en-US" sz="2400" dirty="0"/>
              <a:t>年</a:t>
            </a:r>
            <a:r>
              <a:rPr lang="en-US" altLang="zh-CN" sz="2400" dirty="0"/>
              <a:t>-</a:t>
            </a:r>
            <a:r>
              <a:rPr lang="en-US" altLang="zh-CN" sz="2400" dirty="0">
                <a:solidFill>
                  <a:srgbClr val="FF0000"/>
                </a:solidFill>
              </a:rPr>
              <a:t>713</a:t>
            </a:r>
            <a:r>
              <a:rPr lang="zh-CN" altLang="en-US" sz="2400" dirty="0" smtClean="0"/>
              <a:t>），俗</a:t>
            </a:r>
            <a:r>
              <a:rPr lang="zh-CN" altLang="en-US" sz="2400" dirty="0"/>
              <a:t>姓卢</a:t>
            </a:r>
            <a:r>
              <a:rPr lang="zh-CN" altLang="en-US" sz="2400" dirty="0" smtClean="0"/>
              <a:t>氏，唐</a:t>
            </a:r>
            <a:r>
              <a:rPr lang="zh-CN" altLang="en-US" sz="2400" dirty="0"/>
              <a:t>代岭南新州（今广东新兴县）人。佛教禅宗祖</a:t>
            </a:r>
            <a:r>
              <a:rPr lang="zh-CN" altLang="en-US" sz="2400" dirty="0" smtClean="0"/>
              <a:t>师，得</a:t>
            </a:r>
            <a:r>
              <a:rPr lang="zh-CN" altLang="en-US" sz="2400" dirty="0"/>
              <a:t>黄梅</a:t>
            </a:r>
            <a:r>
              <a:rPr lang="zh-CN" altLang="en-US" sz="2400" b="1" dirty="0">
                <a:solidFill>
                  <a:srgbClr val="0000FF"/>
                </a:solidFill>
              </a:rPr>
              <a:t>五祖弘忍</a:t>
            </a:r>
            <a:r>
              <a:rPr lang="zh-CN" altLang="en-US" sz="2400" dirty="0"/>
              <a:t>传授衣</a:t>
            </a:r>
            <a:r>
              <a:rPr lang="zh-CN" altLang="en-US" sz="2400" dirty="0" smtClean="0"/>
              <a:t>钵，继</a:t>
            </a:r>
            <a:r>
              <a:rPr lang="zh-CN" altLang="en-US" sz="2400" dirty="0"/>
              <a:t>承东山法</a:t>
            </a:r>
            <a:r>
              <a:rPr lang="zh-CN" altLang="en-US" sz="2400" dirty="0" smtClean="0"/>
              <a:t>门，为</a:t>
            </a:r>
            <a:r>
              <a:rPr lang="zh-CN" altLang="en-US" sz="2400" dirty="0"/>
              <a:t>禅宗第六</a:t>
            </a:r>
            <a:r>
              <a:rPr lang="zh-CN" altLang="en-US" sz="2400" dirty="0" smtClean="0"/>
              <a:t>祖，世称</a:t>
            </a:r>
            <a:r>
              <a:rPr lang="zh-CN" altLang="en-US" sz="2400" b="1" dirty="0">
                <a:solidFill>
                  <a:srgbClr val="0000FF"/>
                </a:solidFill>
              </a:rPr>
              <a:t>禅宗六祖</a:t>
            </a:r>
            <a:r>
              <a:rPr lang="zh-CN" altLang="en-US" sz="2400" dirty="0"/>
              <a:t>。唐中宗追谥大鉴禅师。著有六祖</a:t>
            </a:r>
            <a:r>
              <a:rPr lang="en-US" altLang="zh-CN" sz="2400" dirty="0"/>
              <a:t>《</a:t>
            </a:r>
            <a:r>
              <a:rPr lang="zh-CN" altLang="en-US" sz="2400" dirty="0"/>
              <a:t>坛经</a:t>
            </a:r>
            <a:r>
              <a:rPr lang="en-US" altLang="zh-CN" sz="2400" dirty="0"/>
              <a:t>》</a:t>
            </a:r>
            <a:r>
              <a:rPr lang="zh-CN" altLang="en-US" sz="2400" dirty="0"/>
              <a:t>流传于世。是中国历史上有重大影响的佛教高僧之一。惠能禅师的真</a:t>
            </a:r>
            <a:r>
              <a:rPr lang="zh-CN" altLang="en-US" sz="2400" dirty="0" smtClean="0"/>
              <a:t>身，供</a:t>
            </a:r>
            <a:r>
              <a:rPr lang="zh-CN" altLang="en-US" sz="2400" dirty="0"/>
              <a:t>奉在广东韶关</a:t>
            </a:r>
            <a:r>
              <a:rPr lang="zh-CN" altLang="en-US" sz="2400" b="1" dirty="0">
                <a:solidFill>
                  <a:srgbClr val="996600"/>
                </a:solidFill>
              </a:rPr>
              <a:t>南华寺</a:t>
            </a:r>
            <a:r>
              <a:rPr lang="zh-CN" altLang="en-US" sz="2400" dirty="0"/>
              <a:t>的灵照塔中</a:t>
            </a:r>
            <a:r>
              <a:rPr lang="zh-CN" altLang="en-US" sz="2400" dirty="0" smtClean="0"/>
              <a:t>。 </a:t>
            </a:r>
            <a:endParaRPr lang="en-US" altLang="zh-CN" sz="2400" dirty="0" smtClean="0"/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zh-CN" altLang="en-US" sz="2400" dirty="0">
                <a:solidFill>
                  <a:srgbClr val="003399"/>
                </a:solidFill>
              </a:rPr>
              <a:t>至</a:t>
            </a:r>
            <a:r>
              <a:rPr lang="zh-CN" altLang="en-US" sz="2400" dirty="0" smtClean="0">
                <a:solidFill>
                  <a:srgbClr val="003399"/>
                </a:solidFill>
              </a:rPr>
              <a:t>今 </a:t>
            </a:r>
            <a:r>
              <a:rPr lang="en-US" altLang="zh-CN" sz="2400" dirty="0" smtClean="0">
                <a:solidFill>
                  <a:srgbClr val="FF0000"/>
                </a:solidFill>
              </a:rPr>
              <a:t>1300</a:t>
            </a:r>
            <a:r>
              <a:rPr lang="en-US" altLang="zh-CN" sz="2400" dirty="0" smtClean="0">
                <a:solidFill>
                  <a:srgbClr val="003399"/>
                </a:solidFill>
              </a:rPr>
              <a:t> </a:t>
            </a:r>
            <a:r>
              <a:rPr lang="zh-CN" altLang="en-US" sz="2400" dirty="0" smtClean="0">
                <a:solidFill>
                  <a:srgbClr val="003399"/>
                </a:solidFill>
              </a:rPr>
              <a:t>年，真</a:t>
            </a:r>
            <a:r>
              <a:rPr lang="zh-CN" altLang="en-US" sz="2400" dirty="0">
                <a:solidFill>
                  <a:srgbClr val="003399"/>
                </a:solidFill>
              </a:rPr>
              <a:t>身</a:t>
            </a:r>
            <a:r>
              <a:rPr lang="zh-TW" altLang="en-US" sz="2400" dirty="0" smtClean="0">
                <a:solidFill>
                  <a:srgbClr val="003399"/>
                </a:solidFill>
              </a:rPr>
              <a:t>不坏</a:t>
            </a:r>
            <a:r>
              <a:rPr lang="zh-CN" altLang="en-US" sz="2400" dirty="0" smtClean="0">
                <a:solidFill>
                  <a:srgbClr val="003399"/>
                </a:solidFill>
              </a:rPr>
              <a:t>。但</a:t>
            </a:r>
            <a:r>
              <a:rPr lang="zh-CN" altLang="en-US" sz="2400" dirty="0">
                <a:solidFill>
                  <a:srgbClr val="003399"/>
                </a:solidFill>
              </a:rPr>
              <a:t>抗战时被日本侵略者割</a:t>
            </a:r>
            <a:r>
              <a:rPr lang="zh-CN" altLang="en-US" sz="2400" dirty="0" smtClean="0">
                <a:solidFill>
                  <a:srgbClr val="003399"/>
                </a:solidFill>
              </a:rPr>
              <a:t>开</a:t>
            </a:r>
            <a:endParaRPr lang="en-US" altLang="zh-CN" sz="2400" dirty="0">
              <a:solidFill>
                <a:srgbClr val="003399"/>
              </a:solidFill>
            </a:endParaRPr>
          </a:p>
        </p:txBody>
      </p:sp>
      <p:pic>
        <p:nvPicPr>
          <p:cNvPr id="138242" name="Picture 2" descr="D:\Users\bobli\Documents\Network Coding\NC talks &amp; Abstracts\HuiNe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80" y="0"/>
            <a:ext cx="4675320" cy="684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xfrm>
            <a:off x="431540" y="296652"/>
            <a:ext cx="5544616" cy="900435"/>
          </a:xfrm>
        </p:spPr>
        <p:txBody>
          <a:bodyPr/>
          <a:lstStyle/>
          <a:p>
            <a:pPr eaLnBrk="1" hangingPunct="1"/>
            <a:r>
              <a:rPr lang="zh-CN" altLang="en-US" sz="4400" dirty="0">
                <a:ea typeface="Arial Unicode MS" pitchFamily="34" charset="-128"/>
                <a:cs typeface="Arial Unicode MS" pitchFamily="34" charset="-128"/>
              </a:rPr>
              <a:t>百</a:t>
            </a:r>
            <a:r>
              <a:rPr lang="zh-CN" altLang="en-US" sz="4400" dirty="0" smtClean="0">
                <a:ea typeface="Arial Unicode MS" pitchFamily="34" charset="-128"/>
                <a:cs typeface="Arial Unicode MS" pitchFamily="34" charset="-128"/>
              </a:rPr>
              <a:t>度 百科</a:t>
            </a:r>
            <a:r>
              <a:rPr lang="zh-CN" altLang="en-US" sz="4400" dirty="0">
                <a:ea typeface="Arial Unicode MS" pitchFamily="34" charset="-128"/>
                <a:cs typeface="Arial Unicode MS" pitchFamily="34" charset="-128"/>
              </a:rPr>
              <a:t>名片</a:t>
            </a:r>
            <a:r>
              <a:rPr lang="en-US" altLang="zh-CN" sz="4400" dirty="0" smtClean="0"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zh-CN" altLang="en-US" sz="4400" dirty="0" smtClean="0"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zh-TW" altLang="en-US" sz="44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惠</a:t>
            </a:r>
            <a:r>
              <a:rPr lang="zh-TW" altLang="en-US" sz="44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能</a:t>
            </a:r>
            <a:r>
              <a:rPr lang="zh-CN" altLang="en-US" sz="44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endParaRPr lang="en-US" altLang="zh-TW" sz="4400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5159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352957"/>
            <a:ext cx="45365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/>
              <a:t>神秀大师（公元</a:t>
            </a:r>
            <a:r>
              <a:rPr lang="en-US" altLang="zh-CN" sz="2400" dirty="0">
                <a:solidFill>
                  <a:srgbClr val="FF0000"/>
                </a:solidFill>
              </a:rPr>
              <a:t>606</a:t>
            </a:r>
            <a:r>
              <a:rPr lang="zh-CN" altLang="en-US" sz="2400" dirty="0">
                <a:solidFill>
                  <a:srgbClr val="FF0000"/>
                </a:solidFill>
              </a:rPr>
              <a:t>年</a:t>
            </a:r>
            <a:r>
              <a:rPr lang="en-US" altLang="zh-CN" sz="2400" dirty="0">
                <a:solidFill>
                  <a:srgbClr val="FF0000"/>
                </a:solidFill>
              </a:rPr>
              <a:t>-706</a:t>
            </a:r>
            <a:r>
              <a:rPr lang="zh-CN" altLang="en-US" sz="2400" dirty="0">
                <a:solidFill>
                  <a:srgbClr val="FF0000"/>
                </a:solidFill>
              </a:rPr>
              <a:t>年</a:t>
            </a:r>
            <a:r>
              <a:rPr lang="zh-CN" altLang="en-US" sz="2400" dirty="0" smtClean="0"/>
              <a:t>），唐</a:t>
            </a:r>
            <a:r>
              <a:rPr lang="zh-CN" altLang="en-US" sz="2400" dirty="0"/>
              <a:t>代高僧的法</a:t>
            </a:r>
            <a:r>
              <a:rPr lang="zh-CN" altLang="en-US" sz="2400" dirty="0" smtClean="0"/>
              <a:t>号，是</a:t>
            </a:r>
            <a:r>
              <a:rPr lang="zh-CN" altLang="en-US" sz="2400" dirty="0"/>
              <a:t>中国禅宗北派的开创者。唐汴州尉氏人（今河南省</a:t>
            </a:r>
            <a:r>
              <a:rPr lang="zh-CN" altLang="en-US" sz="2400" dirty="0" smtClean="0"/>
              <a:t>），俗</a:t>
            </a:r>
            <a:r>
              <a:rPr lang="zh-CN" altLang="en-US" sz="2400" dirty="0"/>
              <a:t>姓</a:t>
            </a:r>
            <a:r>
              <a:rPr lang="zh-CN" altLang="en-US" sz="2400" dirty="0" smtClean="0"/>
              <a:t>李，为</a:t>
            </a:r>
            <a:r>
              <a:rPr lang="zh-CN" altLang="en-US" sz="2400" dirty="0"/>
              <a:t>禅宗</a:t>
            </a:r>
            <a:r>
              <a:rPr lang="zh-CN" altLang="en-US" sz="2400" b="1" dirty="0">
                <a:solidFill>
                  <a:srgbClr val="0000FF"/>
                </a:solidFill>
              </a:rPr>
              <a:t>五祖弘忍</a:t>
            </a:r>
            <a:r>
              <a:rPr lang="zh-CN" altLang="en-US" sz="2400" dirty="0"/>
              <a:t>弟子。弘忍死</a:t>
            </a:r>
            <a:r>
              <a:rPr lang="zh-CN" altLang="en-US" sz="2400" dirty="0" smtClean="0"/>
              <a:t>后，在</a:t>
            </a:r>
            <a:r>
              <a:rPr lang="zh-CN" altLang="en-US" sz="2400" dirty="0"/>
              <a:t>荆州当阳山玉泉寺传</a:t>
            </a:r>
            <a:r>
              <a:rPr lang="zh-CN" altLang="en-US" sz="2400" dirty="0" smtClean="0"/>
              <a:t>法，声</a:t>
            </a:r>
            <a:r>
              <a:rPr lang="zh-CN" altLang="en-US" sz="2400" dirty="0"/>
              <a:t>名远播。后为武则天召到京</a:t>
            </a:r>
            <a:r>
              <a:rPr lang="zh-CN" altLang="en-US" sz="2400" dirty="0" smtClean="0"/>
              <a:t>师，朝</a:t>
            </a:r>
            <a:r>
              <a:rPr lang="zh-CN" altLang="en-US" sz="2400" dirty="0"/>
              <a:t>野景仰。因在北方传</a:t>
            </a:r>
            <a:r>
              <a:rPr lang="zh-CN" altLang="en-US" sz="2400" dirty="0" smtClean="0"/>
              <a:t>法，故</a:t>
            </a:r>
            <a:r>
              <a:rPr lang="zh-CN" altLang="en-US" sz="2400" dirty="0"/>
              <a:t>其法系称为北宗。因南宗认为他所传的禅法是</a:t>
            </a:r>
            <a:r>
              <a:rPr lang="zh-CN" altLang="en-US" sz="2400" b="1" dirty="0">
                <a:solidFill>
                  <a:srgbClr val="0000FF"/>
                </a:solidFill>
              </a:rPr>
              <a:t>渐悟</a:t>
            </a:r>
            <a:r>
              <a:rPr lang="zh-CN" altLang="en-US" sz="2400" dirty="0"/>
              <a:t>法</a:t>
            </a:r>
            <a:r>
              <a:rPr lang="zh-CN" altLang="en-US" sz="2400" dirty="0" smtClean="0"/>
              <a:t>门，故</a:t>
            </a:r>
            <a:r>
              <a:rPr lang="zh-CN" altLang="en-US" sz="2400" dirty="0"/>
              <a:t>称其禅法为北渐或渐门。弟子有普寂、义福等。普寂的弟子道璇还把北宗禅传到日本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zh-CN" altLang="en-US" sz="2400" dirty="0">
                <a:solidFill>
                  <a:srgbClr val="003399"/>
                </a:solidFill>
              </a:rPr>
              <a:t>神秀的北宗没几代就散</a:t>
            </a:r>
            <a:r>
              <a:rPr lang="zh-CN" altLang="en-US" sz="2400" dirty="0" smtClean="0">
                <a:solidFill>
                  <a:srgbClr val="003399"/>
                </a:solidFill>
              </a:rPr>
              <a:t>了</a:t>
            </a:r>
            <a:endParaRPr lang="en-US" altLang="zh-CN" sz="2400" dirty="0">
              <a:solidFill>
                <a:srgbClr val="0033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474" y="0"/>
            <a:ext cx="4010526" cy="6858000"/>
          </a:xfrm>
          <a:prstGeom prst="rect">
            <a:avLst/>
          </a:prstGeom>
        </p:spPr>
      </p:pic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296652"/>
            <a:ext cx="7740860" cy="900435"/>
          </a:xfrm>
        </p:spPr>
        <p:txBody>
          <a:bodyPr/>
          <a:lstStyle/>
          <a:p>
            <a:pPr eaLnBrk="1" hangingPunct="1"/>
            <a:r>
              <a:rPr lang="zh-CN" altLang="en-US" sz="4400" dirty="0">
                <a:ea typeface="Arial Unicode MS" pitchFamily="34" charset="-128"/>
                <a:cs typeface="Arial Unicode MS" pitchFamily="34" charset="-128"/>
              </a:rPr>
              <a:t>百</a:t>
            </a:r>
            <a:r>
              <a:rPr lang="zh-CN" altLang="en-US" sz="4400" dirty="0" smtClean="0">
                <a:ea typeface="Arial Unicode MS" pitchFamily="34" charset="-128"/>
                <a:cs typeface="Arial Unicode MS" pitchFamily="34" charset="-128"/>
              </a:rPr>
              <a:t>度 百</a:t>
            </a:r>
            <a:r>
              <a:rPr lang="zh-CN" altLang="en-US" sz="4400" dirty="0" smtClean="0">
                <a:solidFill>
                  <a:srgbClr val="003399"/>
                </a:solidFill>
                <a:ea typeface="Arial Unicode MS" pitchFamily="34" charset="-128"/>
                <a:cs typeface="Arial Unicode MS" pitchFamily="34" charset="-128"/>
              </a:rPr>
              <a:t>科</a:t>
            </a:r>
            <a:r>
              <a:rPr lang="zh-CN" altLang="en-US" sz="4400" dirty="0">
                <a:ea typeface="Arial Unicode MS" pitchFamily="34" charset="-128"/>
                <a:cs typeface="Arial Unicode MS" pitchFamily="34" charset="-128"/>
              </a:rPr>
              <a:t>名片</a:t>
            </a:r>
            <a:r>
              <a:rPr lang="en-US" altLang="zh-CN" sz="4400" dirty="0" smtClean="0">
                <a:ea typeface="Arial Unicode MS" pitchFamily="34" charset="-128"/>
                <a:cs typeface="Arial Unicode MS" pitchFamily="34" charset="-128"/>
              </a:rPr>
              <a:t>:                  </a:t>
            </a:r>
            <a:r>
              <a:rPr lang="zh-TW" altLang="en-US" sz="4400" dirty="0" smtClean="0">
                <a:ea typeface="Arial Unicode MS" pitchFamily="34" charset="-128"/>
                <a:cs typeface="Arial Unicode MS" pitchFamily="34" charset="-128"/>
              </a:rPr>
              <a:t>神</a:t>
            </a:r>
            <a:r>
              <a:rPr lang="zh-TW" altLang="en-US" sz="4400" dirty="0">
                <a:ea typeface="Arial Unicode MS" pitchFamily="34" charset="-128"/>
                <a:cs typeface="Arial Unicode MS" pitchFamily="34" charset="-128"/>
              </a:rPr>
              <a:t>秀</a:t>
            </a:r>
            <a:r>
              <a:rPr lang="zh-CN" altLang="en-US" sz="4400" dirty="0" smtClean="0">
                <a:ea typeface="Arial Unicode MS" pitchFamily="34" charset="-128"/>
                <a:cs typeface="Arial Unicode MS" pitchFamily="34" charset="-128"/>
              </a:rPr>
              <a:t>   </a:t>
            </a:r>
            <a:endParaRPr lang="en-US" altLang="zh-TW" sz="44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6660232" y="2492896"/>
            <a:ext cx="684076" cy="68407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4967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516" y="1664928"/>
            <a:ext cx="6624637" cy="4824412"/>
            <a:chOff x="1258888" y="1557338"/>
            <a:chExt cx="6624637" cy="4824412"/>
          </a:xfrm>
        </p:grpSpPr>
        <p:sp>
          <p:nvSpPr>
            <p:cNvPr id="11266" name="Rectangle 2"/>
            <p:cNvSpPr>
              <a:spLocks noChangeArrowheads="1"/>
            </p:cNvSpPr>
            <p:nvPr/>
          </p:nvSpPr>
          <p:spPr bwMode="auto">
            <a:xfrm>
              <a:off x="5651500" y="1557338"/>
              <a:ext cx="2232025" cy="4824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kumimoji="0" lang="en-US" altLang="zh-TW" sz="2400">
                <a:latin typeface="Arial" charset="0"/>
                <a:ea typeface="MS PGothic" pitchFamily="34" charset="-128"/>
              </a:endParaRPr>
            </a:p>
          </p:txBody>
        </p:sp>
        <p:pic>
          <p:nvPicPr>
            <p:cNvPr id="1126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8888" y="1557338"/>
              <a:ext cx="4419600" cy="4824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8" name="Text Box 5"/>
            <p:cNvSpPr txBox="1">
              <a:spLocks noChangeArrowheads="1"/>
            </p:cNvSpPr>
            <p:nvPr/>
          </p:nvSpPr>
          <p:spPr bwMode="auto">
            <a:xfrm>
              <a:off x="5622925" y="3068638"/>
              <a:ext cx="2189163" cy="1347787"/>
            </a:xfrm>
            <a:prstGeom prst="rect">
              <a:avLst/>
            </a:prstGeom>
            <a:solidFill>
              <a:srgbClr val="F7F0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9pPr>
            </a:lstStyle>
            <a:p>
              <a:pPr>
                <a:spcBef>
                  <a:spcPct val="20000"/>
                </a:spcBef>
              </a:pPr>
              <a:endParaRPr kumimoji="0" lang="en-US" altLang="zh-TW" sz="800">
                <a:latin typeface="Bookman Old Style" pitchFamily="18" charset="0"/>
              </a:endParaRPr>
            </a:p>
            <a:p>
              <a:pPr>
                <a:spcBef>
                  <a:spcPct val="20000"/>
                </a:spcBef>
              </a:pPr>
              <a:endParaRPr kumimoji="0" lang="en-US" altLang="zh-TW" sz="2400">
                <a:latin typeface="Bookman Old Style" pitchFamily="18" charset="0"/>
              </a:endParaRPr>
            </a:p>
            <a:p>
              <a:pPr>
                <a:spcBef>
                  <a:spcPct val="20000"/>
                </a:spcBef>
              </a:pPr>
              <a:r>
                <a:rPr kumimoji="0" lang="en-US" altLang="zh-TW" sz="1800">
                  <a:latin typeface="Bookman Old Style" pitchFamily="18" charset="0"/>
                </a:rPr>
                <a:t>x</a:t>
              </a:r>
              <a:r>
                <a:rPr kumimoji="0" lang="en-US" altLang="zh-TW" sz="1800">
                  <a:latin typeface="Bookman Old Style" pitchFamily="18" charset="0"/>
                  <a:sym typeface="Symbol" pitchFamily="18" charset="2"/>
                </a:rPr>
                <a:t>y</a:t>
              </a:r>
              <a:r>
                <a:rPr kumimoji="0" lang="en-US" altLang="zh-TW" sz="1800">
                  <a:latin typeface="Bookman Old Style" pitchFamily="18" charset="0"/>
                </a:rPr>
                <a:t> =</a:t>
              </a:r>
              <a:endParaRPr kumimoji="0" lang="en-US" altLang="zh-TW" sz="3200">
                <a:latin typeface="Bookman Old Style" pitchFamily="18" charset="0"/>
              </a:endParaRPr>
            </a:p>
            <a:p>
              <a:pPr>
                <a:spcBef>
                  <a:spcPct val="20000"/>
                </a:spcBef>
              </a:pPr>
              <a:endParaRPr kumimoji="0" lang="en-US" altLang="zh-TW" sz="1000">
                <a:latin typeface="Bookman Old Style" pitchFamily="18" charset="0"/>
                <a:sym typeface="Symbol" pitchFamily="18" charset="2"/>
              </a:endParaRPr>
            </a:p>
            <a:p>
              <a:pPr>
                <a:spcBef>
                  <a:spcPct val="20000"/>
                </a:spcBef>
              </a:pPr>
              <a:endParaRPr kumimoji="0" lang="en-US" altLang="zh-TW" sz="1000">
                <a:latin typeface="Bookman Old Style" pitchFamily="18" charset="0"/>
                <a:sym typeface="Symbol" pitchFamily="18" charset="2"/>
              </a:endParaRPr>
            </a:p>
          </p:txBody>
        </p:sp>
        <p:sp>
          <p:nvSpPr>
            <p:cNvPr id="11269" name="Text Box 6"/>
            <p:cNvSpPr txBox="1">
              <a:spLocks noChangeArrowheads="1"/>
            </p:cNvSpPr>
            <p:nvPr/>
          </p:nvSpPr>
          <p:spPr bwMode="auto">
            <a:xfrm>
              <a:off x="6488113" y="3500438"/>
              <a:ext cx="1250950" cy="696912"/>
            </a:xfrm>
            <a:prstGeom prst="rect">
              <a:avLst/>
            </a:prstGeom>
            <a:solidFill>
              <a:srgbClr val="F7F0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TW" sz="1800">
                  <a:latin typeface="Bookman Old Style" pitchFamily="18" charset="0"/>
                </a:rPr>
                <a:t>0  if x = y</a:t>
              </a:r>
              <a:endParaRPr kumimoji="0" lang="en-US" altLang="zh-TW" sz="700">
                <a:latin typeface="Bookman Old Style" pitchFamily="18" charset="0"/>
              </a:endParaRPr>
            </a:p>
            <a:p>
              <a:pPr>
                <a:spcBef>
                  <a:spcPct val="20000"/>
                </a:spcBef>
              </a:pPr>
              <a:r>
                <a:rPr kumimoji="0" lang="en-US" altLang="zh-TW" sz="1800">
                  <a:latin typeface="Bookman Old Style" pitchFamily="18" charset="0"/>
                </a:rPr>
                <a:t>1  if x </a:t>
              </a:r>
              <a:r>
                <a:rPr kumimoji="0" lang="en-US" altLang="zh-TW" sz="1800">
                  <a:latin typeface="Bookman Old Style" pitchFamily="18" charset="0"/>
                  <a:sym typeface="Symbol" pitchFamily="18" charset="2"/>
                </a:rPr>
                <a:t> y</a:t>
              </a:r>
            </a:p>
          </p:txBody>
        </p:sp>
        <p:sp>
          <p:nvSpPr>
            <p:cNvPr id="11270" name="AutoShape 7"/>
            <p:cNvSpPr>
              <a:spLocks/>
            </p:cNvSpPr>
            <p:nvPr/>
          </p:nvSpPr>
          <p:spPr bwMode="auto">
            <a:xfrm>
              <a:off x="6443663" y="3662363"/>
              <a:ext cx="71437" cy="431800"/>
            </a:xfrm>
            <a:prstGeom prst="leftBrace">
              <a:avLst>
                <a:gd name="adj1" fmla="val 5037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kumimoji="0" lang="en-US" altLang="zh-TW" sz="2400">
                <a:latin typeface="Arial" charset="0"/>
                <a:ea typeface="MS PGothic" pitchFamily="34" charset="-128"/>
              </a:endParaRPr>
            </a:p>
          </p:txBody>
        </p:sp>
      </p:grpSp>
      <p:sp>
        <p:nvSpPr>
          <p:cNvPr id="14" name="Rectangle 6"/>
          <p:cNvSpPr txBox="1">
            <a:spLocks noChangeArrowheads="1"/>
          </p:cNvSpPr>
          <p:nvPr/>
        </p:nvSpPr>
        <p:spPr>
          <a:xfrm>
            <a:off x="4572000" y="1413768"/>
            <a:ext cx="4572000" cy="2267260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+mj-lt"/>
                <a:ea typeface="PMingLiU" pitchFamily="18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PMingLiU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PMingLiU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PMingLiU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PMingLiU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r>
              <a:rPr lang="zh-CN" altLang="en-US" sz="2400" b="1" dirty="0" smtClean="0">
                <a:latin typeface="+mn-lt"/>
                <a:ea typeface="+mn-ea"/>
                <a:cs typeface="Times New Roman" pitchFamily="18" charset="0"/>
              </a:rPr>
              <a:t>试问</a:t>
            </a:r>
            <a:r>
              <a:rPr lang="en-US" altLang="zh-TW" sz="2400" dirty="0" smtClean="0">
                <a:latin typeface="+mn-lt"/>
                <a:ea typeface="+mn-ea"/>
                <a:cs typeface="Times New Roman" pitchFamily="18" charset="0"/>
              </a:rPr>
              <a:t>: “</a:t>
            </a:r>
            <a:r>
              <a:rPr lang="zh-CN" altLang="en-US" sz="2400" dirty="0">
                <a:solidFill>
                  <a:schemeClr val="tx1"/>
                </a:solidFill>
              </a:rPr>
              <a:t>禅</a:t>
            </a:r>
            <a:r>
              <a:rPr lang="zh-CN" altLang="en-US" sz="2400" dirty="0" smtClean="0">
                <a:solidFill>
                  <a:schemeClr val="tx1"/>
                </a:solidFill>
                <a:latin typeface="+mn-lt"/>
              </a:rPr>
              <a:t>师</a:t>
            </a:r>
            <a:r>
              <a:rPr lang="en-US" altLang="zh-CN" sz="24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altLang="zh-TW" sz="24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what is NC?</a:t>
            </a:r>
            <a:r>
              <a:rPr lang="en-US" altLang="zh-TW" sz="2400" dirty="0" smtClean="0">
                <a:latin typeface="+mn-lt"/>
                <a:ea typeface="+mn-ea"/>
                <a:cs typeface="Times New Roman" pitchFamily="18" charset="0"/>
              </a:rPr>
              <a:t>”</a:t>
            </a:r>
          </a:p>
          <a:p>
            <a:pPr>
              <a:spcBef>
                <a:spcPts val="0"/>
              </a:spcBef>
            </a:pPr>
            <a:endParaRPr lang="en-US" altLang="zh-TW" sz="1200" b="1" dirty="0" smtClean="0">
              <a:latin typeface="+mn-lt"/>
              <a:ea typeface="+mn-ea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zh-CN" altLang="en-US" sz="2400" b="1" dirty="0" smtClean="0">
                <a:latin typeface="+mn-lt"/>
              </a:rPr>
              <a:t>神秀</a:t>
            </a:r>
            <a:r>
              <a:rPr lang="zh-CN" altLang="en-US" sz="2400" b="1" dirty="0" smtClean="0">
                <a:solidFill>
                  <a:schemeClr val="tx1"/>
                </a:solidFill>
                <a:latin typeface="+mn-lt"/>
              </a:rPr>
              <a:t>答</a:t>
            </a:r>
            <a:r>
              <a:rPr lang="en-US" altLang="zh-TW" sz="2400" dirty="0" smtClean="0">
                <a:latin typeface="+mn-lt"/>
                <a:ea typeface="+mn-ea"/>
                <a:cs typeface="Times New Roman" pitchFamily="18" charset="0"/>
              </a:rPr>
              <a:t>: </a:t>
            </a:r>
            <a:r>
              <a:rPr lang="en-US" altLang="zh-TW" sz="2400" dirty="0" smtClean="0">
                <a:latin typeface="Arial Narrow" pitchFamily="34" charset="0"/>
                <a:ea typeface="+mn-ea"/>
                <a:cs typeface="Times New Roman" pitchFamily="18" charset="0"/>
              </a:rPr>
              <a:t>“</a:t>
            </a:r>
            <a:r>
              <a:rPr lang="en-US" altLang="zh-TW" sz="24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Times New Roman" pitchFamily="18" charset="0"/>
              </a:rPr>
              <a:t>Read this &amp; that papers … </a:t>
            </a:r>
          </a:p>
          <a:p>
            <a:r>
              <a:rPr lang="zh-CN" altLang="en-US" sz="24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          </a:t>
            </a:r>
            <a:r>
              <a:rPr lang="en-US" altLang="zh-TW" sz="24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If </a:t>
            </a:r>
            <a:r>
              <a:rPr lang="en-US" altLang="zh-TW" sz="24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necessary, more papers …</a:t>
            </a:r>
          </a:p>
          <a:p>
            <a:pPr>
              <a:spcBef>
                <a:spcPts val="0"/>
              </a:spcBef>
            </a:pPr>
            <a:r>
              <a:rPr lang="zh-CN" altLang="en-US" sz="24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Times New Roman" pitchFamily="18" charset="0"/>
              </a:rPr>
              <a:t>           慢慢读、</a:t>
            </a:r>
            <a:r>
              <a:rPr lang="zh-CN" altLang="en-US" sz="24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慢慢</a:t>
            </a:r>
            <a:r>
              <a:rPr lang="zh-CN" altLang="en-US" sz="24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Times New Roman" pitchFamily="18" charset="0"/>
              </a:rPr>
              <a:t>想 </a:t>
            </a:r>
            <a:r>
              <a:rPr lang="en-US" altLang="zh-TW" sz="24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…</a:t>
            </a:r>
            <a:endParaRPr lang="en-US" altLang="zh-TW" sz="2400" dirty="0" smtClean="0">
              <a:solidFill>
                <a:schemeClr val="tx1"/>
              </a:solidFill>
              <a:latin typeface="Arial Narrow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3548" y="347256"/>
            <a:ext cx="8287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4800" b="1" dirty="0" smtClean="0">
                <a:solidFill>
                  <a:schemeClr val="tx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NC</a:t>
            </a:r>
            <a:r>
              <a:rPr lang="en-US" altLang="zh-CN" sz="4800" dirty="0" smtClean="0">
                <a:solidFill>
                  <a:schemeClr val="tx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zh-CN" altLang="en-US" sz="4800" dirty="0" smtClean="0">
                <a:solidFill>
                  <a:schemeClr val="tx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禅说</a:t>
            </a:r>
            <a:endParaRPr lang="en-US" altLang="zh-TW" sz="4800" dirty="0">
              <a:solidFill>
                <a:schemeClr val="tx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4572000" y="3104964"/>
            <a:ext cx="4356484" cy="259228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+mj-lt"/>
                <a:ea typeface="PMingLiU" pitchFamily="18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PMingLiU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PMingLiU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PMingLiU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PMingLiU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zh-TW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zh-CN" altLang="en-US" sz="2400" dirty="0" smtClean="0">
                <a:latin typeface="Arial Narrow" pitchFamily="34" charset="0"/>
                <a:cs typeface="Times New Roman" pitchFamily="18" charset="0"/>
              </a:rPr>
              <a:t>          </a:t>
            </a:r>
            <a:r>
              <a:rPr lang="zh-CN" altLang="en-US" sz="2400" b="1" dirty="0">
                <a:solidFill>
                  <a:srgbClr val="003399"/>
                </a:solidFill>
                <a:latin typeface="Arial Narrow" pitchFamily="34" charset="0"/>
                <a:cs typeface="Times New Roman" pitchFamily="18" charset="0"/>
              </a:rPr>
              <a:t>渐渐</a:t>
            </a:r>
            <a:r>
              <a:rPr lang="zh-CN" altLang="en-US" sz="24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就会懂</a:t>
            </a:r>
            <a:r>
              <a:rPr lang="en-US" altLang="zh-CN" sz="24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.</a:t>
            </a:r>
            <a:r>
              <a:rPr lang="en-US" altLang="zh-TW" sz="2400" dirty="0" smtClean="0">
                <a:latin typeface="Arial Narrow" pitchFamily="34" charset="0"/>
                <a:cs typeface="Times New Roman" pitchFamily="18" charset="0"/>
              </a:rPr>
              <a:t>”</a:t>
            </a:r>
          </a:p>
          <a:p>
            <a:pPr>
              <a:spcBef>
                <a:spcPts val="0"/>
              </a:spcBef>
            </a:pPr>
            <a:endParaRPr lang="en-US" altLang="zh-CN" sz="2000" b="1" dirty="0" smtClean="0">
              <a:latin typeface="+mn-lt"/>
            </a:endParaRPr>
          </a:p>
          <a:p>
            <a:pPr>
              <a:spcBef>
                <a:spcPts val="0"/>
              </a:spcBef>
            </a:pPr>
            <a:r>
              <a:rPr lang="zh-CN" altLang="en-US" sz="2400" b="1" dirty="0" smtClean="0">
                <a:latin typeface="+mn-lt"/>
              </a:rPr>
              <a:t>惠能</a:t>
            </a:r>
            <a:r>
              <a:rPr lang="zh-CN" altLang="en-US" sz="2400" b="1" dirty="0">
                <a:solidFill>
                  <a:schemeClr val="tx1"/>
                </a:solidFill>
              </a:rPr>
              <a:t>答</a:t>
            </a:r>
            <a:r>
              <a:rPr lang="en-US" altLang="zh-TW" sz="2400" dirty="0" smtClean="0">
                <a:latin typeface="+mn-lt"/>
                <a:ea typeface="+mn-ea"/>
                <a:cs typeface="Times New Roman" pitchFamily="18" charset="0"/>
              </a:rPr>
              <a:t>: “</a:t>
            </a:r>
            <a:r>
              <a:rPr lang="en-US" altLang="zh-TW" sz="24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Look at Butterfly </a:t>
            </a:r>
            <a:r>
              <a:rPr lang="en-US" altLang="zh-TW" sz="24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network.</a:t>
            </a:r>
            <a:r>
              <a:rPr lang="en-US" altLang="zh-TW" sz="2400" dirty="0" smtClean="0">
                <a:latin typeface="+mn-lt"/>
                <a:ea typeface="+mn-ea"/>
                <a:cs typeface="Times New Roman" pitchFamily="18" charset="0"/>
              </a:rPr>
              <a:t>”</a:t>
            </a:r>
          </a:p>
          <a:p>
            <a:pPr>
              <a:spcBef>
                <a:spcPts val="1200"/>
              </a:spcBef>
            </a:pPr>
            <a:endParaRPr lang="en-US" altLang="zh-TW" sz="700" dirty="0" smtClean="0">
              <a:latin typeface="+mn-lt"/>
            </a:endParaRPr>
          </a:p>
          <a:p>
            <a:pPr eaLnBrk="1" hangingPunct="1"/>
            <a:r>
              <a:rPr lang="zh-CN" altLang="en-US" sz="3200" kern="0" dirty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当场就</a:t>
            </a:r>
            <a:r>
              <a:rPr lang="zh-CN" altLang="en-US" sz="3200" kern="0" dirty="0">
                <a:latin typeface="+mn-lt"/>
                <a:ea typeface="Arial Unicode MS" pitchFamily="34" charset="-128"/>
                <a:cs typeface="Arial Unicode MS" pitchFamily="34" charset="-128"/>
              </a:rPr>
              <a:t>顿悟</a:t>
            </a:r>
            <a:r>
              <a:rPr lang="zh-CN" altLang="en-US" sz="3200" kern="0" dirty="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！</a:t>
            </a:r>
            <a:endParaRPr lang="en-US" altLang="zh-CN" sz="3200" kern="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9892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4" name="Rectangle 11"/>
          <p:cNvSpPr>
            <a:spLocks noChangeArrowheads="1"/>
          </p:cNvSpPr>
          <p:nvPr/>
        </p:nvSpPr>
        <p:spPr bwMode="auto">
          <a:xfrm>
            <a:off x="71438" y="5984875"/>
            <a:ext cx="8856662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  <a:tabLst>
                <a:tab pos="269875" algn="l"/>
              </a:tabLst>
            </a:pPr>
            <a:r>
              <a:rPr kumimoji="0" lang="en-US" altLang="zh-TW" sz="2000">
                <a:solidFill>
                  <a:schemeClr val="bg1"/>
                </a:solidFill>
                <a:ea typeface="SimSun" pitchFamily="2" charset="-122"/>
              </a:rPr>
              <a:t>11. Scalability of conditionally nonblocking switches</a:t>
            </a:r>
          </a:p>
          <a:p>
            <a:pPr>
              <a:lnSpc>
                <a:spcPct val="120000"/>
              </a:lnSpc>
              <a:tabLst>
                <a:tab pos="269875" algn="l"/>
              </a:tabLst>
            </a:pPr>
            <a:r>
              <a:rPr kumimoji="0" lang="en-US" altLang="zh-TW" sz="2000">
                <a:solidFill>
                  <a:schemeClr val="bg1"/>
                </a:solidFill>
                <a:ea typeface="SimSun" pitchFamily="2" charset="-122"/>
              </a:rPr>
              <a:t>12. Coding by algebraic topology</a:t>
            </a:r>
          </a:p>
        </p:txBody>
      </p:sp>
      <p:pic>
        <p:nvPicPr>
          <p:cNvPr id="5" name="Picture 2" descr="D:\Users\bobli\Documents\Network Coding\NC talks &amp; Abstracts\MuTongYaoZhiXingHuaCh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" y="0"/>
            <a:ext cx="914450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4752020" y="2213573"/>
            <a:ext cx="2430724" cy="1323439"/>
          </a:xfrm>
          <a:prstGeom prst="rect">
            <a:avLst/>
          </a:prstGeom>
          <a:solidFill>
            <a:srgbClr val="FCFCF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8000" b="1" dirty="0">
                <a:solidFill>
                  <a:srgbClr val="996600"/>
                </a:solidFill>
              </a:rPr>
              <a:t>谢</a:t>
            </a:r>
            <a:r>
              <a:rPr lang="zh-CN" altLang="en-US" sz="8000" b="1" dirty="0" smtClean="0">
                <a:solidFill>
                  <a:srgbClr val="996600"/>
                </a:solidFill>
              </a:rPr>
              <a:t>谢</a:t>
            </a:r>
            <a:endParaRPr kumimoji="0" lang="en-US" altLang="zh-TW" sz="8000" b="1" dirty="0" smtClean="0">
              <a:solidFill>
                <a:srgbClr val="99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093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Edge">
      <a:majorFont>
        <a:latin typeface="Garamond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41189</TotalTime>
  <Words>8371</Words>
  <Application>Microsoft Office PowerPoint</Application>
  <PresentationFormat>On-screen Show (4:3)</PresentationFormat>
  <Paragraphs>1086</Paragraphs>
  <Slides>98</Slides>
  <Notes>87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0" baseType="lpstr">
      <vt:lpstr>Edge</vt:lpstr>
      <vt:lpstr>Equation</vt:lpstr>
      <vt:lpstr>PowerPoint Presentation</vt:lpstr>
      <vt:lpstr>天子呼来不上船</vt:lpstr>
      <vt:lpstr>杜甫〈飲中八仙歌〉</vt:lpstr>
      <vt:lpstr>PowerPoint Presentation</vt:lpstr>
      <vt:lpstr>PowerPoint Presentation</vt:lpstr>
      <vt:lpstr>百度 百科名片:    杜甫</vt:lpstr>
      <vt:lpstr>百度 百科名片:    杜甫</vt:lpstr>
      <vt:lpstr>My favorite 22 matrix</vt:lpstr>
      <vt:lpstr>My favorite 22 matrix</vt:lpstr>
      <vt:lpstr>百度 百科名片: 李商隐</vt:lpstr>
      <vt:lpstr>PowerPoint Presentation</vt:lpstr>
      <vt:lpstr>PowerPoint Presentation</vt:lpstr>
      <vt:lpstr>PowerPoint Presentation</vt:lpstr>
      <vt:lpstr>Part (B): Redundant storage </vt:lpstr>
      <vt:lpstr>Part (C): P2P content delivery</vt:lpstr>
      <vt:lpstr>Part (A): Wireless communications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数</vt:lpstr>
      <vt:lpstr>PowerPoint Presentation</vt:lpstr>
      <vt:lpstr>Wireless version of Butterfly Network</vt:lpstr>
      <vt:lpstr>Message exchange over Wireless Butterfly Network</vt:lpstr>
      <vt:lpstr>Message exchange over Wireless Butterfly Network</vt:lpstr>
      <vt:lpstr>Message exchange over Wireless Butterfly Network</vt:lpstr>
      <vt:lpstr>Message exchange over Wireless Butterfly Network</vt:lpstr>
      <vt:lpstr>Communications on Mars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百度 百科名片: 李商隐</vt:lpstr>
      <vt:lpstr>百度 百科名片: 李商隐</vt:lpstr>
      <vt:lpstr>百度 百科名片: 李商隐</vt:lpstr>
      <vt:lpstr>百度 百科名片: 李商隐</vt:lpstr>
      <vt:lpstr>百度 百科名片: 李商隐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百度 百科名片:  杜牧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(C): Introduction to NC theory   &amp; P2P application</vt:lpstr>
      <vt:lpstr>Definition of a linear network code</vt:lpstr>
      <vt:lpstr>Example of a linear network code</vt:lpstr>
      <vt:lpstr>Transmitted symbol</vt:lpstr>
      <vt:lpstr>PowerPoint Presentation</vt:lpstr>
      <vt:lpstr>PowerPoint Presentation</vt:lpstr>
      <vt:lpstr>Optimal network codes</vt:lpstr>
      <vt:lpstr>What if |F| is not large enough?</vt:lpstr>
      <vt:lpstr>P2P content delivery by store-and-forward</vt:lpstr>
      <vt:lpstr>PowerPoint Presentation</vt:lpstr>
      <vt:lpstr>PowerPoint Presentation</vt:lpstr>
      <vt:lpstr>P2P content delivery by random linear NC</vt:lpstr>
      <vt:lpstr>PowerPoint Presentation</vt:lpstr>
      <vt:lpstr>百度 百科名片:    惠能 </vt:lpstr>
      <vt:lpstr>百度 百科名片:    惠能 </vt:lpstr>
      <vt:lpstr>百度 百科名片:                  神秀   </vt:lpstr>
      <vt:lpstr>PowerPoint Presentation</vt:lpstr>
      <vt:lpstr>PowerPoint Presentation</vt:lpstr>
    </vt:vector>
  </TitlesOfParts>
  <Company>Information Engineering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 Siu Ting</dc:creator>
  <cp:lastModifiedBy>bobli</cp:lastModifiedBy>
  <cp:revision>1435</cp:revision>
  <cp:lastPrinted>2013-03-21T06:59:23Z</cp:lastPrinted>
  <dcterms:created xsi:type="dcterms:W3CDTF">2007-10-23T13:28:42Z</dcterms:created>
  <dcterms:modified xsi:type="dcterms:W3CDTF">2013-09-03T08:37:52Z</dcterms:modified>
</cp:coreProperties>
</file>